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7"/>
  </p:notesMasterIdLst>
  <p:handoutMasterIdLst>
    <p:handoutMasterId r:id="rId28"/>
  </p:handoutMasterIdLst>
  <p:sldIdLst>
    <p:sldId id="258" r:id="rId2"/>
    <p:sldId id="264" r:id="rId3"/>
    <p:sldId id="286" r:id="rId4"/>
    <p:sldId id="287" r:id="rId5"/>
    <p:sldId id="288" r:id="rId6"/>
    <p:sldId id="273" r:id="rId7"/>
    <p:sldId id="274" r:id="rId8"/>
    <p:sldId id="275" r:id="rId9"/>
    <p:sldId id="276" r:id="rId10"/>
    <p:sldId id="277" r:id="rId11"/>
    <p:sldId id="278" r:id="rId12"/>
    <p:sldId id="279" r:id="rId13"/>
    <p:sldId id="281" r:id="rId14"/>
    <p:sldId id="282" r:id="rId15"/>
    <p:sldId id="283" r:id="rId16"/>
    <p:sldId id="284" r:id="rId17"/>
    <p:sldId id="291" r:id="rId18"/>
    <p:sldId id="292" r:id="rId19"/>
    <p:sldId id="289" r:id="rId20"/>
    <p:sldId id="285" r:id="rId21"/>
    <p:sldId id="290" r:id="rId22"/>
    <p:sldId id="293" r:id="rId23"/>
    <p:sldId id="294" r:id="rId24"/>
    <p:sldId id="295" r:id="rId25"/>
    <p:sldId id="26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A21A"/>
    <a:srgbClr val="036093"/>
    <a:srgbClr val="DE1E5A"/>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94608" autoAdjust="0"/>
  </p:normalViewPr>
  <p:slideViewPr>
    <p:cSldViewPr snapToGrid="0" showGuides="1">
      <p:cViewPr varScale="1">
        <p:scale>
          <a:sx n="136" d="100"/>
          <a:sy n="136" d="100"/>
        </p:scale>
        <p:origin x="-128" y="-432"/>
      </p:cViewPr>
      <p:guideLst>
        <p:guide orient="horz" pos="2160"/>
        <p:guide orient="horz" pos="3974"/>
        <p:guide orient="horz" pos="346"/>
        <p:guide orient="horz" pos="482"/>
        <p:guide orient="horz" pos="3838"/>
        <p:guide pos="2880"/>
        <p:guide pos="340"/>
        <p:guide pos="5420"/>
        <p:guide pos="476"/>
        <p:guide pos="528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13/05/20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13/05/20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6</a:t>
            </a:fld>
            <a:endParaRPr lang="en-GB"/>
          </a:p>
        </p:txBody>
      </p:sp>
    </p:spTree>
    <p:extLst>
      <p:ext uri="{BB962C8B-B14F-4D97-AF65-F5344CB8AC3E}">
        <p14:creationId xmlns:p14="http://schemas.microsoft.com/office/powerpoint/2010/main" val="1478421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7</a:t>
            </a:fld>
            <a:endParaRPr lang="en-GB"/>
          </a:p>
        </p:txBody>
      </p:sp>
    </p:spTree>
    <p:extLst>
      <p:ext uri="{BB962C8B-B14F-4D97-AF65-F5344CB8AC3E}">
        <p14:creationId xmlns:p14="http://schemas.microsoft.com/office/powerpoint/2010/main" val="159381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8</a:t>
            </a:fld>
            <a:endParaRPr lang="en-GB"/>
          </a:p>
        </p:txBody>
      </p:sp>
    </p:spTree>
    <p:extLst>
      <p:ext uri="{BB962C8B-B14F-4D97-AF65-F5344CB8AC3E}">
        <p14:creationId xmlns:p14="http://schemas.microsoft.com/office/powerpoint/2010/main" val="279025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9</a:t>
            </a:fld>
            <a:endParaRPr lang="en-GB"/>
          </a:p>
        </p:txBody>
      </p:sp>
    </p:spTree>
    <p:extLst>
      <p:ext uri="{BB962C8B-B14F-4D97-AF65-F5344CB8AC3E}">
        <p14:creationId xmlns:p14="http://schemas.microsoft.com/office/powerpoint/2010/main" val="3281054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10</a:t>
            </a:fld>
            <a:endParaRPr lang="en-GB"/>
          </a:p>
        </p:txBody>
      </p:sp>
    </p:spTree>
    <p:extLst>
      <p:ext uri="{BB962C8B-B14F-4D97-AF65-F5344CB8AC3E}">
        <p14:creationId xmlns:p14="http://schemas.microsoft.com/office/powerpoint/2010/main" val="267912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11</a:t>
            </a:fld>
            <a:endParaRPr lang="en-GB"/>
          </a:p>
        </p:txBody>
      </p:sp>
    </p:spTree>
    <p:extLst>
      <p:ext uri="{BB962C8B-B14F-4D97-AF65-F5344CB8AC3E}">
        <p14:creationId xmlns:p14="http://schemas.microsoft.com/office/powerpoint/2010/main" val="181271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12</a:t>
            </a:fld>
            <a:endParaRPr lang="en-GB"/>
          </a:p>
        </p:txBody>
      </p:sp>
    </p:spTree>
    <p:extLst>
      <p:ext uri="{BB962C8B-B14F-4D97-AF65-F5344CB8AC3E}">
        <p14:creationId xmlns:p14="http://schemas.microsoft.com/office/powerpoint/2010/main" val="69506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13</a:t>
            </a:fld>
            <a:endParaRPr lang="en-GB"/>
          </a:p>
        </p:txBody>
      </p:sp>
    </p:spTree>
    <p:extLst>
      <p:ext uri="{BB962C8B-B14F-4D97-AF65-F5344CB8AC3E}">
        <p14:creationId xmlns:p14="http://schemas.microsoft.com/office/powerpoint/2010/main" val="416177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The links between the Anglo-Saxon and Roman days of the week: Tuesday – Mars was the Roman god of war as was Tiw for the Anglo-Saxons; Wednesday – Mercury and </a:t>
            </a:r>
            <a:r>
              <a:rPr lang="en-GB" altLang="en-US" dirty="0" err="1"/>
              <a:t>Woden</a:t>
            </a:r>
            <a:r>
              <a:rPr lang="en-GB" altLang="en-US" dirty="0"/>
              <a:t> were both chief gods as well as being gods of the dead and were often portrayed wearing a hat and carrying a staff; Thursday – Jupiter and </a:t>
            </a:r>
            <a:r>
              <a:rPr lang="en-GB" altLang="en-US" dirty="0" err="1"/>
              <a:t>Thuner</a:t>
            </a:r>
            <a:r>
              <a:rPr lang="en-GB" altLang="en-US" dirty="0"/>
              <a:t> were both gods of thunder and lightning; Friday – Venus and </a:t>
            </a:r>
            <a:r>
              <a:rPr lang="en-GB" altLang="en-US" dirty="0" err="1"/>
              <a:t>Frige</a:t>
            </a:r>
            <a:r>
              <a:rPr lang="en-GB" altLang="en-US" dirty="0"/>
              <a:t> were both associated with love and family.</a:t>
            </a:r>
          </a:p>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14</a:t>
            </a:fld>
            <a:endParaRPr lang="en-GB"/>
          </a:p>
        </p:txBody>
      </p:sp>
    </p:spTree>
    <p:extLst>
      <p:ext uri="{BB962C8B-B14F-4D97-AF65-F5344CB8AC3E}">
        <p14:creationId xmlns:p14="http://schemas.microsoft.com/office/powerpoint/2010/main" val="198549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slide" Target="slide7.xml"/><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slide" Target="slide7.xml"/><Relationship Id="rId5"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slide" Target="slide7.xml"/><Relationship Id="rId5"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slide" Target="slide7.xml"/><Relationship Id="rId5"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slide" Target="slide7.xml"/><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slide" Target="slide16.xml"/><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slide" Target="slide20.xml"/><Relationship Id="rId1" Type="http://schemas.openxmlformats.org/officeDocument/2006/relationships/slideLayout" Target="../slideLayouts/slideLayout3.xml"/><Relationship Id="rId2"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slide" Target="slide8.xml"/><Relationship Id="rId13" Type="http://schemas.openxmlformats.org/officeDocument/2006/relationships/image" Target="../media/image16.png"/><Relationship Id="rId14" Type="http://schemas.openxmlformats.org/officeDocument/2006/relationships/slide" Target="slide13.xml"/><Relationship Id="rId15" Type="http://schemas.openxmlformats.org/officeDocument/2006/relationships/image" Target="../media/image17.png"/><Relationship Id="rId16" Type="http://schemas.openxmlformats.org/officeDocument/2006/relationships/slide" Target="slide12.xml"/><Relationship Id="rId17" Type="http://schemas.openxmlformats.org/officeDocument/2006/relationships/image" Target="../media/image18.png"/><Relationship Id="rId18" Type="http://schemas.openxmlformats.org/officeDocument/2006/relationships/slide" Target="slide15.xm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slide" Target="slide11.xml"/><Relationship Id="rId5" Type="http://schemas.openxmlformats.org/officeDocument/2006/relationships/image" Target="../media/image12.png"/><Relationship Id="rId6" Type="http://schemas.openxmlformats.org/officeDocument/2006/relationships/slide" Target="slide14.xml"/><Relationship Id="rId7" Type="http://schemas.openxmlformats.org/officeDocument/2006/relationships/image" Target="../media/image13.png"/><Relationship Id="rId8" Type="http://schemas.openxmlformats.org/officeDocument/2006/relationships/slide" Target="slide9.xml"/><Relationship Id="rId9" Type="http://schemas.openxmlformats.org/officeDocument/2006/relationships/image" Target="../media/image14.png"/><Relationship Id="rId10"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slide" Target="slide7.xml"/><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slide" Target="slide7.xml"/><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79406" y="6226055"/>
            <a:ext cx="664594" cy="63194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611" y="5519260"/>
            <a:ext cx="5839709" cy="681891"/>
          </a:xfrm>
          <a:prstGeom prst="rect">
            <a:avLst/>
          </a:prstGeom>
          <a:solidFill>
            <a:srgbClr val="76A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smtClean="0">
                <a:solidFill>
                  <a:srgbClr val="036093"/>
                </a:solidFill>
              </a:rPr>
              <a:t>LO: To learn all about Anglo Saxon Gods and Religion.</a:t>
            </a:r>
            <a:endParaRPr lang="en-US" u="sng" dirty="0">
              <a:solidFill>
                <a:srgbClr val="036093"/>
              </a:solidFill>
            </a:endParaRPr>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E4166394-9C38-405E-AAFB-0D7D9179A1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4671589" y="1968172"/>
            <a:ext cx="3626226" cy="3626226"/>
          </a:xfrm>
          <a:prstGeom prst="flowChartConnector">
            <a:avLst/>
          </a:prstGeom>
        </p:spPr>
      </p:pic>
      <p:sp>
        <p:nvSpPr>
          <p:cNvPr id="45" name="Rectangle 44">
            <a:extLst>
              <a:ext uri="{FF2B5EF4-FFF2-40B4-BE49-F238E27FC236}">
                <a16:creationId xmlns:a16="http://schemas.microsoft.com/office/drawing/2014/main" xmlns="" id="{1327AC8F-ED9C-4098-BF5A-8BCB1DAF5728}"/>
              </a:ext>
            </a:extLst>
          </p:cNvPr>
          <p:cNvSpPr/>
          <p:nvPr/>
        </p:nvSpPr>
        <p:spPr>
          <a:xfrm>
            <a:off x="434566" y="4720896"/>
            <a:ext cx="8261565" cy="873502"/>
          </a:xfrm>
          <a:prstGeom prst="rect">
            <a:avLst/>
          </a:prstGeom>
          <a:solidFill>
            <a:srgbClr val="036093">
              <a:alpha val="80000"/>
            </a:srgbClr>
          </a:solidFill>
        </p:spPr>
        <p:txBody>
          <a:bodyPr wrap="square" lIns="432000" tIns="0" rIns="0" bIns="0" anchor="ctr">
            <a:noAutofit/>
          </a:bodyPr>
          <a:lstStyle/>
          <a:p>
            <a:pPr>
              <a:lnSpc>
                <a:spcPct val="100000"/>
              </a:lnSpc>
              <a:spcBef>
                <a:spcPct val="0"/>
              </a:spcBef>
              <a:buFontTx/>
              <a:buNone/>
            </a:pPr>
            <a:r>
              <a:rPr lang="en-GB" altLang="en-US" sz="1600" b="1" dirty="0">
                <a:solidFill>
                  <a:schemeClr val="bg1"/>
                </a:solidFill>
              </a:rPr>
              <a:t>Characteristics </a:t>
            </a:r>
          </a:p>
          <a:p>
            <a:pPr>
              <a:lnSpc>
                <a:spcPct val="100000"/>
              </a:lnSpc>
              <a:spcBef>
                <a:spcPct val="0"/>
              </a:spcBef>
              <a:buFontTx/>
              <a:buNone/>
            </a:pPr>
            <a:r>
              <a:rPr lang="en-GB" altLang="en-US" sz="1600" dirty="0">
                <a:solidFill>
                  <a:schemeClr val="bg1"/>
                </a:solidFill>
              </a:rPr>
              <a:t>Thunor was often depicted on a </a:t>
            </a:r>
            <a:br>
              <a:rPr lang="en-GB" altLang="en-US" sz="1600" dirty="0">
                <a:solidFill>
                  <a:schemeClr val="bg1"/>
                </a:solidFill>
              </a:rPr>
            </a:br>
            <a:r>
              <a:rPr lang="en-GB" altLang="en-US" sz="1600" dirty="0">
                <a:solidFill>
                  <a:schemeClr val="bg1"/>
                </a:solidFill>
              </a:rPr>
              <a:t>chariot pulled by goats. </a:t>
            </a:r>
          </a:p>
        </p:txBody>
      </p:sp>
      <p:sp>
        <p:nvSpPr>
          <p:cNvPr id="21" name="Title 20"/>
          <p:cNvSpPr>
            <a:spLocks noGrp="1"/>
          </p:cNvSpPr>
          <p:nvPr>
            <p:ph type="title"/>
          </p:nvPr>
        </p:nvSpPr>
        <p:spPr>
          <a:xfrm>
            <a:off x="434566" y="765175"/>
            <a:ext cx="8261565" cy="873502"/>
          </a:xfrm>
          <a:prstGeom prst="roundRect">
            <a:avLst>
              <a:gd name="adj" fmla="val 0"/>
            </a:avLst>
          </a:prstGeom>
          <a:solidFill>
            <a:srgbClr val="036093"/>
          </a:solidFill>
        </p:spPr>
        <p:txBody>
          <a:bodyPr/>
          <a:lstStyle/>
          <a:p>
            <a:r>
              <a:rPr lang="en-GB" sz="3200" dirty="0">
                <a:solidFill>
                  <a:schemeClr val="bg1"/>
                </a:solidFill>
                <a:latin typeface="Twinkl SemiBold" pitchFamily="2" charset="0"/>
              </a:rPr>
              <a:t>Thunor – God of Thunder</a:t>
            </a:r>
          </a:p>
        </p:txBody>
      </p:sp>
      <p:sp>
        <p:nvSpPr>
          <p:cNvPr id="47" name="Rectangle 46">
            <a:extLst>
              <a:ext uri="{FF2B5EF4-FFF2-40B4-BE49-F238E27FC236}">
                <a16:creationId xmlns:a16="http://schemas.microsoft.com/office/drawing/2014/main" xmlns="" id="{B22FADB8-2542-4810-9D1D-DB94BB7CE93D}"/>
              </a:ext>
            </a:extLst>
          </p:cNvPr>
          <p:cNvSpPr/>
          <p:nvPr/>
        </p:nvSpPr>
        <p:spPr>
          <a:xfrm>
            <a:off x="755650" y="1757719"/>
            <a:ext cx="7632700" cy="2215991"/>
          </a:xfrm>
          <a:prstGeom prst="rect">
            <a:avLst/>
          </a:prstGeom>
        </p:spPr>
        <p:txBody>
          <a:bodyPr wrap="square" lIns="108000" tIns="0" rIns="0" bIns="0">
            <a:noAutofit/>
          </a:bodyPr>
          <a:lstStyle/>
          <a:p>
            <a:pPr>
              <a:lnSpc>
                <a:spcPts val="2700"/>
              </a:lnSpc>
              <a:spcBef>
                <a:spcPct val="0"/>
              </a:spcBef>
              <a:buFontTx/>
              <a:buNone/>
            </a:pPr>
            <a:r>
              <a:rPr lang="en-GB" altLang="en-US" sz="1600" dirty="0">
                <a:latin typeface="Twinkl SemiBold" pitchFamily="2" charset="0"/>
              </a:rPr>
              <a:t>Name: </a:t>
            </a:r>
            <a:r>
              <a:rPr lang="en-GB" altLang="en-US" sz="1600" dirty="0"/>
              <a:t>Thunor</a:t>
            </a:r>
          </a:p>
          <a:p>
            <a:pPr>
              <a:lnSpc>
                <a:spcPts val="2700"/>
              </a:lnSpc>
              <a:spcBef>
                <a:spcPct val="0"/>
              </a:spcBef>
              <a:buFontTx/>
              <a:buNone/>
            </a:pPr>
            <a:r>
              <a:rPr lang="en-GB" altLang="en-US" sz="1600" dirty="0">
                <a:latin typeface="Twinkl SemiBold" pitchFamily="2" charset="0"/>
              </a:rPr>
              <a:t>Job: </a:t>
            </a:r>
            <a:r>
              <a:rPr lang="en-GB" altLang="en-US" sz="1600" dirty="0"/>
              <a:t>god of storms, thunder and lightning</a:t>
            </a:r>
          </a:p>
          <a:p>
            <a:pPr>
              <a:lnSpc>
                <a:spcPts val="2700"/>
              </a:lnSpc>
              <a:spcBef>
                <a:spcPct val="0"/>
              </a:spcBef>
              <a:buFontTx/>
              <a:buNone/>
            </a:pPr>
            <a:r>
              <a:rPr lang="en-GB" altLang="en-US" sz="1600" dirty="0">
                <a:latin typeface="Twinkl SemiBold" pitchFamily="2" charset="0"/>
              </a:rPr>
              <a:t>Family: s</a:t>
            </a:r>
            <a:r>
              <a:rPr lang="en-GB" altLang="en-US" sz="1600" dirty="0"/>
              <a:t>on of </a:t>
            </a:r>
            <a:r>
              <a:rPr lang="en-GB" altLang="en-US" sz="1600" dirty="0" err="1"/>
              <a:t>Woden</a:t>
            </a:r>
            <a:endParaRPr lang="en-GB" altLang="en-US" sz="1600" dirty="0"/>
          </a:p>
          <a:p>
            <a:pPr>
              <a:lnSpc>
                <a:spcPts val="2700"/>
              </a:lnSpc>
              <a:spcBef>
                <a:spcPct val="0"/>
              </a:spcBef>
              <a:buFontTx/>
              <a:buNone/>
            </a:pPr>
            <a:r>
              <a:rPr lang="en-GB" altLang="en-US" sz="1600" dirty="0">
                <a:latin typeface="Twinkl SemiBold" pitchFamily="2" charset="0"/>
              </a:rPr>
              <a:t>Sacred Animal: </a:t>
            </a:r>
            <a:r>
              <a:rPr lang="en-GB" altLang="en-US" sz="1600" dirty="0"/>
              <a:t>goat</a:t>
            </a:r>
          </a:p>
          <a:p>
            <a:pPr>
              <a:lnSpc>
                <a:spcPts val="2700"/>
              </a:lnSpc>
              <a:spcBef>
                <a:spcPct val="0"/>
              </a:spcBef>
              <a:buFontTx/>
              <a:buNone/>
            </a:pPr>
            <a:r>
              <a:rPr lang="en-GB" altLang="en-US" sz="1600" dirty="0">
                <a:latin typeface="Twinkl SemiBold" pitchFamily="2" charset="0"/>
              </a:rPr>
              <a:t>Sacred Plant: </a:t>
            </a:r>
            <a:r>
              <a:rPr lang="en-GB" altLang="en-US" sz="1600" dirty="0"/>
              <a:t>oak tree</a:t>
            </a:r>
          </a:p>
          <a:p>
            <a:pPr>
              <a:lnSpc>
                <a:spcPts val="2700"/>
              </a:lnSpc>
              <a:spcBef>
                <a:spcPct val="0"/>
              </a:spcBef>
            </a:pPr>
            <a:r>
              <a:rPr lang="en-GB" altLang="en-US" sz="1600" dirty="0">
                <a:latin typeface="Twinkl SemiBold" pitchFamily="2" charset="0"/>
              </a:rPr>
              <a:t>Sacred Weapon: </a:t>
            </a:r>
            <a:r>
              <a:rPr lang="en-GB" altLang="en-US" sz="1600" dirty="0"/>
              <a:t>hammer</a:t>
            </a:r>
          </a:p>
          <a:p>
            <a:pPr>
              <a:lnSpc>
                <a:spcPts val="2700"/>
              </a:lnSpc>
              <a:spcBef>
                <a:spcPct val="0"/>
              </a:spcBef>
            </a:pPr>
            <a:r>
              <a:rPr lang="en-GB" altLang="en-US" sz="1600" dirty="0">
                <a:latin typeface="Twinkl SemiBold" pitchFamily="2" charset="0"/>
              </a:rPr>
              <a:t>Equivalent Norse God: </a:t>
            </a:r>
            <a:r>
              <a:rPr lang="en-GB" altLang="en-US" sz="1600" dirty="0"/>
              <a:t>Thor</a:t>
            </a:r>
          </a:p>
          <a:p>
            <a:pPr>
              <a:lnSpc>
                <a:spcPts val="2700"/>
              </a:lnSpc>
              <a:spcBef>
                <a:spcPct val="0"/>
              </a:spcBef>
              <a:buFontTx/>
              <a:buNone/>
            </a:pPr>
            <a:r>
              <a:rPr lang="en-GB" altLang="en-US" sz="1600" dirty="0">
                <a:latin typeface="Twinkl SemiBold" pitchFamily="2" charset="0"/>
              </a:rPr>
              <a:t>Equivalent Roman God: </a:t>
            </a:r>
            <a:r>
              <a:rPr lang="en-GB" altLang="en-US" sz="1600" dirty="0"/>
              <a:t>Jupiter</a:t>
            </a:r>
          </a:p>
        </p:txBody>
      </p:sp>
      <p:sp>
        <p:nvSpPr>
          <p:cNvPr id="48" name="Rectangle 47">
            <a:hlinkClick r:id="rId4" action="ppaction://hlinksldjump"/>
            <a:extLst>
              <a:ext uri="{FF2B5EF4-FFF2-40B4-BE49-F238E27FC236}">
                <a16:creationId xmlns:a16="http://schemas.microsoft.com/office/drawing/2014/main" xmlns="" id="{C19B3DA0-D562-4596-B234-9C4EBC02F26D}"/>
              </a:ext>
            </a:extLst>
          </p:cNvPr>
          <p:cNvSpPr/>
          <p:nvPr/>
        </p:nvSpPr>
        <p:spPr>
          <a:xfrm>
            <a:off x="755650" y="5804654"/>
            <a:ext cx="1320108"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back</a:t>
            </a:r>
          </a:p>
        </p:txBody>
      </p:sp>
      <p:pic>
        <p:nvPicPr>
          <p:cNvPr id="4" name="Picture 3">
            <a:extLst>
              <a:ext uri="{FF2B5EF4-FFF2-40B4-BE49-F238E27FC236}">
                <a16:creationId xmlns:a16="http://schemas.microsoft.com/office/drawing/2014/main" xmlns="" id="{80E98D9E-4D6C-4D36-8317-31F1C3889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02454" y="3215307"/>
            <a:ext cx="4585894" cy="2945135"/>
          </a:xfrm>
          <a:prstGeom prst="rect">
            <a:avLst/>
          </a:prstGeom>
        </p:spPr>
      </p:pic>
    </p:spTree>
    <p:extLst>
      <p:ext uri="{BB962C8B-B14F-4D97-AF65-F5344CB8AC3E}">
        <p14:creationId xmlns:p14="http://schemas.microsoft.com/office/powerpoint/2010/main" val="3169609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34E74BE-2731-4C48-AEBC-534E218CDC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4655617" y="1968172"/>
            <a:ext cx="3642198" cy="3642198"/>
          </a:xfrm>
          <a:prstGeom prst="flowChartConnector">
            <a:avLst/>
          </a:prstGeom>
        </p:spPr>
      </p:pic>
      <p:sp>
        <p:nvSpPr>
          <p:cNvPr id="45" name="Rectangle 44">
            <a:extLst>
              <a:ext uri="{FF2B5EF4-FFF2-40B4-BE49-F238E27FC236}">
                <a16:creationId xmlns:a16="http://schemas.microsoft.com/office/drawing/2014/main" xmlns="" id="{1327AC8F-ED9C-4098-BF5A-8BCB1DAF5728}"/>
              </a:ext>
            </a:extLst>
          </p:cNvPr>
          <p:cNvSpPr/>
          <p:nvPr/>
        </p:nvSpPr>
        <p:spPr>
          <a:xfrm>
            <a:off x="434565" y="4632423"/>
            <a:ext cx="8261565" cy="873502"/>
          </a:xfrm>
          <a:prstGeom prst="rect">
            <a:avLst/>
          </a:prstGeom>
          <a:solidFill>
            <a:srgbClr val="036093">
              <a:alpha val="80000"/>
            </a:srgbClr>
          </a:solidFill>
        </p:spPr>
        <p:txBody>
          <a:bodyPr wrap="square" lIns="432000" tIns="0" rIns="0" bIns="0" anchor="ctr">
            <a:noAutofit/>
          </a:bodyPr>
          <a:lstStyle/>
          <a:p>
            <a:pPr>
              <a:lnSpc>
                <a:spcPct val="100000"/>
              </a:lnSpc>
              <a:spcBef>
                <a:spcPct val="0"/>
              </a:spcBef>
              <a:buFontTx/>
              <a:buNone/>
            </a:pPr>
            <a:r>
              <a:rPr lang="en-GB" altLang="en-US" sz="1600" b="1" dirty="0">
                <a:solidFill>
                  <a:schemeClr val="bg1"/>
                </a:solidFill>
              </a:rPr>
              <a:t>Characteristics </a:t>
            </a:r>
          </a:p>
          <a:p>
            <a:pPr>
              <a:lnSpc>
                <a:spcPct val="100000"/>
              </a:lnSpc>
              <a:spcBef>
                <a:spcPct val="0"/>
              </a:spcBef>
              <a:buFontTx/>
              <a:buNone/>
            </a:pPr>
            <a:r>
              <a:rPr lang="en-GB" altLang="en-US" sz="1600" dirty="0" err="1">
                <a:solidFill>
                  <a:schemeClr val="bg1"/>
                </a:solidFill>
              </a:rPr>
              <a:t>Freo</a:t>
            </a:r>
            <a:r>
              <a:rPr lang="en-GB" altLang="en-US" sz="1600" dirty="0">
                <a:solidFill>
                  <a:schemeClr val="bg1"/>
                </a:solidFill>
              </a:rPr>
              <a:t> wore a magic cloak of falcon feathers </a:t>
            </a:r>
            <a:br>
              <a:rPr lang="en-GB" altLang="en-US" sz="1600" dirty="0">
                <a:solidFill>
                  <a:schemeClr val="bg1"/>
                </a:solidFill>
              </a:rPr>
            </a:br>
            <a:r>
              <a:rPr lang="en-GB" altLang="en-US" sz="1600" dirty="0">
                <a:solidFill>
                  <a:schemeClr val="bg1"/>
                </a:solidFill>
              </a:rPr>
              <a:t>and a necklace called ‘</a:t>
            </a:r>
            <a:r>
              <a:rPr lang="en-GB" altLang="en-US" sz="1600" dirty="0" err="1">
                <a:solidFill>
                  <a:schemeClr val="bg1"/>
                </a:solidFill>
              </a:rPr>
              <a:t>Brisingamen</a:t>
            </a:r>
            <a:r>
              <a:rPr lang="en-GB" altLang="en-US" sz="1600" dirty="0">
                <a:solidFill>
                  <a:schemeClr val="bg1"/>
                </a:solidFill>
              </a:rPr>
              <a:t>’.</a:t>
            </a:r>
          </a:p>
        </p:txBody>
      </p:sp>
      <p:sp>
        <p:nvSpPr>
          <p:cNvPr id="21" name="Title 20"/>
          <p:cNvSpPr>
            <a:spLocks noGrp="1"/>
          </p:cNvSpPr>
          <p:nvPr>
            <p:ph type="title"/>
          </p:nvPr>
        </p:nvSpPr>
        <p:spPr>
          <a:xfrm>
            <a:off x="434566" y="765175"/>
            <a:ext cx="8261565" cy="873502"/>
          </a:xfrm>
          <a:prstGeom prst="roundRect">
            <a:avLst>
              <a:gd name="adj" fmla="val 0"/>
            </a:avLst>
          </a:prstGeom>
          <a:solidFill>
            <a:srgbClr val="036093"/>
          </a:solidFill>
        </p:spPr>
        <p:txBody>
          <a:bodyPr/>
          <a:lstStyle/>
          <a:p>
            <a:r>
              <a:rPr lang="en-GB" sz="3200" dirty="0" err="1">
                <a:solidFill>
                  <a:schemeClr val="bg1"/>
                </a:solidFill>
                <a:latin typeface="Twinkl SemiBold" pitchFamily="2" charset="0"/>
              </a:rPr>
              <a:t>Freo</a:t>
            </a:r>
            <a:r>
              <a:rPr lang="en-GB" sz="3200" dirty="0">
                <a:solidFill>
                  <a:schemeClr val="bg1"/>
                </a:solidFill>
                <a:latin typeface="Twinkl SemiBold" pitchFamily="2" charset="0"/>
              </a:rPr>
              <a:t> – Goddess of Love</a:t>
            </a:r>
          </a:p>
        </p:txBody>
      </p:sp>
      <p:sp>
        <p:nvSpPr>
          <p:cNvPr id="47" name="Rectangle 46">
            <a:extLst>
              <a:ext uri="{FF2B5EF4-FFF2-40B4-BE49-F238E27FC236}">
                <a16:creationId xmlns:a16="http://schemas.microsoft.com/office/drawing/2014/main" xmlns="" id="{B22FADB8-2542-4810-9D1D-DB94BB7CE93D}"/>
              </a:ext>
            </a:extLst>
          </p:cNvPr>
          <p:cNvSpPr/>
          <p:nvPr/>
        </p:nvSpPr>
        <p:spPr>
          <a:xfrm>
            <a:off x="755650" y="1757719"/>
            <a:ext cx="7632700" cy="2215991"/>
          </a:xfrm>
          <a:prstGeom prst="rect">
            <a:avLst/>
          </a:prstGeom>
        </p:spPr>
        <p:txBody>
          <a:bodyPr wrap="square" lIns="108000" tIns="0" rIns="0" bIns="0">
            <a:noAutofit/>
          </a:bodyPr>
          <a:lstStyle/>
          <a:p>
            <a:pPr>
              <a:lnSpc>
                <a:spcPts val="2700"/>
              </a:lnSpc>
              <a:spcBef>
                <a:spcPct val="0"/>
              </a:spcBef>
              <a:buFontTx/>
              <a:buNone/>
            </a:pPr>
            <a:r>
              <a:rPr lang="en-GB" altLang="en-US" sz="1600" dirty="0">
                <a:latin typeface="Twinkl SemiBold" pitchFamily="2" charset="0"/>
              </a:rPr>
              <a:t>Name: </a:t>
            </a:r>
            <a:r>
              <a:rPr lang="en-GB" altLang="en-US" sz="1600" dirty="0" err="1"/>
              <a:t>Freo</a:t>
            </a:r>
            <a:endParaRPr lang="en-GB" altLang="en-US" sz="1600" dirty="0"/>
          </a:p>
          <a:p>
            <a:pPr>
              <a:lnSpc>
                <a:spcPts val="2700"/>
              </a:lnSpc>
              <a:spcBef>
                <a:spcPct val="0"/>
              </a:spcBef>
              <a:buFontTx/>
              <a:buNone/>
            </a:pPr>
            <a:r>
              <a:rPr lang="en-GB" altLang="en-US" sz="1600" dirty="0">
                <a:latin typeface="Twinkl SemiBold" pitchFamily="2" charset="0"/>
              </a:rPr>
              <a:t>Job: </a:t>
            </a:r>
            <a:r>
              <a:rPr lang="en-GB" altLang="en-US" sz="1600" dirty="0"/>
              <a:t>goddess of love</a:t>
            </a:r>
          </a:p>
          <a:p>
            <a:pPr>
              <a:lnSpc>
                <a:spcPts val="2700"/>
              </a:lnSpc>
              <a:spcBef>
                <a:spcPct val="0"/>
              </a:spcBef>
              <a:buFontTx/>
              <a:buNone/>
            </a:pPr>
            <a:r>
              <a:rPr lang="en-GB" altLang="en-US" sz="1600" dirty="0">
                <a:latin typeface="Twinkl SemiBold" pitchFamily="2" charset="0"/>
              </a:rPr>
              <a:t>Family: </a:t>
            </a:r>
            <a:r>
              <a:rPr lang="en-GB" altLang="en-US" sz="1600" dirty="0"/>
              <a:t>sister of </a:t>
            </a:r>
            <a:r>
              <a:rPr lang="en-GB" altLang="en-US" sz="1600" dirty="0" err="1"/>
              <a:t>Ingui</a:t>
            </a:r>
            <a:endParaRPr lang="en-GB" altLang="en-US" sz="1600" dirty="0"/>
          </a:p>
          <a:p>
            <a:pPr>
              <a:lnSpc>
                <a:spcPts val="2700"/>
              </a:lnSpc>
              <a:spcBef>
                <a:spcPct val="0"/>
              </a:spcBef>
              <a:buFontTx/>
              <a:buNone/>
            </a:pPr>
            <a:r>
              <a:rPr lang="en-GB" altLang="en-US" sz="1600" dirty="0">
                <a:latin typeface="Twinkl SemiBold" pitchFamily="2" charset="0"/>
              </a:rPr>
              <a:t>Sacred Animals: </a:t>
            </a:r>
            <a:r>
              <a:rPr lang="en-GB" altLang="en-US" sz="1600" dirty="0"/>
              <a:t>cat, boar</a:t>
            </a:r>
          </a:p>
          <a:p>
            <a:pPr>
              <a:lnSpc>
                <a:spcPts val="2700"/>
              </a:lnSpc>
              <a:spcBef>
                <a:spcPct val="0"/>
              </a:spcBef>
            </a:pPr>
            <a:r>
              <a:rPr lang="en-GB" altLang="en-US" sz="1600" dirty="0">
                <a:latin typeface="Twinkl SemiBold" pitchFamily="2" charset="0"/>
              </a:rPr>
              <a:t>Equivalent Norse God: </a:t>
            </a:r>
            <a:r>
              <a:rPr lang="en-GB" altLang="en-US" sz="1600" dirty="0"/>
              <a:t>Freya</a:t>
            </a:r>
          </a:p>
          <a:p>
            <a:pPr>
              <a:lnSpc>
                <a:spcPts val="2700"/>
              </a:lnSpc>
              <a:spcBef>
                <a:spcPct val="0"/>
              </a:spcBef>
            </a:pPr>
            <a:r>
              <a:rPr lang="en-GB" altLang="en-US" sz="1600" dirty="0">
                <a:latin typeface="Twinkl SemiBold" pitchFamily="2" charset="0"/>
              </a:rPr>
              <a:t>Equivalent Roman God: </a:t>
            </a:r>
            <a:r>
              <a:rPr lang="en-GB" altLang="en-US" sz="1600" dirty="0"/>
              <a:t>Venus</a:t>
            </a:r>
          </a:p>
        </p:txBody>
      </p:sp>
      <p:sp>
        <p:nvSpPr>
          <p:cNvPr id="48" name="Rectangle 47">
            <a:hlinkClick r:id="rId4" action="ppaction://hlinksldjump"/>
            <a:extLst>
              <a:ext uri="{FF2B5EF4-FFF2-40B4-BE49-F238E27FC236}">
                <a16:creationId xmlns:a16="http://schemas.microsoft.com/office/drawing/2014/main" xmlns="" id="{C19B3DA0-D562-4596-B234-9C4EBC02F26D}"/>
              </a:ext>
            </a:extLst>
          </p:cNvPr>
          <p:cNvSpPr/>
          <p:nvPr/>
        </p:nvSpPr>
        <p:spPr>
          <a:xfrm>
            <a:off x="755650" y="5804654"/>
            <a:ext cx="1320108"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back</a:t>
            </a:r>
          </a:p>
        </p:txBody>
      </p:sp>
      <p:pic>
        <p:nvPicPr>
          <p:cNvPr id="3" name="Picture 2">
            <a:extLst>
              <a:ext uri="{FF2B5EF4-FFF2-40B4-BE49-F238E27FC236}">
                <a16:creationId xmlns:a16="http://schemas.microsoft.com/office/drawing/2014/main" xmlns="" id="{003E0ACE-9DDE-40BE-AED4-3BE0A5871F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7513" y="1751932"/>
            <a:ext cx="3216536" cy="4412707"/>
          </a:xfrm>
          <a:prstGeom prst="rect">
            <a:avLst/>
          </a:prstGeom>
        </p:spPr>
      </p:pic>
    </p:spTree>
    <p:extLst>
      <p:ext uri="{BB962C8B-B14F-4D97-AF65-F5344CB8AC3E}">
        <p14:creationId xmlns:p14="http://schemas.microsoft.com/office/powerpoint/2010/main" val="594916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708D571-DC3A-4985-8AE7-A219ED2BC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4671589" y="1968172"/>
            <a:ext cx="3626226" cy="3626226"/>
          </a:xfrm>
          <a:prstGeom prst="flowChartConnector">
            <a:avLst/>
          </a:prstGeom>
        </p:spPr>
      </p:pic>
      <p:sp>
        <p:nvSpPr>
          <p:cNvPr id="21" name="Title 20"/>
          <p:cNvSpPr>
            <a:spLocks noGrp="1"/>
          </p:cNvSpPr>
          <p:nvPr>
            <p:ph type="title"/>
          </p:nvPr>
        </p:nvSpPr>
        <p:spPr>
          <a:xfrm>
            <a:off x="434566" y="765175"/>
            <a:ext cx="8261565" cy="873502"/>
          </a:xfrm>
          <a:prstGeom prst="roundRect">
            <a:avLst>
              <a:gd name="adj" fmla="val 0"/>
            </a:avLst>
          </a:prstGeom>
          <a:solidFill>
            <a:srgbClr val="036093"/>
          </a:solidFill>
        </p:spPr>
        <p:txBody>
          <a:bodyPr/>
          <a:lstStyle/>
          <a:p>
            <a:r>
              <a:rPr lang="en-GB" sz="3200" dirty="0" err="1">
                <a:solidFill>
                  <a:schemeClr val="bg1"/>
                </a:solidFill>
                <a:latin typeface="Twinkl SemiBold" pitchFamily="2" charset="0"/>
              </a:rPr>
              <a:t>Eostre</a:t>
            </a:r>
            <a:r>
              <a:rPr lang="en-GB" sz="3200" dirty="0">
                <a:solidFill>
                  <a:schemeClr val="bg1"/>
                </a:solidFill>
                <a:latin typeface="Twinkl SemiBold" pitchFamily="2" charset="0"/>
              </a:rPr>
              <a:t> – Goddess of Spring</a:t>
            </a:r>
          </a:p>
        </p:txBody>
      </p:sp>
      <p:sp>
        <p:nvSpPr>
          <p:cNvPr id="47" name="Rectangle 46">
            <a:extLst>
              <a:ext uri="{FF2B5EF4-FFF2-40B4-BE49-F238E27FC236}">
                <a16:creationId xmlns:a16="http://schemas.microsoft.com/office/drawing/2014/main" xmlns="" id="{B22FADB8-2542-4810-9D1D-DB94BB7CE93D}"/>
              </a:ext>
            </a:extLst>
          </p:cNvPr>
          <p:cNvSpPr/>
          <p:nvPr/>
        </p:nvSpPr>
        <p:spPr>
          <a:xfrm>
            <a:off x="755650" y="1757719"/>
            <a:ext cx="7632700" cy="2551731"/>
          </a:xfrm>
          <a:prstGeom prst="rect">
            <a:avLst/>
          </a:prstGeom>
        </p:spPr>
        <p:txBody>
          <a:bodyPr wrap="square" lIns="108000" tIns="0" rIns="0" bIns="0">
            <a:noAutofit/>
          </a:bodyPr>
          <a:lstStyle/>
          <a:p>
            <a:pPr>
              <a:lnSpc>
                <a:spcPts val="2600"/>
              </a:lnSpc>
              <a:spcBef>
                <a:spcPct val="0"/>
              </a:spcBef>
              <a:buFontTx/>
              <a:buNone/>
            </a:pPr>
            <a:r>
              <a:rPr lang="en-GB" altLang="en-US" sz="1600" dirty="0">
                <a:latin typeface="Twinkl SemiBold" pitchFamily="2" charset="0"/>
              </a:rPr>
              <a:t>Name: </a:t>
            </a:r>
            <a:r>
              <a:rPr lang="en-GB" altLang="en-US" sz="1600" dirty="0" err="1"/>
              <a:t>Eostre</a:t>
            </a:r>
            <a:endParaRPr lang="en-GB" altLang="en-US" sz="1600" dirty="0"/>
          </a:p>
          <a:p>
            <a:pPr>
              <a:lnSpc>
                <a:spcPts val="2600"/>
              </a:lnSpc>
              <a:spcBef>
                <a:spcPct val="0"/>
              </a:spcBef>
              <a:buFontTx/>
              <a:buNone/>
            </a:pPr>
            <a:r>
              <a:rPr lang="en-GB" altLang="en-US" sz="1600" dirty="0">
                <a:latin typeface="Twinkl SemiBold" pitchFamily="2" charset="0"/>
              </a:rPr>
              <a:t>Job: </a:t>
            </a:r>
            <a:r>
              <a:rPr lang="en-GB" altLang="en-US" sz="1600" dirty="0"/>
              <a:t>goddess of spring, goddess of rebirth</a:t>
            </a:r>
          </a:p>
          <a:p>
            <a:pPr>
              <a:lnSpc>
                <a:spcPts val="2600"/>
              </a:lnSpc>
              <a:spcBef>
                <a:spcPct val="0"/>
              </a:spcBef>
              <a:buFontTx/>
              <a:buNone/>
            </a:pPr>
            <a:r>
              <a:rPr lang="en-GB" altLang="en-US" sz="1600" dirty="0">
                <a:latin typeface="Twinkl SemiBold" pitchFamily="2" charset="0"/>
              </a:rPr>
              <a:t>Sacred Animal: </a:t>
            </a:r>
            <a:r>
              <a:rPr lang="en-GB" altLang="en-US" sz="1600" dirty="0"/>
              <a:t>hare</a:t>
            </a:r>
          </a:p>
          <a:p>
            <a:pPr>
              <a:lnSpc>
                <a:spcPts val="2600"/>
              </a:lnSpc>
              <a:spcBef>
                <a:spcPct val="0"/>
              </a:spcBef>
              <a:buFontTx/>
              <a:buNone/>
            </a:pPr>
            <a:r>
              <a:rPr lang="en-GB" altLang="en-US" sz="1600" dirty="0">
                <a:latin typeface="Twinkl SemiBold" pitchFamily="2" charset="0"/>
              </a:rPr>
              <a:t>Sacred Symbol: </a:t>
            </a:r>
            <a:r>
              <a:rPr lang="en-GB" altLang="en-US" sz="1600" dirty="0"/>
              <a:t>egg</a:t>
            </a:r>
            <a:br>
              <a:rPr lang="en-GB" altLang="en-US" sz="1600" dirty="0"/>
            </a:br>
            <a:r>
              <a:rPr lang="en-GB" altLang="en-US" sz="1600" dirty="0">
                <a:latin typeface="Twinkl SemiBold" pitchFamily="2" charset="0"/>
              </a:rPr>
              <a:t>Equivalent Norse God: </a:t>
            </a:r>
            <a:r>
              <a:rPr lang="en-GB" altLang="en-US" sz="1600" dirty="0" err="1"/>
              <a:t>Austra</a:t>
            </a:r>
            <a:endParaRPr lang="en-GB" altLang="en-US" sz="1600" dirty="0"/>
          </a:p>
          <a:p>
            <a:pPr>
              <a:lnSpc>
                <a:spcPts val="2600"/>
              </a:lnSpc>
              <a:spcBef>
                <a:spcPct val="0"/>
              </a:spcBef>
            </a:pPr>
            <a:r>
              <a:rPr lang="en-GB" altLang="en-US" sz="1600" dirty="0">
                <a:latin typeface="Twinkl SemiBold" pitchFamily="2" charset="0"/>
              </a:rPr>
              <a:t>Equivalent Roman God: </a:t>
            </a:r>
            <a:r>
              <a:rPr lang="en-GB" altLang="en-US" sz="1600" dirty="0"/>
              <a:t>Aurora</a:t>
            </a:r>
            <a:br>
              <a:rPr lang="en-GB" altLang="en-US" sz="1600" dirty="0"/>
            </a:br>
            <a:r>
              <a:rPr lang="en-GB" altLang="en-US" sz="1600" dirty="0">
                <a:latin typeface="Twinkl SemiBold" pitchFamily="2" charset="0"/>
              </a:rPr>
              <a:t>Special Month: </a:t>
            </a:r>
            <a:r>
              <a:rPr lang="en-GB" altLang="en-US" sz="1600" dirty="0"/>
              <a:t>April </a:t>
            </a:r>
          </a:p>
          <a:p>
            <a:pPr>
              <a:lnSpc>
                <a:spcPts val="2700"/>
              </a:lnSpc>
              <a:spcBef>
                <a:spcPct val="0"/>
              </a:spcBef>
            </a:pPr>
            <a:endParaRPr lang="en-GB" altLang="en-US" sz="1600" dirty="0"/>
          </a:p>
        </p:txBody>
      </p:sp>
      <p:sp>
        <p:nvSpPr>
          <p:cNvPr id="48" name="Rectangle 47">
            <a:hlinkClick r:id="rId4" action="ppaction://hlinksldjump"/>
            <a:extLst>
              <a:ext uri="{FF2B5EF4-FFF2-40B4-BE49-F238E27FC236}">
                <a16:creationId xmlns:a16="http://schemas.microsoft.com/office/drawing/2014/main" xmlns="" id="{C19B3DA0-D562-4596-B234-9C4EBC02F26D}"/>
              </a:ext>
            </a:extLst>
          </p:cNvPr>
          <p:cNvSpPr/>
          <p:nvPr/>
        </p:nvSpPr>
        <p:spPr>
          <a:xfrm>
            <a:off x="755650" y="5804654"/>
            <a:ext cx="1320108"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back</a:t>
            </a:r>
          </a:p>
        </p:txBody>
      </p:sp>
      <p:pic>
        <p:nvPicPr>
          <p:cNvPr id="4" name="Picture 3">
            <a:extLst>
              <a:ext uri="{FF2B5EF4-FFF2-40B4-BE49-F238E27FC236}">
                <a16:creationId xmlns:a16="http://schemas.microsoft.com/office/drawing/2014/main" xmlns="" id="{8EA78038-82CB-41A1-AC34-5FA618583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2152" y="1757719"/>
            <a:ext cx="3432440" cy="4551006"/>
          </a:xfrm>
          <a:prstGeom prst="rect">
            <a:avLst/>
          </a:prstGeom>
        </p:spPr>
      </p:pic>
      <p:sp>
        <p:nvSpPr>
          <p:cNvPr id="13" name="Rectangle 12">
            <a:extLst>
              <a:ext uri="{FF2B5EF4-FFF2-40B4-BE49-F238E27FC236}">
                <a16:creationId xmlns:a16="http://schemas.microsoft.com/office/drawing/2014/main" xmlns="" id="{A09E9EED-89BD-4305-A3B9-3FF2976B657C}"/>
              </a:ext>
            </a:extLst>
          </p:cNvPr>
          <p:cNvSpPr/>
          <p:nvPr/>
        </p:nvSpPr>
        <p:spPr>
          <a:xfrm>
            <a:off x="755650" y="4214613"/>
            <a:ext cx="7632700" cy="2551731"/>
          </a:xfrm>
          <a:prstGeom prst="rect">
            <a:avLst/>
          </a:prstGeom>
        </p:spPr>
        <p:txBody>
          <a:bodyPr wrap="square" lIns="108000" tIns="0" rIns="0" bIns="0">
            <a:noAutofit/>
          </a:bodyPr>
          <a:lstStyle/>
          <a:p>
            <a:pPr>
              <a:lnSpc>
                <a:spcPts val="2700"/>
              </a:lnSpc>
              <a:spcBef>
                <a:spcPct val="0"/>
              </a:spcBef>
            </a:pPr>
            <a:endParaRPr lang="en-GB" altLang="en-US" sz="1600" dirty="0"/>
          </a:p>
        </p:txBody>
      </p:sp>
      <p:sp>
        <p:nvSpPr>
          <p:cNvPr id="14" name="Rectangle 13">
            <a:extLst>
              <a:ext uri="{FF2B5EF4-FFF2-40B4-BE49-F238E27FC236}">
                <a16:creationId xmlns:a16="http://schemas.microsoft.com/office/drawing/2014/main" xmlns="" id="{41AFF627-F297-4D40-844A-03C2AE07CD6D}"/>
              </a:ext>
            </a:extLst>
          </p:cNvPr>
          <p:cNvSpPr/>
          <p:nvPr/>
        </p:nvSpPr>
        <p:spPr>
          <a:xfrm>
            <a:off x="748998" y="4033223"/>
            <a:ext cx="4418335" cy="1757010"/>
          </a:xfrm>
          <a:prstGeom prst="rect">
            <a:avLst/>
          </a:prstGeom>
        </p:spPr>
        <p:txBody>
          <a:bodyPr wrap="square" lIns="108000" tIns="0" rIns="0" bIns="0">
            <a:noAutofit/>
          </a:bodyPr>
          <a:lstStyle/>
          <a:p>
            <a:pPr>
              <a:lnSpc>
                <a:spcPts val="2600"/>
              </a:lnSpc>
              <a:spcBef>
                <a:spcPct val="0"/>
              </a:spcBef>
              <a:buFontTx/>
              <a:buNone/>
            </a:pPr>
            <a:r>
              <a:rPr lang="en-GB" altLang="en-US" sz="1600" dirty="0"/>
              <a:t>(around where Easter is now)</a:t>
            </a:r>
          </a:p>
          <a:p>
            <a:pPr>
              <a:lnSpc>
                <a:spcPts val="2700"/>
              </a:lnSpc>
              <a:spcBef>
                <a:spcPct val="0"/>
              </a:spcBef>
            </a:pPr>
            <a:endParaRPr lang="en-GB" altLang="en-US" sz="1100" dirty="0" smtClean="0">
              <a:solidFill>
                <a:srgbClr val="008000"/>
              </a:solidFill>
            </a:endParaRPr>
          </a:p>
          <a:p>
            <a:pPr>
              <a:lnSpc>
                <a:spcPts val="2700"/>
              </a:lnSpc>
              <a:spcBef>
                <a:spcPct val="0"/>
              </a:spcBef>
            </a:pPr>
            <a:r>
              <a:rPr lang="en-GB" altLang="en-US" sz="1100" dirty="0" smtClean="0">
                <a:solidFill>
                  <a:srgbClr val="008000"/>
                </a:solidFill>
              </a:rPr>
              <a:t>Although Shrove Tuesday is sometimes in February and </a:t>
            </a:r>
          </a:p>
          <a:p>
            <a:pPr>
              <a:lnSpc>
                <a:spcPts val="2700"/>
              </a:lnSpc>
              <a:spcBef>
                <a:spcPct val="0"/>
              </a:spcBef>
            </a:pPr>
            <a:r>
              <a:rPr lang="en-GB" altLang="en-US" sz="1100" dirty="0" smtClean="0">
                <a:solidFill>
                  <a:srgbClr val="008000"/>
                </a:solidFill>
              </a:rPr>
              <a:t>sometimes in March, it is very close to the time when </a:t>
            </a:r>
          </a:p>
          <a:p>
            <a:pPr>
              <a:lnSpc>
                <a:spcPts val="2700"/>
              </a:lnSpc>
              <a:spcBef>
                <a:spcPct val="0"/>
              </a:spcBef>
            </a:pPr>
            <a:r>
              <a:rPr lang="en-GB" altLang="en-US" sz="1100" dirty="0" smtClean="0">
                <a:solidFill>
                  <a:srgbClr val="008000"/>
                </a:solidFill>
              </a:rPr>
              <a:t>Anglo Saxons offered cakes to their Gods</a:t>
            </a:r>
            <a:r>
              <a:rPr lang="en-GB" altLang="en-US" sz="1400" dirty="0" smtClean="0">
                <a:solidFill>
                  <a:srgbClr val="008000"/>
                </a:solidFill>
              </a:rPr>
              <a:t>. </a:t>
            </a:r>
            <a:endParaRPr lang="en-GB" altLang="en-US" sz="1400" dirty="0">
              <a:solidFill>
                <a:srgbClr val="008000"/>
              </a:solidFill>
            </a:endParaRPr>
          </a:p>
        </p:txBody>
      </p:sp>
    </p:spTree>
    <p:extLst>
      <p:ext uri="{BB962C8B-B14F-4D97-AF65-F5344CB8AC3E}">
        <p14:creationId xmlns:p14="http://schemas.microsoft.com/office/powerpoint/2010/main" val="181986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109471E-99B4-4EAD-B47D-6B58F35AF9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4671589" y="1968172"/>
            <a:ext cx="3626225" cy="3626225"/>
          </a:xfrm>
          <a:prstGeom prst="flowChartConnector">
            <a:avLst/>
          </a:prstGeom>
        </p:spPr>
      </p:pic>
      <p:sp>
        <p:nvSpPr>
          <p:cNvPr id="45" name="Rectangle 44">
            <a:extLst>
              <a:ext uri="{FF2B5EF4-FFF2-40B4-BE49-F238E27FC236}">
                <a16:creationId xmlns:a16="http://schemas.microsoft.com/office/drawing/2014/main" xmlns="" id="{1327AC8F-ED9C-4098-BF5A-8BCB1DAF5728}"/>
              </a:ext>
            </a:extLst>
          </p:cNvPr>
          <p:cNvSpPr/>
          <p:nvPr/>
        </p:nvSpPr>
        <p:spPr>
          <a:xfrm>
            <a:off x="441217" y="4720896"/>
            <a:ext cx="8261565" cy="873502"/>
          </a:xfrm>
          <a:prstGeom prst="rect">
            <a:avLst/>
          </a:prstGeom>
          <a:solidFill>
            <a:srgbClr val="036093">
              <a:alpha val="80000"/>
            </a:srgbClr>
          </a:solidFill>
        </p:spPr>
        <p:txBody>
          <a:bodyPr wrap="square" lIns="432000" tIns="0" rIns="0" bIns="0" anchor="ctr">
            <a:noAutofit/>
          </a:bodyPr>
          <a:lstStyle/>
          <a:p>
            <a:pPr>
              <a:lnSpc>
                <a:spcPct val="100000"/>
              </a:lnSpc>
              <a:spcBef>
                <a:spcPct val="0"/>
              </a:spcBef>
              <a:buFontTx/>
              <a:buNone/>
            </a:pPr>
            <a:r>
              <a:rPr lang="en-GB" altLang="en-US" sz="1600" b="1" dirty="0">
                <a:solidFill>
                  <a:schemeClr val="bg1"/>
                </a:solidFill>
              </a:rPr>
              <a:t>Characteristics </a:t>
            </a:r>
          </a:p>
          <a:p>
            <a:pPr>
              <a:lnSpc>
                <a:spcPct val="100000"/>
              </a:lnSpc>
              <a:spcBef>
                <a:spcPct val="0"/>
              </a:spcBef>
              <a:buFontTx/>
              <a:buNone/>
            </a:pPr>
            <a:r>
              <a:rPr lang="en-GB" altLang="en-US" sz="1600" dirty="0">
                <a:solidFill>
                  <a:schemeClr val="bg1"/>
                </a:solidFill>
              </a:rPr>
              <a:t>Tiw was often shown as having only one hand.</a:t>
            </a:r>
          </a:p>
        </p:txBody>
      </p:sp>
      <p:sp>
        <p:nvSpPr>
          <p:cNvPr id="21" name="Title 20"/>
          <p:cNvSpPr>
            <a:spLocks noGrp="1"/>
          </p:cNvSpPr>
          <p:nvPr>
            <p:ph type="title"/>
          </p:nvPr>
        </p:nvSpPr>
        <p:spPr>
          <a:xfrm>
            <a:off x="434566" y="765175"/>
            <a:ext cx="8261565" cy="873502"/>
          </a:xfrm>
          <a:prstGeom prst="roundRect">
            <a:avLst>
              <a:gd name="adj" fmla="val 0"/>
            </a:avLst>
          </a:prstGeom>
          <a:solidFill>
            <a:srgbClr val="036093"/>
          </a:solidFill>
        </p:spPr>
        <p:txBody>
          <a:bodyPr/>
          <a:lstStyle/>
          <a:p>
            <a:r>
              <a:rPr lang="en-GB" sz="3200" dirty="0">
                <a:solidFill>
                  <a:schemeClr val="bg1"/>
                </a:solidFill>
                <a:latin typeface="Twinkl SemiBold" pitchFamily="2" charset="0"/>
              </a:rPr>
              <a:t>Tiw – God of War</a:t>
            </a:r>
          </a:p>
        </p:txBody>
      </p:sp>
      <p:sp>
        <p:nvSpPr>
          <p:cNvPr id="47" name="Rectangle 46">
            <a:extLst>
              <a:ext uri="{FF2B5EF4-FFF2-40B4-BE49-F238E27FC236}">
                <a16:creationId xmlns:a16="http://schemas.microsoft.com/office/drawing/2014/main" xmlns="" id="{B22FADB8-2542-4810-9D1D-DB94BB7CE93D}"/>
              </a:ext>
            </a:extLst>
          </p:cNvPr>
          <p:cNvSpPr/>
          <p:nvPr/>
        </p:nvSpPr>
        <p:spPr>
          <a:xfrm>
            <a:off x="755650" y="1757719"/>
            <a:ext cx="7632700" cy="2215991"/>
          </a:xfrm>
          <a:prstGeom prst="rect">
            <a:avLst/>
          </a:prstGeom>
        </p:spPr>
        <p:txBody>
          <a:bodyPr wrap="square" lIns="108000" tIns="0" rIns="0" bIns="0">
            <a:noAutofit/>
          </a:bodyPr>
          <a:lstStyle/>
          <a:p>
            <a:pPr>
              <a:lnSpc>
                <a:spcPts val="2700"/>
              </a:lnSpc>
              <a:spcBef>
                <a:spcPct val="0"/>
              </a:spcBef>
              <a:buFontTx/>
              <a:buNone/>
            </a:pPr>
            <a:r>
              <a:rPr lang="en-GB" altLang="en-US" sz="1600" dirty="0">
                <a:latin typeface="Twinkl SemiBold" pitchFamily="2" charset="0"/>
              </a:rPr>
              <a:t>Name: </a:t>
            </a:r>
            <a:r>
              <a:rPr lang="en-GB" altLang="en-US" sz="1600" dirty="0"/>
              <a:t>Tiw</a:t>
            </a:r>
          </a:p>
          <a:p>
            <a:pPr>
              <a:lnSpc>
                <a:spcPts val="2700"/>
              </a:lnSpc>
              <a:spcBef>
                <a:spcPct val="0"/>
              </a:spcBef>
              <a:buFontTx/>
              <a:buNone/>
            </a:pPr>
            <a:r>
              <a:rPr lang="en-GB" altLang="en-US" sz="1600" dirty="0">
                <a:latin typeface="Twinkl SemiBold" pitchFamily="2" charset="0"/>
              </a:rPr>
              <a:t>Job: </a:t>
            </a:r>
            <a:r>
              <a:rPr lang="en-GB" altLang="en-US" sz="1600" dirty="0"/>
              <a:t>god of war, justice and a sky god</a:t>
            </a:r>
          </a:p>
          <a:p>
            <a:pPr>
              <a:lnSpc>
                <a:spcPts val="2700"/>
              </a:lnSpc>
              <a:spcBef>
                <a:spcPct val="0"/>
              </a:spcBef>
              <a:buFontTx/>
              <a:buNone/>
            </a:pPr>
            <a:r>
              <a:rPr lang="en-GB" altLang="en-US" sz="1600" dirty="0">
                <a:latin typeface="Twinkl SemiBold" pitchFamily="2" charset="0"/>
              </a:rPr>
              <a:t>Sacred Animal: </a:t>
            </a:r>
            <a:r>
              <a:rPr lang="en-GB" altLang="en-US" sz="1600" dirty="0"/>
              <a:t>wolf</a:t>
            </a:r>
          </a:p>
          <a:p>
            <a:pPr>
              <a:lnSpc>
                <a:spcPts val="2700"/>
              </a:lnSpc>
              <a:spcBef>
                <a:spcPct val="0"/>
              </a:spcBef>
            </a:pPr>
            <a:r>
              <a:rPr lang="en-GB" altLang="en-US" sz="1600" dirty="0">
                <a:latin typeface="Twinkl SemiBold" pitchFamily="2" charset="0"/>
              </a:rPr>
              <a:t>Equivalent Norse God: </a:t>
            </a:r>
            <a:r>
              <a:rPr lang="en-GB" altLang="en-US" sz="1600" dirty="0"/>
              <a:t>Tyr</a:t>
            </a:r>
          </a:p>
          <a:p>
            <a:pPr>
              <a:lnSpc>
                <a:spcPts val="2700"/>
              </a:lnSpc>
              <a:spcBef>
                <a:spcPct val="0"/>
              </a:spcBef>
            </a:pPr>
            <a:r>
              <a:rPr lang="en-GB" altLang="en-US" sz="1600" dirty="0">
                <a:latin typeface="Twinkl SemiBold" pitchFamily="2" charset="0"/>
              </a:rPr>
              <a:t>Equivalent Roman God: </a:t>
            </a:r>
            <a:r>
              <a:rPr lang="en-GB" altLang="en-US" sz="1600" dirty="0"/>
              <a:t>Mars</a:t>
            </a:r>
          </a:p>
        </p:txBody>
      </p:sp>
      <p:sp>
        <p:nvSpPr>
          <p:cNvPr id="48" name="Rectangle 47">
            <a:hlinkClick r:id="rId4" action="ppaction://hlinksldjump"/>
            <a:extLst>
              <a:ext uri="{FF2B5EF4-FFF2-40B4-BE49-F238E27FC236}">
                <a16:creationId xmlns:a16="http://schemas.microsoft.com/office/drawing/2014/main" xmlns="" id="{C19B3DA0-D562-4596-B234-9C4EBC02F26D}"/>
              </a:ext>
            </a:extLst>
          </p:cNvPr>
          <p:cNvSpPr/>
          <p:nvPr/>
        </p:nvSpPr>
        <p:spPr>
          <a:xfrm>
            <a:off x="755650" y="5804654"/>
            <a:ext cx="1320108"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back</a:t>
            </a:r>
          </a:p>
        </p:txBody>
      </p:sp>
      <p:pic>
        <p:nvPicPr>
          <p:cNvPr id="4" name="Picture 3">
            <a:extLst>
              <a:ext uri="{FF2B5EF4-FFF2-40B4-BE49-F238E27FC236}">
                <a16:creationId xmlns:a16="http://schemas.microsoft.com/office/drawing/2014/main" xmlns="" id="{B1B58E2C-5478-48C4-BF82-55BBFB1D7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8906" y="1757719"/>
            <a:ext cx="2299444" cy="4340163"/>
          </a:xfrm>
          <a:prstGeom prst="rect">
            <a:avLst/>
          </a:prstGeom>
        </p:spPr>
      </p:pic>
    </p:spTree>
    <p:extLst>
      <p:ext uri="{BB962C8B-B14F-4D97-AF65-F5344CB8AC3E}">
        <p14:creationId xmlns:p14="http://schemas.microsoft.com/office/powerpoint/2010/main" val="667952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2D63BA9-AA41-4796-A580-B124B75338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44" b="14644"/>
          <a:stretch/>
        </p:blipFill>
        <p:spPr>
          <a:xfrm>
            <a:off x="4671589" y="1953112"/>
            <a:ext cx="3641286" cy="3641286"/>
          </a:xfrm>
          <a:prstGeom prst="flowChartConnector">
            <a:avLst/>
          </a:prstGeom>
        </p:spPr>
      </p:pic>
      <p:sp>
        <p:nvSpPr>
          <p:cNvPr id="45" name="Rectangle 44">
            <a:extLst>
              <a:ext uri="{FF2B5EF4-FFF2-40B4-BE49-F238E27FC236}">
                <a16:creationId xmlns:a16="http://schemas.microsoft.com/office/drawing/2014/main" xmlns="" id="{1327AC8F-ED9C-4098-BF5A-8BCB1DAF5728}"/>
              </a:ext>
            </a:extLst>
          </p:cNvPr>
          <p:cNvSpPr/>
          <p:nvPr/>
        </p:nvSpPr>
        <p:spPr>
          <a:xfrm>
            <a:off x="434565" y="4560704"/>
            <a:ext cx="8261565" cy="1033694"/>
          </a:xfrm>
          <a:prstGeom prst="rect">
            <a:avLst/>
          </a:prstGeom>
          <a:solidFill>
            <a:srgbClr val="036093">
              <a:alpha val="80000"/>
            </a:srgbClr>
          </a:solidFill>
        </p:spPr>
        <p:txBody>
          <a:bodyPr wrap="square" lIns="432000" tIns="0" rIns="0" bIns="0" anchor="ctr">
            <a:noAutofit/>
          </a:bodyPr>
          <a:lstStyle/>
          <a:p>
            <a:pPr>
              <a:lnSpc>
                <a:spcPct val="100000"/>
              </a:lnSpc>
              <a:spcBef>
                <a:spcPct val="0"/>
              </a:spcBef>
              <a:buFontTx/>
              <a:buNone/>
            </a:pPr>
            <a:r>
              <a:rPr lang="en-GB" altLang="en-US" sz="1600" b="1" dirty="0">
                <a:solidFill>
                  <a:schemeClr val="bg1"/>
                </a:solidFill>
              </a:rPr>
              <a:t>Characteristics </a:t>
            </a:r>
          </a:p>
          <a:p>
            <a:pPr>
              <a:lnSpc>
                <a:spcPct val="100000"/>
              </a:lnSpc>
              <a:spcBef>
                <a:spcPct val="0"/>
              </a:spcBef>
              <a:buFontTx/>
              <a:buNone/>
            </a:pPr>
            <a:r>
              <a:rPr lang="en-GB" altLang="en-US" sz="1600" dirty="0">
                <a:solidFill>
                  <a:schemeClr val="bg1"/>
                </a:solidFill>
              </a:rPr>
              <a:t>He gave off light from his good looks, generosity and </a:t>
            </a:r>
            <a:br>
              <a:rPr lang="en-GB" altLang="en-US" sz="1600" dirty="0">
                <a:solidFill>
                  <a:schemeClr val="bg1"/>
                </a:solidFill>
              </a:rPr>
            </a:br>
            <a:r>
              <a:rPr lang="en-GB" altLang="en-US" sz="1600" dirty="0">
                <a:solidFill>
                  <a:schemeClr val="bg1"/>
                </a:solidFill>
              </a:rPr>
              <a:t>goodness. </a:t>
            </a:r>
          </a:p>
        </p:txBody>
      </p:sp>
      <p:sp>
        <p:nvSpPr>
          <p:cNvPr id="21" name="Title 20"/>
          <p:cNvSpPr>
            <a:spLocks noGrp="1"/>
          </p:cNvSpPr>
          <p:nvPr>
            <p:ph type="title"/>
          </p:nvPr>
        </p:nvSpPr>
        <p:spPr>
          <a:xfrm>
            <a:off x="434566" y="765175"/>
            <a:ext cx="8261565" cy="873502"/>
          </a:xfrm>
          <a:prstGeom prst="roundRect">
            <a:avLst>
              <a:gd name="adj" fmla="val 0"/>
            </a:avLst>
          </a:prstGeom>
          <a:solidFill>
            <a:srgbClr val="036093"/>
          </a:solidFill>
        </p:spPr>
        <p:txBody>
          <a:bodyPr/>
          <a:lstStyle/>
          <a:p>
            <a:r>
              <a:rPr lang="en-GB" sz="3200" dirty="0" err="1">
                <a:solidFill>
                  <a:schemeClr val="bg1"/>
                </a:solidFill>
                <a:latin typeface="Twinkl SemiBold" pitchFamily="2" charset="0"/>
              </a:rPr>
              <a:t>Bealdor</a:t>
            </a:r>
            <a:r>
              <a:rPr lang="en-GB" sz="3200" dirty="0">
                <a:solidFill>
                  <a:schemeClr val="bg1"/>
                </a:solidFill>
                <a:latin typeface="Twinkl SemiBold" pitchFamily="2" charset="0"/>
              </a:rPr>
              <a:t> – God of Light</a:t>
            </a:r>
          </a:p>
        </p:txBody>
      </p:sp>
      <p:sp>
        <p:nvSpPr>
          <p:cNvPr id="47" name="Rectangle 46">
            <a:extLst>
              <a:ext uri="{FF2B5EF4-FFF2-40B4-BE49-F238E27FC236}">
                <a16:creationId xmlns:a16="http://schemas.microsoft.com/office/drawing/2014/main" xmlns="" id="{B22FADB8-2542-4810-9D1D-DB94BB7CE93D}"/>
              </a:ext>
            </a:extLst>
          </p:cNvPr>
          <p:cNvSpPr/>
          <p:nvPr/>
        </p:nvSpPr>
        <p:spPr>
          <a:xfrm>
            <a:off x="755650" y="1757719"/>
            <a:ext cx="7632700" cy="2215991"/>
          </a:xfrm>
          <a:prstGeom prst="rect">
            <a:avLst/>
          </a:prstGeom>
        </p:spPr>
        <p:txBody>
          <a:bodyPr wrap="square" lIns="108000" tIns="0" rIns="0" bIns="0">
            <a:noAutofit/>
          </a:bodyPr>
          <a:lstStyle/>
          <a:p>
            <a:pPr>
              <a:lnSpc>
                <a:spcPts val="2700"/>
              </a:lnSpc>
              <a:spcBef>
                <a:spcPct val="0"/>
              </a:spcBef>
              <a:buFontTx/>
              <a:buNone/>
            </a:pPr>
            <a:r>
              <a:rPr lang="en-GB" altLang="en-US" sz="1600" dirty="0">
                <a:latin typeface="Twinkl SemiBold" pitchFamily="2" charset="0"/>
              </a:rPr>
              <a:t>Name: </a:t>
            </a:r>
            <a:r>
              <a:rPr lang="en-GB" altLang="en-US" sz="1600" dirty="0" err="1"/>
              <a:t>Bealdor</a:t>
            </a:r>
            <a:endParaRPr lang="en-GB" altLang="en-US" sz="1600" dirty="0"/>
          </a:p>
          <a:p>
            <a:pPr>
              <a:lnSpc>
                <a:spcPts val="2700"/>
              </a:lnSpc>
              <a:spcBef>
                <a:spcPct val="0"/>
              </a:spcBef>
              <a:buFontTx/>
              <a:buNone/>
            </a:pPr>
            <a:r>
              <a:rPr lang="en-GB" altLang="en-US" sz="1600" dirty="0">
                <a:latin typeface="Twinkl SemiBold" pitchFamily="2" charset="0"/>
              </a:rPr>
              <a:t>Job: </a:t>
            </a:r>
            <a:r>
              <a:rPr lang="en-GB" altLang="en-US" sz="1600" dirty="0"/>
              <a:t>god of light</a:t>
            </a:r>
          </a:p>
          <a:p>
            <a:pPr>
              <a:lnSpc>
                <a:spcPts val="2700"/>
              </a:lnSpc>
              <a:spcBef>
                <a:spcPct val="0"/>
              </a:spcBef>
              <a:buFontTx/>
              <a:buNone/>
            </a:pPr>
            <a:r>
              <a:rPr lang="en-GB" altLang="en-US" sz="1600" dirty="0">
                <a:latin typeface="Twinkl SemiBold" pitchFamily="2" charset="0"/>
              </a:rPr>
              <a:t>Family: </a:t>
            </a:r>
            <a:r>
              <a:rPr lang="en-GB" altLang="en-US" sz="1600" dirty="0"/>
              <a:t>son of </a:t>
            </a:r>
            <a:r>
              <a:rPr lang="en-GB" altLang="en-US" sz="1600" dirty="0" err="1"/>
              <a:t>Woden</a:t>
            </a:r>
            <a:r>
              <a:rPr lang="en-GB" altLang="en-US" sz="1600" dirty="0"/>
              <a:t> and </a:t>
            </a:r>
            <a:r>
              <a:rPr lang="en-GB" altLang="en-US" sz="1600" dirty="0" err="1"/>
              <a:t>Frige</a:t>
            </a:r>
            <a:endParaRPr lang="en-GB" altLang="en-US" sz="1600" dirty="0"/>
          </a:p>
          <a:p>
            <a:pPr>
              <a:lnSpc>
                <a:spcPts val="2700"/>
              </a:lnSpc>
              <a:spcBef>
                <a:spcPct val="0"/>
              </a:spcBef>
            </a:pPr>
            <a:r>
              <a:rPr lang="en-GB" altLang="en-US" sz="1600" dirty="0">
                <a:latin typeface="Twinkl SemiBold" pitchFamily="2" charset="0"/>
              </a:rPr>
              <a:t>Equivalent Norse God: </a:t>
            </a:r>
            <a:r>
              <a:rPr lang="en-GB" altLang="en-US" sz="1600" dirty="0" err="1"/>
              <a:t>Baldr</a:t>
            </a:r>
            <a:endParaRPr lang="en-GB" altLang="en-US" sz="1600" dirty="0"/>
          </a:p>
          <a:p>
            <a:pPr>
              <a:lnSpc>
                <a:spcPts val="2700"/>
              </a:lnSpc>
              <a:spcBef>
                <a:spcPct val="0"/>
              </a:spcBef>
            </a:pPr>
            <a:r>
              <a:rPr lang="en-GB" altLang="en-US" sz="1600" dirty="0">
                <a:latin typeface="Twinkl SemiBold" pitchFamily="2" charset="0"/>
              </a:rPr>
              <a:t>Equivalent Roman God: </a:t>
            </a:r>
            <a:r>
              <a:rPr lang="en-GB" altLang="en-US" sz="1600" dirty="0"/>
              <a:t>Apollo</a:t>
            </a:r>
          </a:p>
        </p:txBody>
      </p:sp>
      <p:sp>
        <p:nvSpPr>
          <p:cNvPr id="48" name="Rectangle 47">
            <a:hlinkClick r:id="rId4" action="ppaction://hlinksldjump"/>
            <a:extLst>
              <a:ext uri="{FF2B5EF4-FFF2-40B4-BE49-F238E27FC236}">
                <a16:creationId xmlns:a16="http://schemas.microsoft.com/office/drawing/2014/main" xmlns="" id="{C19B3DA0-D562-4596-B234-9C4EBC02F26D}"/>
              </a:ext>
            </a:extLst>
          </p:cNvPr>
          <p:cNvSpPr/>
          <p:nvPr/>
        </p:nvSpPr>
        <p:spPr>
          <a:xfrm>
            <a:off x="755650" y="5804654"/>
            <a:ext cx="1320108"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back</a:t>
            </a:r>
          </a:p>
        </p:txBody>
      </p:sp>
      <p:pic>
        <p:nvPicPr>
          <p:cNvPr id="3" name="Picture 2">
            <a:extLst>
              <a:ext uri="{FF2B5EF4-FFF2-40B4-BE49-F238E27FC236}">
                <a16:creationId xmlns:a16="http://schemas.microsoft.com/office/drawing/2014/main" xmlns="" id="{D731B382-FE9A-4B48-96F1-363A815BD6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24444" y="1833955"/>
            <a:ext cx="2728104" cy="4279509"/>
          </a:xfrm>
          <a:prstGeom prst="rect">
            <a:avLst/>
          </a:prstGeom>
        </p:spPr>
      </p:pic>
    </p:spTree>
    <p:extLst>
      <p:ext uri="{BB962C8B-B14F-4D97-AF65-F5344CB8AC3E}">
        <p14:creationId xmlns:p14="http://schemas.microsoft.com/office/powerpoint/2010/main" val="3241033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D70FE9E9-9025-426F-B4F0-30B40BA996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773758" y="1844847"/>
            <a:ext cx="3592807" cy="3592807"/>
          </a:xfrm>
          <a:prstGeom prst="flowChartConnector">
            <a:avLst/>
          </a:prstGeom>
        </p:spPr>
      </p:pic>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a:solidFill>
                  <a:schemeClr val="bg1"/>
                </a:solidFill>
                <a:latin typeface="Twinkl SemiBold" pitchFamily="2" charset="0"/>
              </a:rPr>
              <a:t>Other Gods and Goddesses</a:t>
            </a:r>
          </a:p>
        </p:txBody>
      </p:sp>
      <p:sp>
        <p:nvSpPr>
          <p:cNvPr id="8" name="Rectangle 7">
            <a:extLst>
              <a:ext uri="{FF2B5EF4-FFF2-40B4-BE49-F238E27FC236}">
                <a16:creationId xmlns:a16="http://schemas.microsoft.com/office/drawing/2014/main" xmlns="" id="{8DC28517-E585-4370-9951-B4FABE8EE630}"/>
              </a:ext>
            </a:extLst>
          </p:cNvPr>
          <p:cNvSpPr/>
          <p:nvPr/>
        </p:nvSpPr>
        <p:spPr>
          <a:xfrm>
            <a:off x="4581053" y="1844848"/>
            <a:ext cx="3807296" cy="1903288"/>
          </a:xfrm>
          <a:prstGeom prst="rect">
            <a:avLst/>
          </a:prstGeom>
          <a:solidFill>
            <a:schemeClr val="bg1"/>
          </a:solidFill>
          <a:ln w="28575">
            <a:solidFill>
              <a:srgbClr val="036093"/>
            </a:solidFill>
          </a:ln>
        </p:spPr>
        <p:txBody>
          <a:bodyPr wrap="square" lIns="108000" tIns="0" rIns="0" bIns="0" anchor="ctr">
            <a:noAutofit/>
          </a:bodyPr>
          <a:lstStyle/>
          <a:p>
            <a:pPr>
              <a:lnSpc>
                <a:spcPts val="2200"/>
              </a:lnSpc>
              <a:spcBef>
                <a:spcPct val="0"/>
              </a:spcBef>
              <a:buFontTx/>
              <a:buNone/>
            </a:pPr>
            <a:r>
              <a:rPr lang="en-GB" altLang="en-US" sz="1600" dirty="0">
                <a:latin typeface="Twinkl SemiBold" pitchFamily="2" charset="0"/>
              </a:rPr>
              <a:t>Name: </a:t>
            </a:r>
            <a:r>
              <a:rPr lang="en-GB" altLang="en-US" sz="1600" dirty="0"/>
              <a:t>Loki</a:t>
            </a:r>
          </a:p>
          <a:p>
            <a:pPr>
              <a:lnSpc>
                <a:spcPts val="2200"/>
              </a:lnSpc>
              <a:spcBef>
                <a:spcPct val="0"/>
              </a:spcBef>
              <a:buFontTx/>
              <a:buNone/>
            </a:pPr>
            <a:r>
              <a:rPr lang="en-GB" altLang="en-US" sz="1600" dirty="0">
                <a:latin typeface="Twinkl SemiBold" pitchFamily="2" charset="0"/>
              </a:rPr>
              <a:t>Job: </a:t>
            </a:r>
            <a:r>
              <a:rPr lang="en-GB" altLang="en-US" sz="1600" dirty="0"/>
              <a:t>god of deceit and cunning</a:t>
            </a:r>
          </a:p>
          <a:p>
            <a:pPr>
              <a:lnSpc>
                <a:spcPts val="2200"/>
              </a:lnSpc>
              <a:spcBef>
                <a:spcPct val="0"/>
              </a:spcBef>
              <a:buFontTx/>
              <a:buNone/>
            </a:pPr>
            <a:r>
              <a:rPr lang="en-GB" altLang="en-US" sz="1600" dirty="0">
                <a:latin typeface="Twinkl SemiBold" pitchFamily="2" charset="0"/>
              </a:rPr>
              <a:t>Family: </a:t>
            </a:r>
            <a:r>
              <a:rPr lang="en-GB" altLang="en-US" sz="1600" dirty="0"/>
              <a:t>father of Hell (goddess of death, ruler of the afterlife)</a:t>
            </a:r>
          </a:p>
          <a:p>
            <a:pPr>
              <a:lnSpc>
                <a:spcPts val="2200"/>
              </a:lnSpc>
              <a:spcBef>
                <a:spcPct val="0"/>
              </a:spcBef>
            </a:pPr>
            <a:r>
              <a:rPr lang="en-GB" altLang="en-US" sz="1600" dirty="0">
                <a:latin typeface="Twinkl SemiBold" pitchFamily="2" charset="0"/>
              </a:rPr>
              <a:t>Characteristics: </a:t>
            </a:r>
            <a:r>
              <a:rPr lang="en-GB" altLang="en-US" sz="1600" dirty="0"/>
              <a:t>Christians thought he was the devil.</a:t>
            </a:r>
          </a:p>
        </p:txBody>
      </p:sp>
      <p:sp>
        <p:nvSpPr>
          <p:cNvPr id="10" name="Rectangle 9">
            <a:extLst>
              <a:ext uri="{FF2B5EF4-FFF2-40B4-BE49-F238E27FC236}">
                <a16:creationId xmlns:a16="http://schemas.microsoft.com/office/drawing/2014/main" xmlns="" id="{3A873656-F809-47BB-A7FE-0BA96EA65999}"/>
              </a:ext>
            </a:extLst>
          </p:cNvPr>
          <p:cNvSpPr/>
          <p:nvPr/>
        </p:nvSpPr>
        <p:spPr>
          <a:xfrm>
            <a:off x="4581053" y="1844848"/>
            <a:ext cx="3807296" cy="1903288"/>
          </a:xfrm>
          <a:prstGeom prst="rect">
            <a:avLst/>
          </a:prstGeom>
          <a:solidFill>
            <a:schemeClr val="bg1"/>
          </a:solidFill>
          <a:ln w="28575">
            <a:solidFill>
              <a:srgbClr val="036093"/>
            </a:solidFill>
          </a:ln>
        </p:spPr>
        <p:txBody>
          <a:bodyPr wrap="square" lIns="108000" tIns="0" rIns="0" bIns="0" anchor="ctr">
            <a:noAutofit/>
          </a:bodyPr>
          <a:lstStyle/>
          <a:p>
            <a:pPr>
              <a:lnSpc>
                <a:spcPts val="2200"/>
              </a:lnSpc>
              <a:spcBef>
                <a:spcPct val="0"/>
              </a:spcBef>
              <a:buFontTx/>
              <a:buNone/>
            </a:pPr>
            <a:r>
              <a:rPr lang="en-GB" altLang="en-US" sz="1600" b="1" dirty="0">
                <a:latin typeface="Twinkl SemiBold" pitchFamily="2" charset="0"/>
              </a:rPr>
              <a:t>Name: </a:t>
            </a:r>
            <a:r>
              <a:rPr lang="en-GB" altLang="en-US" sz="1600" dirty="0"/>
              <a:t>Wade</a:t>
            </a:r>
          </a:p>
          <a:p>
            <a:pPr>
              <a:lnSpc>
                <a:spcPts val="2200"/>
              </a:lnSpc>
              <a:spcBef>
                <a:spcPct val="0"/>
              </a:spcBef>
              <a:buFontTx/>
              <a:buNone/>
            </a:pPr>
            <a:r>
              <a:rPr lang="en-GB" altLang="en-US" sz="1600" b="1" dirty="0">
                <a:latin typeface="Twinkl SemiBold" pitchFamily="2" charset="0"/>
              </a:rPr>
              <a:t>Job: </a:t>
            </a:r>
            <a:r>
              <a:rPr lang="en-GB" altLang="en-US" sz="1600" dirty="0"/>
              <a:t>god of the sea, guardian of fords and ferries</a:t>
            </a:r>
          </a:p>
          <a:p>
            <a:pPr>
              <a:lnSpc>
                <a:spcPts val="2200"/>
              </a:lnSpc>
              <a:spcBef>
                <a:spcPct val="0"/>
              </a:spcBef>
              <a:buFontTx/>
              <a:buNone/>
            </a:pPr>
            <a:r>
              <a:rPr lang="en-GB" altLang="en-US" sz="1600" b="1" dirty="0">
                <a:latin typeface="Twinkl SemiBold" pitchFamily="2" charset="0"/>
              </a:rPr>
              <a:t>Family: </a:t>
            </a:r>
            <a:r>
              <a:rPr lang="en-GB" altLang="en-US" sz="1600" dirty="0"/>
              <a:t>father of Wayland</a:t>
            </a:r>
            <a:endParaRPr lang="en-GB" altLang="en-US" sz="1600" b="1" dirty="0"/>
          </a:p>
          <a:p>
            <a:pPr>
              <a:lnSpc>
                <a:spcPts val="2200"/>
              </a:lnSpc>
              <a:spcBef>
                <a:spcPct val="0"/>
              </a:spcBef>
              <a:buFontTx/>
              <a:buNone/>
            </a:pPr>
            <a:r>
              <a:rPr lang="en-GB" altLang="en-US" sz="1600" b="1" dirty="0">
                <a:latin typeface="Twinkl SemiBold" pitchFamily="2" charset="0"/>
              </a:rPr>
              <a:t>Characteristics: </a:t>
            </a:r>
            <a:r>
              <a:rPr lang="en-GB" altLang="en-US" sz="1600" dirty="0"/>
              <a:t>He was a giant and had his own ship.</a:t>
            </a:r>
          </a:p>
        </p:txBody>
      </p:sp>
      <p:sp>
        <p:nvSpPr>
          <p:cNvPr id="11" name="Rectangle 10">
            <a:extLst>
              <a:ext uri="{FF2B5EF4-FFF2-40B4-BE49-F238E27FC236}">
                <a16:creationId xmlns:a16="http://schemas.microsoft.com/office/drawing/2014/main" xmlns="" id="{928B4C08-ECE4-4527-B98D-DAD6444734F1}"/>
              </a:ext>
            </a:extLst>
          </p:cNvPr>
          <p:cNvSpPr/>
          <p:nvPr/>
        </p:nvSpPr>
        <p:spPr>
          <a:xfrm>
            <a:off x="4581053" y="1844848"/>
            <a:ext cx="3798242" cy="1903288"/>
          </a:xfrm>
          <a:prstGeom prst="rect">
            <a:avLst/>
          </a:prstGeom>
          <a:solidFill>
            <a:schemeClr val="bg1"/>
          </a:solidFill>
          <a:ln w="28575">
            <a:solidFill>
              <a:srgbClr val="036093"/>
            </a:solidFill>
          </a:ln>
        </p:spPr>
        <p:txBody>
          <a:bodyPr wrap="square" lIns="108000" tIns="0" rIns="0" bIns="0" anchor="ctr">
            <a:noAutofit/>
          </a:bodyPr>
          <a:lstStyle/>
          <a:p>
            <a:pPr>
              <a:lnSpc>
                <a:spcPts val="2200"/>
              </a:lnSpc>
              <a:spcBef>
                <a:spcPct val="0"/>
              </a:spcBef>
              <a:buFontTx/>
              <a:buNone/>
            </a:pPr>
            <a:r>
              <a:rPr lang="en-GB" altLang="en-US" sz="1600" b="1" dirty="0">
                <a:latin typeface="Twinkl SemiBold" pitchFamily="2" charset="0"/>
              </a:rPr>
              <a:t>Name: </a:t>
            </a:r>
            <a:r>
              <a:rPr lang="en-GB" altLang="en-US" sz="1600" dirty="0" err="1"/>
              <a:t>Ingui</a:t>
            </a:r>
            <a:endParaRPr lang="en-GB" altLang="en-US" sz="1600" dirty="0"/>
          </a:p>
          <a:p>
            <a:pPr>
              <a:lnSpc>
                <a:spcPts val="2200"/>
              </a:lnSpc>
              <a:spcBef>
                <a:spcPct val="0"/>
              </a:spcBef>
              <a:buFontTx/>
              <a:buNone/>
            </a:pPr>
            <a:r>
              <a:rPr lang="en-GB" altLang="en-US" sz="1600" b="1" dirty="0">
                <a:latin typeface="Twinkl SemiBold" pitchFamily="2" charset="0"/>
              </a:rPr>
              <a:t>Job</a:t>
            </a:r>
            <a:r>
              <a:rPr lang="en-GB" altLang="en-US" sz="1600" b="1" dirty="0"/>
              <a:t>: </a:t>
            </a:r>
            <a:r>
              <a:rPr lang="en-GB" altLang="en-US" sz="1600" dirty="0"/>
              <a:t>King of elves</a:t>
            </a:r>
          </a:p>
          <a:p>
            <a:pPr>
              <a:lnSpc>
                <a:spcPts val="2200"/>
              </a:lnSpc>
              <a:spcBef>
                <a:spcPct val="0"/>
              </a:spcBef>
              <a:buFontTx/>
              <a:buNone/>
            </a:pPr>
            <a:r>
              <a:rPr lang="en-GB" altLang="en-US" sz="1600" b="1" dirty="0">
                <a:latin typeface="Twinkl SemiBold" pitchFamily="2" charset="0"/>
              </a:rPr>
              <a:t>Family: </a:t>
            </a:r>
            <a:r>
              <a:rPr lang="en-GB" altLang="en-US" sz="1600" dirty="0"/>
              <a:t>brother of </a:t>
            </a:r>
            <a:r>
              <a:rPr lang="en-GB" altLang="en-US" sz="1600" dirty="0" err="1"/>
              <a:t>Freo</a:t>
            </a:r>
            <a:endParaRPr lang="en-GB" altLang="en-US" sz="1600" b="1" dirty="0"/>
          </a:p>
          <a:p>
            <a:pPr>
              <a:lnSpc>
                <a:spcPts val="2200"/>
              </a:lnSpc>
              <a:spcBef>
                <a:spcPct val="0"/>
              </a:spcBef>
              <a:buFontTx/>
              <a:buNone/>
            </a:pPr>
            <a:r>
              <a:rPr lang="en-GB" altLang="en-US" sz="1600" b="1" dirty="0">
                <a:latin typeface="Twinkl SemiBold" pitchFamily="2" charset="0"/>
              </a:rPr>
              <a:t>Sacred Animal: </a:t>
            </a:r>
            <a:r>
              <a:rPr lang="en-GB" altLang="en-US" sz="1600" dirty="0"/>
              <a:t>boar</a:t>
            </a:r>
          </a:p>
          <a:p>
            <a:pPr>
              <a:lnSpc>
                <a:spcPts val="2200"/>
              </a:lnSpc>
              <a:spcBef>
                <a:spcPct val="0"/>
              </a:spcBef>
              <a:buFontTx/>
              <a:buNone/>
            </a:pPr>
            <a:r>
              <a:rPr lang="en-GB" altLang="en-US" sz="1600" b="1" dirty="0">
                <a:latin typeface="Twinkl SemiBold" pitchFamily="2" charset="0"/>
              </a:rPr>
              <a:t>Characteristics: </a:t>
            </a:r>
            <a:r>
              <a:rPr lang="en-GB" altLang="en-US" sz="1600" dirty="0" err="1"/>
              <a:t>Ingui</a:t>
            </a:r>
            <a:r>
              <a:rPr lang="en-GB" altLang="en-US" sz="1600" b="1" dirty="0"/>
              <a:t> </a:t>
            </a:r>
            <a:r>
              <a:rPr lang="en-GB" altLang="en-US" sz="1600" dirty="0"/>
              <a:t>has a beard and carries a magic sword.</a:t>
            </a:r>
          </a:p>
        </p:txBody>
      </p:sp>
      <p:sp>
        <p:nvSpPr>
          <p:cNvPr id="12" name="Rectangle 11">
            <a:extLst>
              <a:ext uri="{FF2B5EF4-FFF2-40B4-BE49-F238E27FC236}">
                <a16:creationId xmlns:a16="http://schemas.microsoft.com/office/drawing/2014/main" xmlns="" id="{6B2EA2EB-9353-43D0-B94B-11931CC88972}"/>
              </a:ext>
            </a:extLst>
          </p:cNvPr>
          <p:cNvSpPr/>
          <p:nvPr/>
        </p:nvSpPr>
        <p:spPr>
          <a:xfrm>
            <a:off x="4581053" y="1844848"/>
            <a:ext cx="3807296" cy="1903288"/>
          </a:xfrm>
          <a:prstGeom prst="rect">
            <a:avLst/>
          </a:prstGeom>
          <a:solidFill>
            <a:schemeClr val="bg1"/>
          </a:solidFill>
          <a:ln w="28575">
            <a:solidFill>
              <a:srgbClr val="036093"/>
            </a:solidFill>
          </a:ln>
        </p:spPr>
        <p:txBody>
          <a:bodyPr wrap="square" lIns="108000" tIns="0" rIns="0" bIns="0" anchor="ctr">
            <a:noAutofit/>
          </a:bodyPr>
          <a:lstStyle/>
          <a:p>
            <a:pPr>
              <a:lnSpc>
                <a:spcPts val="2200"/>
              </a:lnSpc>
              <a:spcBef>
                <a:spcPct val="0"/>
              </a:spcBef>
              <a:buFontTx/>
              <a:buNone/>
            </a:pPr>
            <a:r>
              <a:rPr lang="en-GB" altLang="en-US" sz="1600" b="1" dirty="0">
                <a:latin typeface="Twinkl SemiBold" pitchFamily="2" charset="0"/>
              </a:rPr>
              <a:t>Name: </a:t>
            </a:r>
            <a:r>
              <a:rPr lang="en-GB" altLang="en-US" sz="1600" dirty="0" err="1"/>
              <a:t>Seaxneat</a:t>
            </a:r>
            <a:endParaRPr lang="en-GB" altLang="en-US" sz="1600" dirty="0"/>
          </a:p>
          <a:p>
            <a:pPr>
              <a:lnSpc>
                <a:spcPts val="2200"/>
              </a:lnSpc>
              <a:spcBef>
                <a:spcPct val="0"/>
              </a:spcBef>
              <a:buFontTx/>
              <a:buNone/>
            </a:pPr>
            <a:r>
              <a:rPr lang="en-GB" altLang="en-US" sz="1600" b="1" dirty="0">
                <a:latin typeface="Twinkl SemiBold" pitchFamily="2" charset="0"/>
              </a:rPr>
              <a:t>Job: </a:t>
            </a:r>
            <a:r>
              <a:rPr lang="en-GB" altLang="en-US" sz="1600" dirty="0"/>
              <a:t>god of family</a:t>
            </a:r>
          </a:p>
          <a:p>
            <a:pPr>
              <a:lnSpc>
                <a:spcPts val="2200"/>
              </a:lnSpc>
              <a:spcBef>
                <a:spcPct val="0"/>
              </a:spcBef>
              <a:buFontTx/>
              <a:buNone/>
            </a:pPr>
            <a:r>
              <a:rPr lang="en-GB" altLang="en-US" sz="1600" b="1" dirty="0">
                <a:latin typeface="Twinkl SemiBold" pitchFamily="2" charset="0"/>
              </a:rPr>
              <a:t>Family: </a:t>
            </a:r>
            <a:r>
              <a:rPr lang="en-GB" altLang="en-US" sz="1600" dirty="0"/>
              <a:t>brother of </a:t>
            </a:r>
            <a:r>
              <a:rPr lang="en-GB" altLang="en-US" sz="1600" dirty="0" err="1"/>
              <a:t>Freo</a:t>
            </a:r>
            <a:endParaRPr lang="en-GB" altLang="en-US" sz="1600" b="1" dirty="0"/>
          </a:p>
          <a:p>
            <a:pPr>
              <a:lnSpc>
                <a:spcPts val="2200"/>
              </a:lnSpc>
              <a:spcBef>
                <a:spcPct val="0"/>
              </a:spcBef>
              <a:buFontTx/>
              <a:buNone/>
            </a:pPr>
            <a:r>
              <a:rPr lang="en-GB" altLang="en-US" sz="1600" b="1" dirty="0">
                <a:latin typeface="Twinkl SemiBold" pitchFamily="2" charset="0"/>
              </a:rPr>
              <a:t>Characteristics: </a:t>
            </a:r>
            <a:r>
              <a:rPr lang="en-GB" altLang="en-US" sz="1600" dirty="0"/>
              <a:t>He was a special god for the Saxons, not Jutes or Angles.</a:t>
            </a:r>
          </a:p>
        </p:txBody>
      </p:sp>
      <p:sp>
        <p:nvSpPr>
          <p:cNvPr id="13" name="Rectangle 12">
            <a:extLst>
              <a:ext uri="{FF2B5EF4-FFF2-40B4-BE49-F238E27FC236}">
                <a16:creationId xmlns:a16="http://schemas.microsoft.com/office/drawing/2014/main" xmlns="" id="{142F2309-F3E9-4070-B3DC-E607D6E58755}"/>
              </a:ext>
            </a:extLst>
          </p:cNvPr>
          <p:cNvSpPr/>
          <p:nvPr/>
        </p:nvSpPr>
        <p:spPr>
          <a:xfrm>
            <a:off x="4581053" y="1844848"/>
            <a:ext cx="3807297" cy="1903288"/>
          </a:xfrm>
          <a:prstGeom prst="rect">
            <a:avLst/>
          </a:prstGeom>
          <a:solidFill>
            <a:schemeClr val="bg1"/>
          </a:solidFill>
          <a:ln w="28575">
            <a:solidFill>
              <a:srgbClr val="036093"/>
            </a:solidFill>
          </a:ln>
        </p:spPr>
        <p:txBody>
          <a:bodyPr wrap="square" lIns="72000" tIns="0" rIns="0" bIns="0" anchor="ctr">
            <a:noAutofit/>
          </a:bodyPr>
          <a:lstStyle/>
          <a:p>
            <a:pPr>
              <a:lnSpc>
                <a:spcPts val="2200"/>
              </a:lnSpc>
              <a:spcBef>
                <a:spcPct val="0"/>
              </a:spcBef>
              <a:buFontTx/>
              <a:buNone/>
            </a:pPr>
            <a:r>
              <a:rPr lang="en-GB" altLang="en-US" sz="1600" b="1" dirty="0">
                <a:latin typeface="Twinkl SemiBold" pitchFamily="2" charset="0"/>
              </a:rPr>
              <a:t>Name: </a:t>
            </a:r>
            <a:r>
              <a:rPr lang="en-GB" altLang="en-US" sz="1600" dirty="0" err="1"/>
              <a:t>Hretha</a:t>
            </a:r>
            <a:endParaRPr lang="en-GB" altLang="en-US" sz="1600" dirty="0"/>
          </a:p>
          <a:p>
            <a:pPr>
              <a:lnSpc>
                <a:spcPts val="2200"/>
              </a:lnSpc>
              <a:spcBef>
                <a:spcPct val="0"/>
              </a:spcBef>
              <a:buFontTx/>
              <a:buNone/>
            </a:pPr>
            <a:r>
              <a:rPr lang="en-GB" altLang="en-US" sz="1600" b="1" dirty="0">
                <a:latin typeface="Twinkl SemiBold" pitchFamily="2" charset="0"/>
              </a:rPr>
              <a:t>Job: </a:t>
            </a:r>
            <a:r>
              <a:rPr lang="en-GB" altLang="en-US" sz="1600" dirty="0"/>
              <a:t>goddess of fame, goddess of war</a:t>
            </a:r>
          </a:p>
          <a:p>
            <a:pPr>
              <a:lnSpc>
                <a:spcPts val="2200"/>
              </a:lnSpc>
              <a:spcBef>
                <a:spcPct val="0"/>
              </a:spcBef>
              <a:buFontTx/>
              <a:buNone/>
            </a:pPr>
            <a:r>
              <a:rPr lang="en-GB" altLang="en-US" sz="1600" b="1" dirty="0">
                <a:latin typeface="Twinkl SemiBold" pitchFamily="2" charset="0"/>
              </a:rPr>
              <a:t>Special Month: </a:t>
            </a:r>
            <a:r>
              <a:rPr lang="en-GB" altLang="en-US" sz="1600" dirty="0"/>
              <a:t>March</a:t>
            </a:r>
            <a:endParaRPr lang="en-GB" altLang="en-US" sz="1600" b="1" dirty="0"/>
          </a:p>
          <a:p>
            <a:pPr>
              <a:lnSpc>
                <a:spcPts val="2200"/>
              </a:lnSpc>
              <a:spcBef>
                <a:spcPct val="0"/>
              </a:spcBef>
              <a:buFontTx/>
              <a:buNone/>
            </a:pPr>
            <a:r>
              <a:rPr lang="en-GB" altLang="en-US" sz="1600" b="1" dirty="0">
                <a:latin typeface="Twinkl SemiBold" pitchFamily="2" charset="0"/>
              </a:rPr>
              <a:t>Places: </a:t>
            </a:r>
            <a:r>
              <a:rPr lang="en-GB" altLang="en-US" sz="1600" dirty="0"/>
              <a:t>The names of places beginning with Rad, Red or Read are probably after her.</a:t>
            </a:r>
          </a:p>
        </p:txBody>
      </p:sp>
      <p:pic>
        <p:nvPicPr>
          <p:cNvPr id="23" name="Picture 22">
            <a:extLst>
              <a:ext uri="{FF2B5EF4-FFF2-40B4-BE49-F238E27FC236}">
                <a16:creationId xmlns:a16="http://schemas.microsoft.com/office/drawing/2014/main" xmlns="" id="{34858630-395A-4E97-8582-EED7E3059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55650" y="2021537"/>
            <a:ext cx="2123200" cy="4007504"/>
          </a:xfrm>
          <a:prstGeom prst="rect">
            <a:avLst/>
          </a:prstGeom>
        </p:spPr>
      </p:pic>
      <p:pic>
        <p:nvPicPr>
          <p:cNvPr id="25" name="Picture 24">
            <a:extLst>
              <a:ext uri="{FF2B5EF4-FFF2-40B4-BE49-F238E27FC236}">
                <a16:creationId xmlns:a16="http://schemas.microsoft.com/office/drawing/2014/main" xmlns="" id="{839C640D-58E1-4EFB-9418-5532916379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186" y="2127563"/>
            <a:ext cx="2277794" cy="3901477"/>
          </a:xfrm>
          <a:prstGeom prst="rect">
            <a:avLst/>
          </a:prstGeom>
        </p:spPr>
      </p:pic>
      <p:pic>
        <p:nvPicPr>
          <p:cNvPr id="24" name="Picture 23">
            <a:extLst>
              <a:ext uri="{FF2B5EF4-FFF2-40B4-BE49-F238E27FC236}">
                <a16:creationId xmlns:a16="http://schemas.microsoft.com/office/drawing/2014/main" xmlns="" id="{010FC0C9-88BB-4E13-869E-FC36049A2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990" y="3647566"/>
            <a:ext cx="1876111" cy="2487500"/>
          </a:xfrm>
          <a:prstGeom prst="rect">
            <a:avLst/>
          </a:prstGeom>
        </p:spPr>
      </p:pic>
      <p:sp>
        <p:nvSpPr>
          <p:cNvPr id="31" name="Rectangle 30">
            <a:hlinkClick r:id="rId6" action="ppaction://hlinksldjump"/>
            <a:extLst>
              <a:ext uri="{FF2B5EF4-FFF2-40B4-BE49-F238E27FC236}">
                <a16:creationId xmlns:a16="http://schemas.microsoft.com/office/drawing/2014/main" xmlns="" id="{ECAAEF33-D991-44F8-AD36-7859097B7C48}"/>
              </a:ext>
            </a:extLst>
          </p:cNvPr>
          <p:cNvSpPr/>
          <p:nvPr/>
        </p:nvSpPr>
        <p:spPr>
          <a:xfrm>
            <a:off x="7288040" y="5804654"/>
            <a:ext cx="1100310"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Next Page</a:t>
            </a:r>
          </a:p>
        </p:txBody>
      </p:sp>
    </p:spTree>
    <p:extLst>
      <p:ext uri="{BB962C8B-B14F-4D97-AF65-F5344CB8AC3E}">
        <p14:creationId xmlns:p14="http://schemas.microsoft.com/office/powerpoint/2010/main" val="3367867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0">
            <a:extLst>
              <a:ext uri="{FF2B5EF4-FFF2-40B4-BE49-F238E27FC236}">
                <a16:creationId xmlns:a16="http://schemas.microsoft.com/office/drawing/2014/main" xmlns="" id="{83468EA9-0741-440C-B10C-FD748FD69F39}"/>
              </a:ext>
            </a:extLst>
          </p:cNvPr>
          <p:cNvSpPr txBox="1">
            <a:spLocks/>
          </p:cNvSpPr>
          <p:nvPr/>
        </p:nvSpPr>
        <p:spPr>
          <a:xfrm>
            <a:off x="755650" y="2427551"/>
            <a:ext cx="5835273" cy="1638335"/>
          </a:xfrm>
          <a:prstGeom prst="roundRect">
            <a:avLst>
              <a:gd name="adj" fmla="val 0"/>
            </a:avLst>
          </a:prstGeom>
          <a:solidFill>
            <a:srgbClr val="036093"/>
          </a:solidFill>
          <a:ln w="25400">
            <a:noFill/>
          </a:ln>
        </p:spPr>
        <p:txBody>
          <a:bodyPr vert="horz" lIns="108000" tIns="252000" rIns="2016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600" b="0" dirty="0">
                <a:solidFill>
                  <a:schemeClr val="bg1"/>
                </a:solidFill>
              </a:rPr>
              <a:t>Later, in AD 597 the pope in Rome sent a missionary (someone who promotes a religion in another country) to travel to Britain to spread the word of Christianity and help convert people to the religion.</a:t>
            </a:r>
          </a:p>
        </p:txBody>
      </p:sp>
      <p:pic>
        <p:nvPicPr>
          <p:cNvPr id="4" name="Picture 3">
            <a:extLst>
              <a:ext uri="{FF2B5EF4-FFF2-40B4-BE49-F238E27FC236}">
                <a16:creationId xmlns:a16="http://schemas.microsoft.com/office/drawing/2014/main" xmlns="" id="{0BB46803-CC64-4F32-BEAD-F347E5048B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4802694" y="2276475"/>
            <a:ext cx="3585656" cy="3585656"/>
          </a:xfrm>
          <a:prstGeom prst="flowChartConnector">
            <a:avLst/>
          </a:prstGeom>
        </p:spPr>
      </p:pic>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a:solidFill>
                  <a:schemeClr val="bg1"/>
                </a:solidFill>
                <a:latin typeface="Twinkl SemiBold" pitchFamily="2" charset="0"/>
              </a:rPr>
              <a:t>The Arrival of Christianity</a:t>
            </a:r>
          </a:p>
        </p:txBody>
      </p:sp>
      <p:sp>
        <p:nvSpPr>
          <p:cNvPr id="5" name="Rectangle 4"/>
          <p:cNvSpPr/>
          <p:nvPr/>
        </p:nvSpPr>
        <p:spPr>
          <a:xfrm>
            <a:off x="755650" y="1836247"/>
            <a:ext cx="7632700" cy="492443"/>
          </a:xfrm>
          <a:prstGeom prst="rect">
            <a:avLst/>
          </a:prstGeom>
        </p:spPr>
        <p:txBody>
          <a:bodyPr wrap="square" lIns="108000" tIns="0" rIns="0" bIns="0">
            <a:spAutoFit/>
          </a:bodyPr>
          <a:lstStyle/>
          <a:p>
            <a:pPr>
              <a:lnSpc>
                <a:spcPct val="100000"/>
              </a:lnSpc>
              <a:spcBef>
                <a:spcPct val="0"/>
              </a:spcBef>
              <a:buFontTx/>
              <a:buNone/>
            </a:pPr>
            <a:r>
              <a:rPr lang="en-GB" altLang="en-US" sz="1600" dirty="0"/>
              <a:t>The Romans did introduce Christianity to Britain but the Anglo-Saxons mainly kept their </a:t>
            </a:r>
            <a:r>
              <a:rPr lang="en-GB" altLang="en-US" sz="1600" b="1" dirty="0">
                <a:solidFill>
                  <a:srgbClr val="008000"/>
                </a:solidFill>
              </a:rPr>
              <a:t>pagan</a:t>
            </a:r>
            <a:r>
              <a:rPr lang="en-GB" altLang="en-US" sz="1600" dirty="0"/>
              <a:t> beliefs.</a:t>
            </a:r>
          </a:p>
        </p:txBody>
      </p:sp>
      <p:pic>
        <p:nvPicPr>
          <p:cNvPr id="10" name="Picture 9">
            <a:extLst>
              <a:ext uri="{FF2B5EF4-FFF2-40B4-BE49-F238E27FC236}">
                <a16:creationId xmlns:a16="http://schemas.microsoft.com/office/drawing/2014/main" xmlns="" id="{A29E1F9C-B929-45D1-9BCE-A4988B6BFB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0" t="-997" r="-3990" b="61289"/>
          <a:stretch/>
        </p:blipFill>
        <p:spPr>
          <a:xfrm>
            <a:off x="4857012" y="2427551"/>
            <a:ext cx="3467480" cy="3467480"/>
          </a:xfrm>
          <a:prstGeom prst="flowChartConnector">
            <a:avLst/>
          </a:prstGeom>
        </p:spPr>
      </p:pic>
      <p:sp>
        <p:nvSpPr>
          <p:cNvPr id="6" name="Oval 5">
            <a:extLst>
              <a:ext uri="{FF2B5EF4-FFF2-40B4-BE49-F238E27FC236}">
                <a16:creationId xmlns:a16="http://schemas.microsoft.com/office/drawing/2014/main" xmlns="" id="{0E81C591-6872-42DB-A866-84217B40A975}"/>
              </a:ext>
            </a:extLst>
          </p:cNvPr>
          <p:cNvSpPr/>
          <p:nvPr/>
        </p:nvSpPr>
        <p:spPr>
          <a:xfrm>
            <a:off x="4802694" y="2299096"/>
            <a:ext cx="3585656" cy="3585656"/>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C6A98196-9195-4556-B812-E35D99BDDE30}"/>
              </a:ext>
            </a:extLst>
          </p:cNvPr>
          <p:cNvSpPr/>
          <p:nvPr/>
        </p:nvSpPr>
        <p:spPr>
          <a:xfrm>
            <a:off x="755650" y="4184650"/>
            <a:ext cx="4757910" cy="1969770"/>
          </a:xfrm>
          <a:prstGeom prst="rect">
            <a:avLst/>
          </a:prstGeom>
        </p:spPr>
        <p:txBody>
          <a:bodyPr wrap="square" lIns="108000" tIns="0" rIns="0" bIns="0">
            <a:spAutoFit/>
          </a:bodyPr>
          <a:lstStyle/>
          <a:p>
            <a:pPr>
              <a:lnSpc>
                <a:spcPct val="100000"/>
              </a:lnSpc>
              <a:spcBef>
                <a:spcPct val="0"/>
              </a:spcBef>
              <a:buFontTx/>
              <a:buNone/>
            </a:pPr>
            <a:r>
              <a:rPr lang="en-GB" altLang="en-US" sz="1600" dirty="0"/>
              <a:t>This missionary was a monk named </a:t>
            </a:r>
            <a:br>
              <a:rPr lang="en-GB" altLang="en-US" sz="1600" dirty="0"/>
            </a:br>
            <a:r>
              <a:rPr lang="en-GB" altLang="en-US" sz="1600" dirty="0">
                <a:solidFill>
                  <a:srgbClr val="008000"/>
                </a:solidFill>
              </a:rPr>
              <a:t>Augustine</a:t>
            </a:r>
            <a:r>
              <a:rPr lang="en-GB" altLang="en-US" sz="1600" dirty="0"/>
              <a:t>. He was successful in </a:t>
            </a:r>
            <a:br>
              <a:rPr lang="en-GB" altLang="en-US" sz="1600" dirty="0"/>
            </a:br>
            <a:r>
              <a:rPr lang="en-GB" altLang="en-US" sz="1600" dirty="0"/>
              <a:t>converting Ethelbert, the King of Kent, to Christianity and King Ethelbert even built </a:t>
            </a:r>
            <a:endParaRPr lang="en-GB" altLang="en-US" sz="1600" dirty="0" smtClean="0"/>
          </a:p>
          <a:p>
            <a:pPr>
              <a:lnSpc>
                <a:spcPct val="100000"/>
              </a:lnSpc>
              <a:spcBef>
                <a:spcPct val="0"/>
              </a:spcBef>
              <a:buFontTx/>
              <a:buNone/>
            </a:pPr>
            <a:r>
              <a:rPr lang="en-GB" altLang="en-US" sz="1600" dirty="0" smtClean="0"/>
              <a:t>Augustine </a:t>
            </a:r>
            <a:r>
              <a:rPr lang="en-GB" altLang="en-US" sz="1600" dirty="0"/>
              <a:t>a Church at Canterbury.</a:t>
            </a:r>
          </a:p>
          <a:p>
            <a:pPr>
              <a:lnSpc>
                <a:spcPct val="100000"/>
              </a:lnSpc>
              <a:spcBef>
                <a:spcPct val="0"/>
              </a:spcBef>
              <a:buFontTx/>
              <a:buNone/>
            </a:pPr>
            <a:r>
              <a:rPr lang="en-GB" altLang="en-US" sz="1600" dirty="0"/>
              <a:t>Augustine became the first </a:t>
            </a:r>
            <a:r>
              <a:rPr lang="en-GB" altLang="en-US" sz="1600" dirty="0">
                <a:solidFill>
                  <a:srgbClr val="008000"/>
                </a:solidFill>
              </a:rPr>
              <a:t>Archbishop of Canterbury</a:t>
            </a:r>
            <a:r>
              <a:rPr lang="en-GB" altLang="en-US" sz="1600" dirty="0"/>
              <a:t> and the one named as the founder </a:t>
            </a:r>
            <a:br>
              <a:rPr lang="en-GB" altLang="en-US" sz="1600" dirty="0"/>
            </a:br>
            <a:r>
              <a:rPr lang="en-GB" altLang="en-US" sz="1600" dirty="0"/>
              <a:t>of the Church of England.</a:t>
            </a:r>
          </a:p>
        </p:txBody>
      </p:sp>
      <p:sp>
        <p:nvSpPr>
          <p:cNvPr id="14" name="Rectangle 13">
            <a:hlinkClick r:id="rId4" action="ppaction://hlinksldjump"/>
            <a:extLst>
              <a:ext uri="{FF2B5EF4-FFF2-40B4-BE49-F238E27FC236}">
                <a16:creationId xmlns:a16="http://schemas.microsoft.com/office/drawing/2014/main" xmlns="" id="{945EC5D0-67B6-4B7B-9F24-2910F0E9368C}"/>
              </a:ext>
            </a:extLst>
          </p:cNvPr>
          <p:cNvSpPr/>
          <p:nvPr/>
        </p:nvSpPr>
        <p:spPr>
          <a:xfrm>
            <a:off x="7288040" y="5804654"/>
            <a:ext cx="1100310"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Next Page</a:t>
            </a:r>
          </a:p>
        </p:txBody>
      </p:sp>
    </p:spTree>
    <p:extLst>
      <p:ext uri="{BB962C8B-B14F-4D97-AF65-F5344CB8AC3E}">
        <p14:creationId xmlns:p14="http://schemas.microsoft.com/office/powerpoint/2010/main" val="4248296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smtClean="0">
                <a:solidFill>
                  <a:schemeClr val="bg1"/>
                </a:solidFill>
                <a:latin typeface="Twinkl SemiBold" pitchFamily="2" charset="0"/>
              </a:rPr>
              <a:t>Pagan or Christian</a:t>
            </a:r>
            <a:endParaRPr lang="en-GB" sz="3200" dirty="0">
              <a:solidFill>
                <a:schemeClr val="bg1"/>
              </a:solidFill>
              <a:latin typeface="Twinkl SemiBold" pitchFamily="2" charset="0"/>
            </a:endParaRPr>
          </a:p>
        </p:txBody>
      </p:sp>
      <p:pic>
        <p:nvPicPr>
          <p:cNvPr id="3" name="Picture 2"/>
          <p:cNvPicPr>
            <a:picLocks noChangeAspect="1"/>
          </p:cNvPicPr>
          <p:nvPr/>
        </p:nvPicPr>
        <p:blipFill>
          <a:blip r:embed="rId2"/>
          <a:stretch>
            <a:fillRect/>
          </a:stretch>
        </p:blipFill>
        <p:spPr>
          <a:xfrm>
            <a:off x="971210" y="1871170"/>
            <a:ext cx="7234266" cy="4299743"/>
          </a:xfrm>
          <a:prstGeom prst="rect">
            <a:avLst/>
          </a:prstGeom>
          <a:ln>
            <a:solidFill>
              <a:srgbClr val="036093"/>
            </a:solidFill>
          </a:ln>
        </p:spPr>
      </p:pic>
    </p:spTree>
    <p:extLst>
      <p:ext uri="{BB962C8B-B14F-4D97-AF65-F5344CB8AC3E}">
        <p14:creationId xmlns:p14="http://schemas.microsoft.com/office/powerpoint/2010/main" val="39639690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597702"/>
            <a:ext cx="8256761" cy="1456896"/>
          </a:xfrm>
          <a:prstGeom prst="roundRect">
            <a:avLst>
              <a:gd name="adj" fmla="val 0"/>
            </a:avLst>
          </a:prstGeom>
          <a:solidFill>
            <a:srgbClr val="036093"/>
          </a:solidFill>
        </p:spPr>
        <p:txBody>
          <a:bodyPr/>
          <a:lstStyle/>
          <a:p>
            <a:r>
              <a:rPr lang="en-GB" sz="2400" dirty="0" smtClean="0">
                <a:solidFill>
                  <a:schemeClr val="bg1"/>
                </a:solidFill>
                <a:latin typeface="Twinkl SemiBold" pitchFamily="2" charset="0"/>
              </a:rPr>
              <a:t>The Pope sent Augustine to England to</a:t>
            </a:r>
            <a:r>
              <a:rPr lang="en-GB" sz="2400" dirty="0" smtClean="0">
                <a:solidFill>
                  <a:srgbClr val="FF0000"/>
                </a:solidFill>
                <a:latin typeface="Twinkl SemiBold" pitchFamily="2" charset="0"/>
              </a:rPr>
              <a:t> convert </a:t>
            </a:r>
            <a:r>
              <a:rPr lang="en-GB" sz="2400" dirty="0" smtClean="0">
                <a:solidFill>
                  <a:schemeClr val="bg1"/>
                </a:solidFill>
                <a:latin typeface="Twinkl SemiBold" pitchFamily="2" charset="0"/>
              </a:rPr>
              <a:t>as many people as possible, especially the King of Kent. Conversion was made official with </a:t>
            </a:r>
            <a:r>
              <a:rPr lang="en-GB" sz="2400" dirty="0" smtClean="0">
                <a:solidFill>
                  <a:srgbClr val="FF0000"/>
                </a:solidFill>
                <a:latin typeface="Twinkl SemiBold" pitchFamily="2" charset="0"/>
              </a:rPr>
              <a:t>baptism</a:t>
            </a:r>
            <a:r>
              <a:rPr lang="en-GB" sz="2400" dirty="0" smtClean="0">
                <a:solidFill>
                  <a:schemeClr val="bg1"/>
                </a:solidFill>
                <a:latin typeface="Twinkl SemiBold" pitchFamily="2" charset="0"/>
              </a:rPr>
              <a:t> in a river or stream. </a:t>
            </a:r>
            <a:endParaRPr lang="en-GB" sz="2400" dirty="0">
              <a:solidFill>
                <a:schemeClr val="bg1"/>
              </a:solidFill>
              <a:latin typeface="Twinkl SemiBold" pitchFamily="2" charset="0"/>
            </a:endParaRPr>
          </a:p>
        </p:txBody>
      </p:sp>
      <p:pic>
        <p:nvPicPr>
          <p:cNvPr id="2" name="Picture 1"/>
          <p:cNvPicPr>
            <a:picLocks noChangeAspect="1"/>
          </p:cNvPicPr>
          <p:nvPr/>
        </p:nvPicPr>
        <p:blipFill>
          <a:blip r:embed="rId2"/>
          <a:stretch>
            <a:fillRect/>
          </a:stretch>
        </p:blipFill>
        <p:spPr>
          <a:xfrm>
            <a:off x="1319848" y="2389073"/>
            <a:ext cx="6412473" cy="3248552"/>
          </a:xfrm>
          <a:prstGeom prst="rect">
            <a:avLst/>
          </a:prstGeom>
          <a:ln>
            <a:solidFill>
              <a:srgbClr val="036093"/>
            </a:solidFill>
          </a:ln>
        </p:spPr>
      </p:pic>
      <p:sp>
        <p:nvSpPr>
          <p:cNvPr id="3" name="TextBox 2"/>
          <p:cNvSpPr txBox="1"/>
          <p:nvPr/>
        </p:nvSpPr>
        <p:spPr>
          <a:xfrm>
            <a:off x="1394557" y="5827588"/>
            <a:ext cx="6325314" cy="369332"/>
          </a:xfrm>
          <a:prstGeom prst="rect">
            <a:avLst/>
          </a:prstGeom>
          <a:noFill/>
        </p:spPr>
        <p:txBody>
          <a:bodyPr wrap="square" rtlCol="0">
            <a:spAutoFit/>
          </a:bodyPr>
          <a:lstStyle/>
          <a:p>
            <a:r>
              <a:rPr lang="en-US" dirty="0" smtClean="0">
                <a:solidFill>
                  <a:srgbClr val="FF0000"/>
                </a:solidFill>
              </a:rPr>
              <a:t>Where have you heard of King </a:t>
            </a:r>
            <a:r>
              <a:rPr lang="en-US" dirty="0" err="1" smtClean="0">
                <a:solidFill>
                  <a:srgbClr val="FF0000"/>
                </a:solidFill>
              </a:rPr>
              <a:t>Raedwald</a:t>
            </a:r>
            <a:r>
              <a:rPr lang="en-US" dirty="0" smtClean="0">
                <a:solidFill>
                  <a:srgbClr val="FF0000"/>
                </a:solidFill>
              </a:rPr>
              <a:t> before? </a:t>
            </a:r>
            <a:endParaRPr lang="en-US" dirty="0">
              <a:solidFill>
                <a:srgbClr val="FF0000"/>
              </a:solidFill>
            </a:endParaRPr>
          </a:p>
        </p:txBody>
      </p:sp>
    </p:spTree>
    <p:extLst>
      <p:ext uri="{BB962C8B-B14F-4D97-AF65-F5344CB8AC3E}">
        <p14:creationId xmlns:p14="http://schemas.microsoft.com/office/powerpoint/2010/main" val="22963305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a:solidFill>
                  <a:schemeClr val="bg1"/>
                </a:solidFill>
                <a:latin typeface="Twinkl SemiBold" pitchFamily="2" charset="0"/>
              </a:rPr>
              <a:t>The Arrival of Christianity</a:t>
            </a:r>
          </a:p>
        </p:txBody>
      </p:sp>
      <p:pic>
        <p:nvPicPr>
          <p:cNvPr id="2" name="Picture 1"/>
          <p:cNvPicPr>
            <a:picLocks noChangeAspect="1"/>
          </p:cNvPicPr>
          <p:nvPr/>
        </p:nvPicPr>
        <p:blipFill>
          <a:blip r:embed="rId2"/>
          <a:stretch>
            <a:fillRect/>
          </a:stretch>
        </p:blipFill>
        <p:spPr>
          <a:xfrm>
            <a:off x="1319849" y="1785196"/>
            <a:ext cx="6354885" cy="4337658"/>
          </a:xfrm>
          <a:prstGeom prst="rect">
            <a:avLst/>
          </a:prstGeom>
          <a:ln>
            <a:solidFill>
              <a:srgbClr val="036093"/>
            </a:solidFill>
          </a:ln>
        </p:spPr>
      </p:pic>
    </p:spTree>
    <p:extLst>
      <p:ext uri="{BB962C8B-B14F-4D97-AF65-F5344CB8AC3E}">
        <p14:creationId xmlns:p14="http://schemas.microsoft.com/office/powerpoint/2010/main" val="19592893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a:extLst>
              <a:ext uri="{FF2B5EF4-FFF2-40B4-BE49-F238E27FC236}">
                <a16:creationId xmlns:a16="http://schemas.microsoft.com/office/drawing/2014/main" xmlns="" id="{086340CC-D1CC-4591-BAAF-7882E5887167}"/>
              </a:ext>
            </a:extLst>
          </p:cNvPr>
          <p:cNvSpPr txBox="1">
            <a:spLocks/>
          </p:cNvSpPr>
          <p:nvPr/>
        </p:nvSpPr>
        <p:spPr>
          <a:xfrm>
            <a:off x="755650" y="5359651"/>
            <a:ext cx="5835273" cy="721832"/>
          </a:xfrm>
          <a:prstGeom prst="roundRect">
            <a:avLst>
              <a:gd name="adj" fmla="val 0"/>
            </a:avLst>
          </a:prstGeom>
          <a:solidFill>
            <a:schemeClr val="bg1"/>
          </a:solidFill>
          <a:ln w="38100">
            <a:solidFill>
              <a:srgbClr val="036093"/>
            </a:solidFill>
          </a:ln>
        </p:spPr>
        <p:txBody>
          <a:bodyPr vert="horz" lIns="108000" tIns="252000" rIns="2016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defRPr/>
            </a:pPr>
            <a:r>
              <a:rPr lang="en-GB" sz="1600" b="0" dirty="0">
                <a:solidFill>
                  <a:schemeClr val="tx1"/>
                </a:solidFill>
              </a:rPr>
              <a:t>The leader of the Ese, </a:t>
            </a:r>
            <a:r>
              <a:rPr lang="en-GB" sz="1600" b="0" dirty="0" err="1">
                <a:solidFill>
                  <a:schemeClr val="tx1"/>
                </a:solidFill>
              </a:rPr>
              <a:t>Woden</a:t>
            </a:r>
            <a:r>
              <a:rPr lang="en-GB" sz="1600" b="0" dirty="0">
                <a:solidFill>
                  <a:schemeClr val="tx1"/>
                </a:solidFill>
              </a:rPr>
              <a:t>, became King of all the gods</a:t>
            </a:r>
            <a:r>
              <a:rPr lang="en-GB" sz="1600" dirty="0"/>
              <a:t>.</a:t>
            </a:r>
          </a:p>
        </p:txBody>
      </p:sp>
      <p:sp>
        <p:nvSpPr>
          <p:cNvPr id="7" name="Title 20">
            <a:extLst>
              <a:ext uri="{FF2B5EF4-FFF2-40B4-BE49-F238E27FC236}">
                <a16:creationId xmlns:a16="http://schemas.microsoft.com/office/drawing/2014/main" xmlns="" id="{83468EA9-0741-440C-B10C-FD748FD69F39}"/>
              </a:ext>
            </a:extLst>
          </p:cNvPr>
          <p:cNvSpPr txBox="1">
            <a:spLocks/>
          </p:cNvSpPr>
          <p:nvPr/>
        </p:nvSpPr>
        <p:spPr>
          <a:xfrm>
            <a:off x="755650" y="3261360"/>
            <a:ext cx="5835273" cy="1498977"/>
          </a:xfrm>
          <a:prstGeom prst="roundRect">
            <a:avLst>
              <a:gd name="adj" fmla="val 0"/>
            </a:avLst>
          </a:prstGeom>
          <a:solidFill>
            <a:srgbClr val="036093"/>
          </a:solidFill>
          <a:ln w="25400">
            <a:noFill/>
          </a:ln>
        </p:spPr>
        <p:txBody>
          <a:bodyPr vert="horz" lIns="108000" tIns="252000" rIns="2016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600" b="0" dirty="0">
                <a:solidFill>
                  <a:schemeClr val="bg1"/>
                </a:solidFill>
              </a:rPr>
              <a:t>In the Norse legends, there were two groups of gods, whom the Anglo-Saxons called Ese and </a:t>
            </a:r>
            <a:r>
              <a:rPr lang="en-GB" altLang="en-US" sz="1600" b="0" dirty="0" err="1">
                <a:solidFill>
                  <a:schemeClr val="bg1"/>
                </a:solidFill>
              </a:rPr>
              <a:t>Wena</a:t>
            </a:r>
            <a:r>
              <a:rPr lang="en-GB" altLang="en-US" sz="1600" b="0" dirty="0">
                <a:solidFill>
                  <a:schemeClr val="bg1"/>
                </a:solidFill>
              </a:rPr>
              <a:t>. In time, Ese won over the </a:t>
            </a:r>
            <a:r>
              <a:rPr lang="en-GB" altLang="en-US" sz="1600" b="0" dirty="0" err="1">
                <a:solidFill>
                  <a:schemeClr val="bg1"/>
                </a:solidFill>
              </a:rPr>
              <a:t>Wena</a:t>
            </a:r>
            <a:r>
              <a:rPr lang="en-GB" altLang="en-US" sz="1600" b="0" dirty="0">
                <a:solidFill>
                  <a:schemeClr val="bg1"/>
                </a:solidFill>
              </a:rPr>
              <a:t> and the Ese became the rulers over the </a:t>
            </a:r>
            <a:r>
              <a:rPr lang="en-GB" altLang="en-US" sz="1600" b="0" dirty="0" err="1">
                <a:solidFill>
                  <a:schemeClr val="bg1"/>
                </a:solidFill>
              </a:rPr>
              <a:t>Wena</a:t>
            </a:r>
            <a:r>
              <a:rPr lang="en-GB" altLang="en-US" sz="1600" b="0" dirty="0">
                <a:solidFill>
                  <a:schemeClr val="bg1"/>
                </a:solidFill>
              </a:rPr>
              <a:t>.</a:t>
            </a:r>
          </a:p>
        </p:txBody>
      </p:sp>
      <p:pic>
        <p:nvPicPr>
          <p:cNvPr id="4" name="Picture 3">
            <a:extLst>
              <a:ext uri="{FF2B5EF4-FFF2-40B4-BE49-F238E27FC236}">
                <a16:creationId xmlns:a16="http://schemas.microsoft.com/office/drawing/2014/main" xmlns="" id="{0BB46803-CC64-4F32-BEAD-F347E5048B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4572000" y="2276475"/>
            <a:ext cx="3816350" cy="3816350"/>
          </a:xfrm>
          <a:prstGeom prst="flowChartConnector">
            <a:avLst/>
          </a:prstGeom>
        </p:spPr>
      </p:pic>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2800" dirty="0">
                <a:solidFill>
                  <a:schemeClr val="bg1"/>
                </a:solidFill>
                <a:latin typeface="Twinkl SemiBold" pitchFamily="2" charset="0"/>
              </a:rPr>
              <a:t>Where Did the Anglo-Saxon Gods Come From?</a:t>
            </a:r>
          </a:p>
        </p:txBody>
      </p:sp>
      <p:sp>
        <p:nvSpPr>
          <p:cNvPr id="5" name="Rectangle 4"/>
          <p:cNvSpPr/>
          <p:nvPr/>
        </p:nvSpPr>
        <p:spPr>
          <a:xfrm>
            <a:off x="755650" y="1836247"/>
            <a:ext cx="7632700" cy="984885"/>
          </a:xfrm>
          <a:prstGeom prst="rect">
            <a:avLst/>
          </a:prstGeom>
        </p:spPr>
        <p:txBody>
          <a:bodyPr wrap="square" lIns="108000" tIns="0" rIns="0" bIns="0">
            <a:spAutoFit/>
          </a:bodyPr>
          <a:lstStyle/>
          <a:p>
            <a:pPr>
              <a:lnSpc>
                <a:spcPct val="100000"/>
              </a:lnSpc>
              <a:spcBef>
                <a:spcPct val="0"/>
              </a:spcBef>
              <a:buFontTx/>
              <a:buNone/>
            </a:pPr>
            <a:r>
              <a:rPr lang="en-GB" altLang="en-US" sz="1600" dirty="0"/>
              <a:t>After the Romans left Britain, the Anglo-Saxons (Angles, Saxons and Jutes) arrived across the North Sea from Germany, Denmark and the </a:t>
            </a:r>
            <a:br>
              <a:rPr lang="en-GB" altLang="en-US" sz="1600" dirty="0"/>
            </a:br>
            <a:r>
              <a:rPr lang="en-GB" altLang="en-US" sz="1600" dirty="0"/>
              <a:t>Netherlands and with them came beliefs rooted </a:t>
            </a:r>
            <a:br>
              <a:rPr lang="en-GB" altLang="en-US" sz="1600" dirty="0"/>
            </a:br>
            <a:r>
              <a:rPr lang="en-GB" altLang="en-US" sz="1600" dirty="0"/>
              <a:t>in Norse mythology.</a:t>
            </a:r>
          </a:p>
        </p:txBody>
      </p:sp>
      <p:sp>
        <p:nvSpPr>
          <p:cNvPr id="6" name="Oval 5">
            <a:extLst>
              <a:ext uri="{FF2B5EF4-FFF2-40B4-BE49-F238E27FC236}">
                <a16:creationId xmlns:a16="http://schemas.microsoft.com/office/drawing/2014/main" xmlns="" id="{0E81C591-6872-42DB-A866-84217B40A975}"/>
              </a:ext>
            </a:extLst>
          </p:cNvPr>
          <p:cNvSpPr/>
          <p:nvPr/>
        </p:nvSpPr>
        <p:spPr>
          <a:xfrm>
            <a:off x="4572000" y="2299096"/>
            <a:ext cx="3816350" cy="3816350"/>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4828B96-0CC0-4C11-84C2-B633B6288ED3}"/>
              </a:ext>
            </a:extLst>
          </p:cNvPr>
          <p:cNvSpPr/>
          <p:nvPr/>
        </p:nvSpPr>
        <p:spPr>
          <a:xfrm>
            <a:off x="755649" y="4932078"/>
            <a:ext cx="5835273" cy="1160747"/>
          </a:xfrm>
          <a:prstGeom prst="rect">
            <a:avLst/>
          </a:prstGeom>
          <a:solidFill>
            <a:schemeClr val="bg1"/>
          </a:solidFill>
          <a:ln w="28575">
            <a:solidFill>
              <a:srgbClr val="036093"/>
            </a:solidFill>
          </a:ln>
        </p:spPr>
        <p:txBody>
          <a:bodyPr wrap="square" lIns="72000" tIns="0" rIns="0" bIns="0" anchor="ctr">
            <a:noAutofit/>
          </a:bodyPr>
          <a:lstStyle/>
          <a:p>
            <a:pPr>
              <a:lnSpc>
                <a:spcPct val="100000"/>
              </a:lnSpc>
              <a:spcBef>
                <a:spcPct val="0"/>
              </a:spcBef>
              <a:buFontTx/>
              <a:buNone/>
            </a:pPr>
            <a:r>
              <a:rPr lang="en-GB" altLang="en-US" sz="1600" b="1" dirty="0"/>
              <a:t>Find out more:</a:t>
            </a:r>
          </a:p>
          <a:p>
            <a:pPr>
              <a:lnSpc>
                <a:spcPct val="100000"/>
              </a:lnSpc>
              <a:spcBef>
                <a:spcPct val="0"/>
              </a:spcBef>
              <a:buFontTx/>
              <a:buNone/>
            </a:pPr>
            <a:r>
              <a:rPr lang="en-GB" altLang="en-US" sz="1600" dirty="0"/>
              <a:t>Look at this pagan ‘wheel of the year’ and </a:t>
            </a:r>
            <a:br>
              <a:rPr lang="en-GB" altLang="en-US" sz="1600" dirty="0"/>
            </a:br>
            <a:r>
              <a:rPr lang="en-GB" altLang="en-US" sz="1600" dirty="0"/>
              <a:t>see how it lines up with Christian festivals </a:t>
            </a:r>
            <a:br>
              <a:rPr lang="en-GB" altLang="en-US" sz="1600" dirty="0"/>
            </a:br>
            <a:r>
              <a:rPr lang="en-GB" altLang="en-US" sz="1600" dirty="0"/>
              <a:t>and the seasons.</a:t>
            </a:r>
          </a:p>
        </p:txBody>
      </p:sp>
      <p:sp>
        <p:nvSpPr>
          <p:cNvPr id="7" name="Title 20">
            <a:extLst>
              <a:ext uri="{FF2B5EF4-FFF2-40B4-BE49-F238E27FC236}">
                <a16:creationId xmlns:a16="http://schemas.microsoft.com/office/drawing/2014/main" xmlns="" id="{83468EA9-0741-440C-B10C-FD748FD69F39}"/>
              </a:ext>
            </a:extLst>
          </p:cNvPr>
          <p:cNvSpPr txBox="1">
            <a:spLocks/>
          </p:cNvSpPr>
          <p:nvPr/>
        </p:nvSpPr>
        <p:spPr>
          <a:xfrm>
            <a:off x="755650" y="2490389"/>
            <a:ext cx="5835273" cy="1638335"/>
          </a:xfrm>
          <a:prstGeom prst="roundRect">
            <a:avLst>
              <a:gd name="adj" fmla="val 0"/>
            </a:avLst>
          </a:prstGeom>
          <a:solidFill>
            <a:srgbClr val="036093"/>
          </a:solidFill>
          <a:ln w="25400">
            <a:noFill/>
          </a:ln>
        </p:spPr>
        <p:txBody>
          <a:bodyPr vert="horz" lIns="108000" tIns="252000" rIns="2016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600" b="0" dirty="0">
                <a:solidFill>
                  <a:schemeClr val="bg1"/>
                </a:solidFill>
              </a:rPr>
              <a:t>Their months were based on the moon (where the word ‘month’ comes from), making the year 354 days long and this resulted in an extra month every few years.</a:t>
            </a:r>
          </a:p>
        </p:txBody>
      </p:sp>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a:solidFill>
                  <a:schemeClr val="bg1"/>
                </a:solidFill>
                <a:latin typeface="Twinkl SemiBold" pitchFamily="2" charset="0"/>
              </a:rPr>
              <a:t>The Arrival of Christianity</a:t>
            </a:r>
          </a:p>
        </p:txBody>
      </p:sp>
      <p:sp>
        <p:nvSpPr>
          <p:cNvPr id="5" name="Rectangle 4"/>
          <p:cNvSpPr/>
          <p:nvPr/>
        </p:nvSpPr>
        <p:spPr>
          <a:xfrm>
            <a:off x="755650" y="1836247"/>
            <a:ext cx="7632700" cy="492443"/>
          </a:xfrm>
          <a:prstGeom prst="rect">
            <a:avLst/>
          </a:prstGeom>
        </p:spPr>
        <p:txBody>
          <a:bodyPr wrap="square" lIns="108000" tIns="0" rIns="0" bIns="0">
            <a:spAutoFit/>
          </a:bodyPr>
          <a:lstStyle/>
          <a:p>
            <a:pPr>
              <a:lnSpc>
                <a:spcPct val="100000"/>
              </a:lnSpc>
              <a:spcBef>
                <a:spcPct val="0"/>
              </a:spcBef>
              <a:buFontTx/>
              <a:buNone/>
            </a:pPr>
            <a:r>
              <a:rPr lang="en-GB" altLang="en-US" sz="1600" dirty="0"/>
              <a:t>The Anglo-Saxons, just like most communities and religions, celebrated festivals during the year.</a:t>
            </a:r>
          </a:p>
        </p:txBody>
      </p:sp>
      <p:sp>
        <p:nvSpPr>
          <p:cNvPr id="9" name="Title 20">
            <a:extLst>
              <a:ext uri="{FF2B5EF4-FFF2-40B4-BE49-F238E27FC236}">
                <a16:creationId xmlns:a16="http://schemas.microsoft.com/office/drawing/2014/main" xmlns="" id="{822CFFED-8756-4C69-A731-AA938DB6ECDF}"/>
              </a:ext>
            </a:extLst>
          </p:cNvPr>
          <p:cNvSpPr txBox="1">
            <a:spLocks/>
          </p:cNvSpPr>
          <p:nvPr/>
        </p:nvSpPr>
        <p:spPr>
          <a:xfrm>
            <a:off x="755650" y="2490389"/>
            <a:ext cx="5835273" cy="2225930"/>
          </a:xfrm>
          <a:prstGeom prst="roundRect">
            <a:avLst>
              <a:gd name="adj" fmla="val 0"/>
            </a:avLst>
          </a:prstGeom>
          <a:solidFill>
            <a:srgbClr val="036093"/>
          </a:solidFill>
          <a:ln w="25400">
            <a:noFill/>
          </a:ln>
        </p:spPr>
        <p:txBody>
          <a:bodyPr vert="horz" lIns="108000" tIns="252000" rIns="2016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600" b="0" dirty="0">
                <a:solidFill>
                  <a:schemeClr val="bg1"/>
                </a:solidFill>
              </a:rPr>
              <a:t>Anglo-Saxon festivals align with similar Christian festivals and all fit with the changing seasons. Significant points in the year were the summer and winter solstices (near when we find Christmas) and </a:t>
            </a:r>
            <a:r>
              <a:rPr lang="en-GB" altLang="en-US" sz="1600" b="0" dirty="0" err="1">
                <a:solidFill>
                  <a:schemeClr val="bg1"/>
                </a:solidFill>
              </a:rPr>
              <a:t>Eostre</a:t>
            </a:r>
            <a:r>
              <a:rPr lang="en-GB" altLang="en-US" sz="1600" b="0" dirty="0">
                <a:solidFill>
                  <a:schemeClr val="bg1"/>
                </a:solidFill>
              </a:rPr>
              <a:t> in the springtime when things started to grow again – when Easter is now.</a:t>
            </a:r>
          </a:p>
        </p:txBody>
      </p:sp>
      <p:sp>
        <p:nvSpPr>
          <p:cNvPr id="6" name="Oval 5">
            <a:extLst>
              <a:ext uri="{FF2B5EF4-FFF2-40B4-BE49-F238E27FC236}">
                <a16:creationId xmlns:a16="http://schemas.microsoft.com/office/drawing/2014/main" xmlns="" id="{0E81C591-6872-42DB-A866-84217B40A975}"/>
              </a:ext>
            </a:extLst>
          </p:cNvPr>
          <p:cNvSpPr/>
          <p:nvPr/>
        </p:nvSpPr>
        <p:spPr>
          <a:xfrm>
            <a:off x="4572000" y="2299096"/>
            <a:ext cx="3816350" cy="3816350"/>
          </a:xfrm>
          <a:prstGeom prst="ellipse">
            <a:avLst/>
          </a:prstGeom>
          <a:solidFill>
            <a:schemeClr val="bg1"/>
          </a:solid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xmlns="" id="{7F83B919-0C94-413C-9D44-C16FD80CB0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3578" y="2837213"/>
            <a:ext cx="3384157" cy="2809703"/>
          </a:xfrm>
          <a:prstGeom prst="rect">
            <a:avLst/>
          </a:prstGeom>
        </p:spPr>
      </p:pic>
    </p:spTree>
    <p:extLst>
      <p:ext uri="{BB962C8B-B14F-4D97-AF65-F5344CB8AC3E}">
        <p14:creationId xmlns:p14="http://schemas.microsoft.com/office/powerpoint/2010/main" val="2097452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smtClean="0">
                <a:solidFill>
                  <a:schemeClr val="bg1"/>
                </a:solidFill>
                <a:latin typeface="Twinkl SemiBold" pitchFamily="2" charset="0"/>
              </a:rPr>
              <a:t>Pagan or Christian</a:t>
            </a:r>
            <a:endParaRPr lang="en-GB" sz="3200" dirty="0">
              <a:solidFill>
                <a:schemeClr val="bg1"/>
              </a:solidFill>
              <a:latin typeface="Twinkl SemiBold" pitchFamily="2" charset="0"/>
            </a:endParaRPr>
          </a:p>
        </p:txBody>
      </p:sp>
      <p:pic>
        <p:nvPicPr>
          <p:cNvPr id="2" name="Picture 1"/>
          <p:cNvPicPr>
            <a:picLocks noChangeAspect="1"/>
          </p:cNvPicPr>
          <p:nvPr/>
        </p:nvPicPr>
        <p:blipFill>
          <a:blip r:embed="rId2"/>
          <a:stretch>
            <a:fillRect/>
          </a:stretch>
        </p:blipFill>
        <p:spPr>
          <a:xfrm>
            <a:off x="1344751" y="1796258"/>
            <a:ext cx="6387570" cy="4410168"/>
          </a:xfrm>
          <a:prstGeom prst="rect">
            <a:avLst/>
          </a:prstGeom>
          <a:ln>
            <a:solidFill>
              <a:srgbClr val="036093"/>
            </a:solidFill>
          </a:ln>
        </p:spPr>
      </p:pic>
    </p:spTree>
    <p:extLst>
      <p:ext uri="{BB962C8B-B14F-4D97-AF65-F5344CB8AC3E}">
        <p14:creationId xmlns:p14="http://schemas.microsoft.com/office/powerpoint/2010/main" val="5990564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smtClean="0">
                <a:solidFill>
                  <a:schemeClr val="bg1"/>
                </a:solidFill>
                <a:latin typeface="Twinkl SemiBold" pitchFamily="2" charset="0"/>
              </a:rPr>
              <a:t>Pagan or Christian</a:t>
            </a:r>
            <a:endParaRPr lang="en-GB" sz="3200" dirty="0">
              <a:solidFill>
                <a:schemeClr val="bg1"/>
              </a:solidFill>
              <a:latin typeface="Twinkl SemiBold" pitchFamily="2" charset="0"/>
            </a:endParaRPr>
          </a:p>
        </p:txBody>
      </p:sp>
      <p:pic>
        <p:nvPicPr>
          <p:cNvPr id="2" name="Picture 1"/>
          <p:cNvPicPr>
            <a:picLocks noChangeAspect="1"/>
          </p:cNvPicPr>
          <p:nvPr/>
        </p:nvPicPr>
        <p:blipFill>
          <a:blip r:embed="rId2"/>
          <a:stretch>
            <a:fillRect/>
          </a:stretch>
        </p:blipFill>
        <p:spPr>
          <a:xfrm>
            <a:off x="174319" y="380504"/>
            <a:ext cx="8851138" cy="6082141"/>
          </a:xfrm>
          <a:prstGeom prst="rect">
            <a:avLst/>
          </a:prstGeom>
          <a:ln>
            <a:solidFill>
              <a:srgbClr val="036093"/>
            </a:solidFill>
          </a:ln>
        </p:spPr>
      </p:pic>
    </p:spTree>
    <p:extLst>
      <p:ext uri="{BB962C8B-B14F-4D97-AF65-F5344CB8AC3E}">
        <p14:creationId xmlns:p14="http://schemas.microsoft.com/office/powerpoint/2010/main" val="12414425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smtClean="0">
                <a:solidFill>
                  <a:schemeClr val="bg1"/>
                </a:solidFill>
                <a:latin typeface="Twinkl SemiBold" pitchFamily="2" charset="0"/>
              </a:rPr>
              <a:t>Pagan or Christian</a:t>
            </a:r>
            <a:endParaRPr lang="en-GB" sz="3200" dirty="0">
              <a:solidFill>
                <a:schemeClr val="bg1"/>
              </a:solidFill>
              <a:latin typeface="Twinkl SemiBold" pitchFamily="2" charset="0"/>
            </a:endParaRPr>
          </a:p>
        </p:txBody>
      </p:sp>
      <p:pic>
        <p:nvPicPr>
          <p:cNvPr id="2" name="Picture 1"/>
          <p:cNvPicPr>
            <a:picLocks noChangeAspect="1"/>
          </p:cNvPicPr>
          <p:nvPr/>
        </p:nvPicPr>
        <p:blipFill>
          <a:blip r:embed="rId2"/>
          <a:stretch>
            <a:fillRect/>
          </a:stretch>
        </p:blipFill>
        <p:spPr>
          <a:xfrm>
            <a:off x="203891" y="433874"/>
            <a:ext cx="8803143" cy="6041224"/>
          </a:xfrm>
          <a:prstGeom prst="rect">
            <a:avLst/>
          </a:prstGeom>
          <a:ln>
            <a:solidFill>
              <a:srgbClr val="036093"/>
            </a:solidFill>
          </a:ln>
        </p:spPr>
      </p:pic>
    </p:spTree>
    <p:extLst>
      <p:ext uri="{BB962C8B-B14F-4D97-AF65-F5344CB8AC3E}">
        <p14:creationId xmlns:p14="http://schemas.microsoft.com/office/powerpoint/2010/main" val="42902257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553489"/>
            <a:ext cx="8256761" cy="679270"/>
          </a:xfrm>
          <a:prstGeom prst="roundRect">
            <a:avLst>
              <a:gd name="adj" fmla="val 0"/>
            </a:avLst>
          </a:prstGeom>
          <a:solidFill>
            <a:srgbClr val="036093"/>
          </a:solidFill>
        </p:spPr>
        <p:txBody>
          <a:bodyPr/>
          <a:lstStyle/>
          <a:p>
            <a:r>
              <a:rPr lang="en-GB" sz="3200" u="sng" dirty="0" smtClean="0">
                <a:solidFill>
                  <a:srgbClr val="FF0000"/>
                </a:solidFill>
                <a:latin typeface="Twinkl SemiBold" pitchFamily="2" charset="0"/>
              </a:rPr>
              <a:t>Independent Activities</a:t>
            </a:r>
            <a:endParaRPr lang="en-GB" sz="3200" u="sng" dirty="0">
              <a:solidFill>
                <a:srgbClr val="FF0000"/>
              </a:solidFill>
              <a:latin typeface="Twinkl SemiBold" pitchFamily="2" charset="0"/>
            </a:endParaRPr>
          </a:p>
        </p:txBody>
      </p:sp>
      <p:pic>
        <p:nvPicPr>
          <p:cNvPr id="2" name="Picture 1"/>
          <p:cNvPicPr>
            <a:picLocks noChangeAspect="1"/>
          </p:cNvPicPr>
          <p:nvPr/>
        </p:nvPicPr>
        <p:blipFill>
          <a:blip r:embed="rId2"/>
          <a:stretch>
            <a:fillRect/>
          </a:stretch>
        </p:blipFill>
        <p:spPr>
          <a:xfrm>
            <a:off x="612124" y="1444443"/>
            <a:ext cx="3733415" cy="4849884"/>
          </a:xfrm>
          <a:prstGeom prst="rect">
            <a:avLst/>
          </a:prstGeom>
        </p:spPr>
      </p:pic>
      <p:sp>
        <p:nvSpPr>
          <p:cNvPr id="3" name="TextBox 2"/>
          <p:cNvSpPr txBox="1"/>
          <p:nvPr/>
        </p:nvSpPr>
        <p:spPr>
          <a:xfrm>
            <a:off x="4656825" y="1456897"/>
            <a:ext cx="3473942" cy="3139321"/>
          </a:xfrm>
          <a:prstGeom prst="rect">
            <a:avLst/>
          </a:prstGeom>
          <a:noFill/>
          <a:ln>
            <a:solidFill>
              <a:schemeClr val="tx1"/>
            </a:solidFill>
          </a:ln>
        </p:spPr>
        <p:txBody>
          <a:bodyPr wrap="square" rtlCol="0">
            <a:spAutoFit/>
          </a:bodyPr>
          <a:lstStyle/>
          <a:p>
            <a:r>
              <a:rPr lang="en-US" dirty="0" smtClean="0"/>
              <a:t>See if you can answer the questions on the work sheet (which you can download from the School Website, or answer on a piece of paper at home). </a:t>
            </a:r>
          </a:p>
          <a:p>
            <a:endParaRPr lang="en-US" dirty="0"/>
          </a:p>
          <a:p>
            <a:r>
              <a:rPr lang="en-US" dirty="0" smtClean="0"/>
              <a:t>Remember you can always go back through the PowerPoint if you need to! </a:t>
            </a:r>
          </a:p>
          <a:p>
            <a:endParaRPr lang="en-US" dirty="0"/>
          </a:p>
          <a:p>
            <a:r>
              <a:rPr lang="en-US" dirty="0" smtClean="0"/>
              <a:t>Good luck! </a:t>
            </a:r>
            <a:endParaRPr lang="en-US" dirty="0"/>
          </a:p>
        </p:txBody>
      </p:sp>
    </p:spTree>
    <p:extLst>
      <p:ext uri="{BB962C8B-B14F-4D97-AF65-F5344CB8AC3E}">
        <p14:creationId xmlns:p14="http://schemas.microsoft.com/office/powerpoint/2010/main" val="14844824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742473" y="510534"/>
            <a:ext cx="5309697" cy="6238509"/>
          </a:xfrm>
          <a:prstGeom prst="rect">
            <a:avLst/>
          </a:prstGeom>
          <a:noFill/>
          <a:ln w="28575" cmpd="sng">
            <a:solidFill>
              <a:srgbClr val="1C1C1C"/>
            </a:solidFill>
          </a:ln>
        </p:spPr>
      </p:pic>
      <p:sp>
        <p:nvSpPr>
          <p:cNvPr id="3" name="Title 20"/>
          <p:cNvSpPr txBox="1">
            <a:spLocks/>
          </p:cNvSpPr>
          <p:nvPr/>
        </p:nvSpPr>
        <p:spPr>
          <a:xfrm>
            <a:off x="124510" y="130117"/>
            <a:ext cx="3462723" cy="1276972"/>
          </a:xfrm>
          <a:prstGeom prst="roundRect">
            <a:avLst>
              <a:gd name="adj" fmla="val 0"/>
            </a:avLst>
          </a:prstGeom>
          <a:solidFill>
            <a:srgbClr val="036093"/>
          </a:solidFill>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GB" sz="3200" u="sng" dirty="0" smtClean="0">
                <a:solidFill>
                  <a:srgbClr val="FF0000"/>
                </a:solidFill>
                <a:latin typeface="Twinkl SemiBold" pitchFamily="2" charset="0"/>
              </a:rPr>
              <a:t>Extension </a:t>
            </a:r>
          </a:p>
          <a:p>
            <a:r>
              <a:rPr lang="en-GB" sz="3200" u="sng" dirty="0" smtClean="0">
                <a:solidFill>
                  <a:srgbClr val="FF0000"/>
                </a:solidFill>
                <a:latin typeface="Twinkl SemiBold" pitchFamily="2" charset="0"/>
              </a:rPr>
              <a:t>Activity</a:t>
            </a:r>
            <a:endParaRPr lang="en-GB" sz="3200" u="sng" dirty="0">
              <a:solidFill>
                <a:srgbClr val="FF0000"/>
              </a:solidFill>
              <a:latin typeface="Twinkl SemiBold" pitchFamily="2" charset="0"/>
            </a:endParaRPr>
          </a:p>
        </p:txBody>
      </p:sp>
      <p:sp>
        <p:nvSpPr>
          <p:cNvPr id="4" name="TextBox 3"/>
          <p:cNvSpPr txBox="1"/>
          <p:nvPr/>
        </p:nvSpPr>
        <p:spPr>
          <a:xfrm>
            <a:off x="174320" y="1793105"/>
            <a:ext cx="3262268" cy="1754327"/>
          </a:xfrm>
          <a:prstGeom prst="rect">
            <a:avLst/>
          </a:prstGeom>
          <a:solidFill>
            <a:schemeClr val="bg1"/>
          </a:solidFill>
          <a:ln>
            <a:solidFill>
              <a:schemeClr val="tx1"/>
            </a:solidFill>
          </a:ln>
        </p:spPr>
        <p:txBody>
          <a:bodyPr wrap="square" rtlCol="0">
            <a:spAutoFit/>
          </a:bodyPr>
          <a:lstStyle/>
          <a:p>
            <a:r>
              <a:rPr lang="en-US" dirty="0" smtClean="0"/>
              <a:t>Use your knowledge and understanding of different soils and materials to think about what objects you might bury with you to tell future archaeologists about your life. </a:t>
            </a:r>
            <a:endParaRPr lang="en-US" dirty="0"/>
          </a:p>
        </p:txBody>
      </p:sp>
    </p:spTree>
    <p:extLst>
      <p:ext uri="{BB962C8B-B14F-4D97-AF65-F5344CB8AC3E}">
        <p14:creationId xmlns:p14="http://schemas.microsoft.com/office/powerpoint/2010/main" val="18080758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535441"/>
            <a:ext cx="8256761" cy="1319924"/>
          </a:xfrm>
          <a:prstGeom prst="roundRect">
            <a:avLst>
              <a:gd name="adj" fmla="val 0"/>
            </a:avLst>
          </a:prstGeom>
          <a:solidFill>
            <a:srgbClr val="036093"/>
          </a:solidFill>
        </p:spPr>
        <p:txBody>
          <a:bodyPr/>
          <a:lstStyle/>
          <a:p>
            <a:r>
              <a:rPr lang="en-GB" sz="2800" dirty="0">
                <a:solidFill>
                  <a:schemeClr val="bg1"/>
                </a:solidFill>
                <a:latin typeface="Twinkl SemiBold" pitchFamily="2" charset="0"/>
              </a:rPr>
              <a:t>Where </a:t>
            </a:r>
            <a:r>
              <a:rPr lang="en-GB" sz="2800" dirty="0" smtClean="0">
                <a:solidFill>
                  <a:schemeClr val="bg1"/>
                </a:solidFill>
                <a:latin typeface="Twinkl SemiBold" pitchFamily="2" charset="0"/>
              </a:rPr>
              <a:t>the Anglo Saxons first came to Britain, they had lots of different gods. Our days of the week are names after these gods. </a:t>
            </a:r>
            <a:endParaRPr lang="en-GB" sz="2800" dirty="0">
              <a:solidFill>
                <a:schemeClr val="bg1"/>
              </a:solidFill>
              <a:latin typeface="Twinkl SemiBold" pitchFamily="2" charset="0"/>
            </a:endParaRPr>
          </a:p>
        </p:txBody>
      </p:sp>
      <p:pic>
        <p:nvPicPr>
          <p:cNvPr id="2" name="Picture 1"/>
          <p:cNvPicPr>
            <a:picLocks noChangeAspect="1"/>
          </p:cNvPicPr>
          <p:nvPr/>
        </p:nvPicPr>
        <p:blipFill>
          <a:blip r:embed="rId2"/>
          <a:stretch>
            <a:fillRect/>
          </a:stretch>
        </p:blipFill>
        <p:spPr>
          <a:xfrm>
            <a:off x="871598" y="2243200"/>
            <a:ext cx="7421037" cy="3777598"/>
          </a:xfrm>
          <a:prstGeom prst="rect">
            <a:avLst/>
          </a:prstGeom>
          <a:ln>
            <a:solidFill>
              <a:srgbClr val="036093"/>
            </a:solidFill>
          </a:ln>
        </p:spPr>
      </p:pic>
    </p:spTree>
    <p:extLst>
      <p:ext uri="{BB962C8B-B14F-4D97-AF65-F5344CB8AC3E}">
        <p14:creationId xmlns:p14="http://schemas.microsoft.com/office/powerpoint/2010/main" val="26334899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535441"/>
            <a:ext cx="8256761" cy="1319924"/>
          </a:xfrm>
          <a:prstGeom prst="roundRect">
            <a:avLst>
              <a:gd name="adj" fmla="val 0"/>
            </a:avLst>
          </a:prstGeom>
          <a:solidFill>
            <a:srgbClr val="036093"/>
          </a:solidFill>
        </p:spPr>
        <p:txBody>
          <a:bodyPr/>
          <a:lstStyle/>
          <a:p>
            <a:r>
              <a:rPr lang="en-GB" sz="2800" dirty="0" smtClean="0">
                <a:solidFill>
                  <a:schemeClr val="bg1"/>
                </a:solidFill>
                <a:latin typeface="Twinkl SemiBold" pitchFamily="2" charset="0"/>
              </a:rPr>
              <a:t>Did you match them all correctly? </a:t>
            </a:r>
            <a:endParaRPr lang="en-GB" sz="2800" dirty="0">
              <a:solidFill>
                <a:schemeClr val="bg1"/>
              </a:solidFill>
              <a:latin typeface="Twinkl SemiBold" pitchFamily="2" charset="0"/>
            </a:endParaRPr>
          </a:p>
        </p:txBody>
      </p:sp>
      <p:pic>
        <p:nvPicPr>
          <p:cNvPr id="3" name="Picture 2"/>
          <p:cNvPicPr>
            <a:picLocks noChangeAspect="1"/>
          </p:cNvPicPr>
          <p:nvPr/>
        </p:nvPicPr>
        <p:blipFill>
          <a:blip r:embed="rId2"/>
          <a:stretch>
            <a:fillRect/>
          </a:stretch>
        </p:blipFill>
        <p:spPr>
          <a:xfrm>
            <a:off x="1088429" y="2029693"/>
            <a:ext cx="2852262" cy="4093631"/>
          </a:xfrm>
          <a:prstGeom prst="rect">
            <a:avLst/>
          </a:prstGeom>
          <a:ln>
            <a:solidFill>
              <a:srgbClr val="036093"/>
            </a:solidFill>
          </a:ln>
        </p:spPr>
      </p:pic>
      <p:pic>
        <p:nvPicPr>
          <p:cNvPr id="4" name="Picture 3"/>
          <p:cNvPicPr>
            <a:picLocks noChangeAspect="1"/>
          </p:cNvPicPr>
          <p:nvPr/>
        </p:nvPicPr>
        <p:blipFill>
          <a:blip r:embed="rId3"/>
          <a:stretch>
            <a:fillRect/>
          </a:stretch>
        </p:blipFill>
        <p:spPr>
          <a:xfrm>
            <a:off x="4520065" y="2480070"/>
            <a:ext cx="3535994" cy="3152985"/>
          </a:xfrm>
          <a:prstGeom prst="rect">
            <a:avLst/>
          </a:prstGeom>
          <a:ln>
            <a:solidFill>
              <a:srgbClr val="036093"/>
            </a:solidFill>
          </a:ln>
        </p:spPr>
      </p:pic>
    </p:spTree>
    <p:extLst>
      <p:ext uri="{BB962C8B-B14F-4D97-AF65-F5344CB8AC3E}">
        <p14:creationId xmlns:p14="http://schemas.microsoft.com/office/powerpoint/2010/main" val="5172556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535441"/>
            <a:ext cx="8256761" cy="1319924"/>
          </a:xfrm>
          <a:prstGeom prst="roundRect">
            <a:avLst>
              <a:gd name="adj" fmla="val 0"/>
            </a:avLst>
          </a:prstGeom>
          <a:solidFill>
            <a:srgbClr val="036093"/>
          </a:solidFill>
        </p:spPr>
        <p:txBody>
          <a:bodyPr/>
          <a:lstStyle/>
          <a:p>
            <a:r>
              <a:rPr lang="en-GB" sz="2800" dirty="0" smtClean="0">
                <a:solidFill>
                  <a:schemeClr val="bg1"/>
                </a:solidFill>
                <a:latin typeface="Twinkl SemiBold" pitchFamily="2" charset="0"/>
              </a:rPr>
              <a:t>Saturn! </a:t>
            </a:r>
            <a:endParaRPr lang="en-GB" sz="2800" dirty="0">
              <a:solidFill>
                <a:schemeClr val="bg1"/>
              </a:solidFill>
              <a:latin typeface="Twinkl SemiBold" pitchFamily="2" charset="0"/>
            </a:endParaRPr>
          </a:p>
        </p:txBody>
      </p:sp>
      <p:pic>
        <p:nvPicPr>
          <p:cNvPr id="2" name="Picture 1"/>
          <p:cNvPicPr>
            <a:picLocks noChangeAspect="1"/>
          </p:cNvPicPr>
          <p:nvPr/>
        </p:nvPicPr>
        <p:blipFill>
          <a:blip r:embed="rId2"/>
          <a:stretch>
            <a:fillRect/>
          </a:stretch>
        </p:blipFill>
        <p:spPr>
          <a:xfrm>
            <a:off x="920344" y="2079502"/>
            <a:ext cx="3251476" cy="4118536"/>
          </a:xfrm>
          <a:prstGeom prst="rect">
            <a:avLst/>
          </a:prstGeom>
          <a:ln>
            <a:solidFill>
              <a:srgbClr val="036093"/>
            </a:solidFill>
          </a:ln>
        </p:spPr>
      </p:pic>
      <p:pic>
        <p:nvPicPr>
          <p:cNvPr id="5" name="Picture 4"/>
          <p:cNvPicPr>
            <a:picLocks noChangeAspect="1"/>
          </p:cNvPicPr>
          <p:nvPr/>
        </p:nvPicPr>
        <p:blipFill>
          <a:blip r:embed="rId3"/>
          <a:stretch>
            <a:fillRect/>
          </a:stretch>
        </p:blipFill>
        <p:spPr>
          <a:xfrm>
            <a:off x="5094261" y="2378354"/>
            <a:ext cx="2350571" cy="3520833"/>
          </a:xfrm>
          <a:prstGeom prst="rect">
            <a:avLst/>
          </a:prstGeom>
          <a:ln>
            <a:solidFill>
              <a:srgbClr val="036093"/>
            </a:solidFill>
          </a:ln>
        </p:spPr>
      </p:pic>
    </p:spTree>
    <p:extLst>
      <p:ext uri="{BB962C8B-B14F-4D97-AF65-F5344CB8AC3E}">
        <p14:creationId xmlns:p14="http://schemas.microsoft.com/office/powerpoint/2010/main" val="10274439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765175"/>
            <a:ext cx="8256761" cy="873502"/>
          </a:xfrm>
          <a:prstGeom prst="roundRect">
            <a:avLst>
              <a:gd name="adj" fmla="val 0"/>
            </a:avLst>
          </a:prstGeom>
          <a:solidFill>
            <a:srgbClr val="036093"/>
          </a:solidFill>
        </p:spPr>
        <p:txBody>
          <a:bodyPr/>
          <a:lstStyle/>
          <a:p>
            <a:r>
              <a:rPr lang="en-GB" sz="3200" dirty="0" err="1">
                <a:solidFill>
                  <a:schemeClr val="bg1"/>
                </a:solidFill>
                <a:latin typeface="Twinkl SemiBold" pitchFamily="2" charset="0"/>
              </a:rPr>
              <a:t>Woden</a:t>
            </a:r>
            <a:r>
              <a:rPr lang="en-GB" sz="3200" dirty="0">
                <a:solidFill>
                  <a:schemeClr val="bg1"/>
                </a:solidFill>
                <a:latin typeface="Twinkl SemiBold" pitchFamily="2" charset="0"/>
              </a:rPr>
              <a:t> – King of the Gods</a:t>
            </a:r>
          </a:p>
        </p:txBody>
      </p:sp>
      <p:sp>
        <p:nvSpPr>
          <p:cNvPr id="5" name="Rectangle 4"/>
          <p:cNvSpPr/>
          <p:nvPr/>
        </p:nvSpPr>
        <p:spPr>
          <a:xfrm>
            <a:off x="755650" y="1836247"/>
            <a:ext cx="7632700" cy="738664"/>
          </a:xfrm>
          <a:prstGeom prst="rect">
            <a:avLst/>
          </a:prstGeom>
        </p:spPr>
        <p:txBody>
          <a:bodyPr wrap="square" lIns="108000" tIns="0" rIns="0" bIns="0">
            <a:spAutoFit/>
          </a:bodyPr>
          <a:lstStyle/>
          <a:p>
            <a:pPr>
              <a:lnSpc>
                <a:spcPct val="100000"/>
              </a:lnSpc>
              <a:spcBef>
                <a:spcPct val="0"/>
              </a:spcBef>
              <a:buFontTx/>
              <a:buNone/>
            </a:pPr>
            <a:r>
              <a:rPr lang="en-GB" altLang="en-US" sz="1600" dirty="0"/>
              <a:t>The Anglo-Saxons held the gods in such high esteem that four days of the week were named after them. These also link to how the Romans named the seven-day week.</a:t>
            </a:r>
          </a:p>
        </p:txBody>
      </p:sp>
      <p:graphicFrame>
        <p:nvGraphicFramePr>
          <p:cNvPr id="8" name="Table 7">
            <a:extLst>
              <a:ext uri="{FF2B5EF4-FFF2-40B4-BE49-F238E27FC236}">
                <a16:creationId xmlns:a16="http://schemas.microsoft.com/office/drawing/2014/main" xmlns="" id="{374AAC1F-578F-4279-BF97-24F3E833A720}"/>
              </a:ext>
            </a:extLst>
          </p:cNvPr>
          <p:cNvGraphicFramePr>
            <a:graphicFrameLocks noGrp="1"/>
          </p:cNvGraphicFramePr>
          <p:nvPr>
            <p:extLst>
              <p:ext uri="{D42A27DB-BD31-4B8C-83A1-F6EECF244321}">
                <p14:modId xmlns:p14="http://schemas.microsoft.com/office/powerpoint/2010/main" val="3401500242"/>
              </p:ext>
            </p:extLst>
          </p:nvPr>
        </p:nvGraphicFramePr>
        <p:xfrm>
          <a:off x="746596" y="2649747"/>
          <a:ext cx="7632700" cy="3026776"/>
        </p:xfrm>
        <a:graphic>
          <a:graphicData uri="http://schemas.openxmlformats.org/drawingml/2006/table">
            <a:tbl>
              <a:tblPr firstRow="1" bandRow="1">
                <a:tableStyleId>{7DF18680-E054-41AD-8BC1-D1AEF772440D}</a:tableStyleId>
              </a:tblPr>
              <a:tblGrid>
                <a:gridCol w="1908175">
                  <a:extLst>
                    <a:ext uri="{9D8B030D-6E8A-4147-A177-3AD203B41FA5}">
                      <a16:colId xmlns:a16="http://schemas.microsoft.com/office/drawing/2014/main" xmlns="" val="2192109873"/>
                    </a:ext>
                  </a:extLst>
                </a:gridCol>
                <a:gridCol w="1908175">
                  <a:extLst>
                    <a:ext uri="{9D8B030D-6E8A-4147-A177-3AD203B41FA5}">
                      <a16:colId xmlns:a16="http://schemas.microsoft.com/office/drawing/2014/main" xmlns="" val="640283010"/>
                    </a:ext>
                  </a:extLst>
                </a:gridCol>
                <a:gridCol w="1908175">
                  <a:extLst>
                    <a:ext uri="{9D8B030D-6E8A-4147-A177-3AD203B41FA5}">
                      <a16:colId xmlns:a16="http://schemas.microsoft.com/office/drawing/2014/main" xmlns="" val="2486607453"/>
                    </a:ext>
                  </a:extLst>
                </a:gridCol>
                <a:gridCol w="1908175">
                  <a:extLst>
                    <a:ext uri="{9D8B030D-6E8A-4147-A177-3AD203B41FA5}">
                      <a16:colId xmlns:a16="http://schemas.microsoft.com/office/drawing/2014/main" xmlns="" val="3197806289"/>
                    </a:ext>
                  </a:extLst>
                </a:gridCol>
              </a:tblGrid>
              <a:tr h="765301">
                <a:tc>
                  <a:txBody>
                    <a:bodyPr/>
                    <a:lstStyle/>
                    <a:p>
                      <a:pPr algn="ctr"/>
                      <a:r>
                        <a:rPr lang="en-GB" sz="1400" b="0" dirty="0"/>
                        <a:t>Day</a:t>
                      </a:r>
                    </a:p>
                  </a:txBody>
                  <a:tcPr anchor="ctr"/>
                </a:tc>
                <a:tc>
                  <a:txBody>
                    <a:bodyPr/>
                    <a:lstStyle/>
                    <a:p>
                      <a:pPr algn="ctr"/>
                      <a:r>
                        <a:rPr lang="en-GB" sz="1400" b="0" dirty="0"/>
                        <a:t>The Roman name</a:t>
                      </a:r>
                    </a:p>
                  </a:txBody>
                  <a:tcPr anchor="ctr"/>
                </a:tc>
                <a:tc>
                  <a:txBody>
                    <a:bodyPr/>
                    <a:lstStyle/>
                    <a:p>
                      <a:pPr algn="ctr"/>
                      <a:r>
                        <a:rPr lang="en-GB" sz="1400" b="0" dirty="0"/>
                        <a:t>Roman </a:t>
                      </a:r>
                    </a:p>
                    <a:p>
                      <a:pPr algn="ctr"/>
                      <a:r>
                        <a:rPr lang="en-GB" sz="1400" b="0" dirty="0"/>
                        <a:t>meaning</a:t>
                      </a:r>
                    </a:p>
                  </a:txBody>
                  <a:tcPr anchor="ctr"/>
                </a:tc>
                <a:tc>
                  <a:txBody>
                    <a:bodyPr/>
                    <a:lstStyle/>
                    <a:p>
                      <a:pPr algn="ctr"/>
                      <a:r>
                        <a:rPr lang="en-GB" sz="1400" b="0" dirty="0"/>
                        <a:t>The god after whom the Anglo Saxons named their days</a:t>
                      </a:r>
                    </a:p>
                  </a:txBody>
                  <a:tcPr/>
                </a:tc>
                <a:extLst>
                  <a:ext uri="{0D108BD9-81ED-4DB2-BD59-A6C34878D82A}">
                    <a16:rowId xmlns:a16="http://schemas.microsoft.com/office/drawing/2014/main" xmlns="" val="3095078903"/>
                  </a:ext>
                </a:extLst>
              </a:tr>
              <a:tr h="339796">
                <a:tc>
                  <a:txBody>
                    <a:bodyPr/>
                    <a:lstStyle/>
                    <a:p>
                      <a:r>
                        <a:rPr lang="en-GB" sz="1400" b="0" i="0" dirty="0">
                          <a:latin typeface="+mn-lt"/>
                        </a:rPr>
                        <a:t>Monday</a:t>
                      </a:r>
                    </a:p>
                  </a:txBody>
                  <a:tcPr marL="91429" marR="91429" marT="42348" marB="42348"/>
                </a:tc>
                <a:tc>
                  <a:txBody>
                    <a:bodyPr/>
                    <a:lstStyle/>
                    <a:p>
                      <a:r>
                        <a:rPr lang="en-GB" sz="1400" b="0" i="0" dirty="0">
                          <a:latin typeface="+mn-lt"/>
                        </a:rPr>
                        <a:t>dies </a:t>
                      </a:r>
                      <a:r>
                        <a:rPr lang="en-GB" sz="1400" b="0" i="0" dirty="0" err="1">
                          <a:latin typeface="+mn-lt"/>
                        </a:rPr>
                        <a:t>Lunae</a:t>
                      </a:r>
                      <a:r>
                        <a:rPr lang="en-GB" sz="1400" b="0" i="0" baseline="0" dirty="0">
                          <a:latin typeface="+mn-lt"/>
                        </a:rPr>
                        <a:t> </a:t>
                      </a:r>
                      <a:endParaRPr lang="en-GB" sz="1400" b="0" i="0" dirty="0">
                        <a:latin typeface="+mn-lt"/>
                      </a:endParaRPr>
                    </a:p>
                  </a:txBody>
                  <a:tcPr marL="91429" marR="91429" marT="42348" marB="42348"/>
                </a:tc>
                <a:tc>
                  <a:txBody>
                    <a:bodyPr/>
                    <a:lstStyle/>
                    <a:p>
                      <a:r>
                        <a:rPr lang="en-GB" sz="1400" b="0" i="0" dirty="0">
                          <a:latin typeface="+mn-lt"/>
                        </a:rPr>
                        <a:t>The Day of the Moon</a:t>
                      </a:r>
                    </a:p>
                  </a:txBody>
                  <a:tcPr marL="91429" marR="91429" marT="42348" marB="42348"/>
                </a:tc>
                <a:tc>
                  <a:txBody>
                    <a:bodyPr/>
                    <a:lstStyle/>
                    <a:p>
                      <a:endParaRPr lang="en-GB" sz="1400" b="0" i="0" dirty="0">
                        <a:latin typeface="+mn-lt"/>
                      </a:endParaRPr>
                    </a:p>
                  </a:txBody>
                  <a:tcPr marL="91429" marR="91429" marT="42348" marB="42348"/>
                </a:tc>
                <a:extLst>
                  <a:ext uri="{0D108BD9-81ED-4DB2-BD59-A6C34878D82A}">
                    <a16:rowId xmlns:a16="http://schemas.microsoft.com/office/drawing/2014/main" xmlns="" val="2223278657"/>
                  </a:ext>
                </a:extLst>
              </a:tr>
              <a:tr h="311820">
                <a:tc>
                  <a:txBody>
                    <a:bodyPr/>
                    <a:lstStyle/>
                    <a:p>
                      <a:r>
                        <a:rPr lang="en-GB" sz="1400" b="0" i="0" dirty="0">
                          <a:latin typeface="+mn-lt"/>
                        </a:rPr>
                        <a:t>Tuesday</a:t>
                      </a:r>
                    </a:p>
                  </a:txBody>
                  <a:tcPr marL="91429" marR="91429" marT="42348" marB="42348"/>
                </a:tc>
                <a:tc>
                  <a:txBody>
                    <a:bodyPr/>
                    <a:lstStyle/>
                    <a:p>
                      <a:r>
                        <a:rPr lang="en-GB" sz="1400" b="0" i="0" kern="1200" dirty="0">
                          <a:solidFill>
                            <a:schemeClr val="dk1"/>
                          </a:solidFill>
                          <a:effectLst/>
                          <a:latin typeface="+mn-lt"/>
                          <a:ea typeface="+mn-ea"/>
                          <a:cs typeface="+mn-cs"/>
                        </a:rPr>
                        <a:t>dies </a:t>
                      </a:r>
                      <a:r>
                        <a:rPr lang="en-GB" sz="1400" b="0" i="0" kern="1200" dirty="0" err="1">
                          <a:solidFill>
                            <a:schemeClr val="dk1"/>
                          </a:solidFill>
                          <a:effectLst/>
                          <a:latin typeface="+mn-lt"/>
                          <a:ea typeface="+mn-ea"/>
                          <a:cs typeface="+mn-cs"/>
                        </a:rPr>
                        <a:t>Martis</a:t>
                      </a:r>
                      <a:endParaRPr lang="en-GB" sz="1400" b="0" i="0" dirty="0">
                        <a:latin typeface="+mn-lt"/>
                      </a:endParaRPr>
                    </a:p>
                  </a:txBody>
                  <a:tcPr marL="91429" marR="91429" marT="42348" marB="42348"/>
                </a:tc>
                <a:tc>
                  <a:txBody>
                    <a:bodyPr/>
                    <a:lstStyle/>
                    <a:p>
                      <a:r>
                        <a:rPr lang="en-GB" sz="1400" b="0" i="0" dirty="0">
                          <a:latin typeface="+mn-lt"/>
                        </a:rPr>
                        <a:t>The Day of Mars</a:t>
                      </a:r>
                    </a:p>
                  </a:txBody>
                  <a:tcPr marL="91429" marR="91429" marT="42348" marB="42348"/>
                </a:tc>
                <a:tc>
                  <a:txBody>
                    <a:bodyPr/>
                    <a:lstStyle/>
                    <a:p>
                      <a:r>
                        <a:rPr lang="en-GB" sz="1400" b="0" i="0" dirty="0">
                          <a:latin typeface="+mn-lt"/>
                        </a:rPr>
                        <a:t>Tiw</a:t>
                      </a:r>
                    </a:p>
                  </a:txBody>
                  <a:tcPr marL="91429" marR="91429" marT="42348" marB="42348"/>
                </a:tc>
                <a:extLst>
                  <a:ext uri="{0D108BD9-81ED-4DB2-BD59-A6C34878D82A}">
                    <a16:rowId xmlns:a16="http://schemas.microsoft.com/office/drawing/2014/main" xmlns="" val="2495258636"/>
                  </a:ext>
                </a:extLst>
              </a:tr>
              <a:tr h="321589">
                <a:tc>
                  <a:txBody>
                    <a:bodyPr/>
                    <a:lstStyle/>
                    <a:p>
                      <a:r>
                        <a:rPr lang="en-GB" sz="1400" b="0" i="0" dirty="0">
                          <a:latin typeface="+mn-lt"/>
                        </a:rPr>
                        <a:t>Wednesday</a:t>
                      </a:r>
                    </a:p>
                  </a:txBody>
                  <a:tcPr marL="91429" marR="91429" marT="42348" marB="42348"/>
                </a:tc>
                <a:tc>
                  <a:txBody>
                    <a:bodyPr/>
                    <a:lstStyle/>
                    <a:p>
                      <a:r>
                        <a:rPr lang="en-GB" sz="1400" b="0" i="0" kern="1200" dirty="0">
                          <a:solidFill>
                            <a:schemeClr val="dk1"/>
                          </a:solidFill>
                          <a:effectLst/>
                          <a:latin typeface="+mn-lt"/>
                          <a:ea typeface="+mn-ea"/>
                          <a:cs typeface="+mn-cs"/>
                        </a:rPr>
                        <a:t>dies </a:t>
                      </a:r>
                      <a:r>
                        <a:rPr lang="en-GB" sz="1400" b="0" i="0" kern="1200" dirty="0" err="1">
                          <a:solidFill>
                            <a:schemeClr val="dk1"/>
                          </a:solidFill>
                          <a:effectLst/>
                          <a:latin typeface="+mn-lt"/>
                          <a:ea typeface="+mn-ea"/>
                          <a:cs typeface="+mn-cs"/>
                        </a:rPr>
                        <a:t>Mercurii</a:t>
                      </a:r>
                      <a:endParaRPr lang="en-GB" sz="1400" b="0" i="0" dirty="0">
                        <a:latin typeface="+mn-lt"/>
                      </a:endParaRPr>
                    </a:p>
                  </a:txBody>
                  <a:tcPr marL="91429" marR="91429" marT="42348" marB="42348"/>
                </a:tc>
                <a:tc>
                  <a:txBody>
                    <a:bodyPr/>
                    <a:lstStyle/>
                    <a:p>
                      <a:r>
                        <a:rPr lang="en-GB" sz="1400" b="0" i="0" dirty="0">
                          <a:latin typeface="+mn-lt"/>
                        </a:rPr>
                        <a:t>The Day of Mercury</a:t>
                      </a:r>
                    </a:p>
                  </a:txBody>
                  <a:tcPr marL="91429" marR="91429" marT="42348" marB="42348"/>
                </a:tc>
                <a:tc>
                  <a:txBody>
                    <a:bodyPr/>
                    <a:lstStyle/>
                    <a:p>
                      <a:r>
                        <a:rPr lang="en-GB" sz="1400" b="0" i="0" dirty="0" err="1">
                          <a:latin typeface="+mn-lt"/>
                        </a:rPr>
                        <a:t>Woden</a:t>
                      </a:r>
                      <a:endParaRPr lang="en-GB" sz="1400" b="0" i="0" dirty="0">
                        <a:latin typeface="+mn-lt"/>
                      </a:endParaRPr>
                    </a:p>
                  </a:txBody>
                  <a:tcPr marL="91429" marR="91429" marT="42348" marB="42348"/>
                </a:tc>
                <a:extLst>
                  <a:ext uri="{0D108BD9-81ED-4DB2-BD59-A6C34878D82A}">
                    <a16:rowId xmlns:a16="http://schemas.microsoft.com/office/drawing/2014/main" xmlns="" val="94930889"/>
                  </a:ext>
                </a:extLst>
              </a:tr>
              <a:tr h="340901">
                <a:tc>
                  <a:txBody>
                    <a:bodyPr/>
                    <a:lstStyle/>
                    <a:p>
                      <a:r>
                        <a:rPr lang="en-GB" sz="1400" b="0" i="0" dirty="0">
                          <a:latin typeface="+mn-lt"/>
                        </a:rPr>
                        <a:t>Thursday</a:t>
                      </a:r>
                    </a:p>
                  </a:txBody>
                  <a:tcPr marL="91429" marR="91429" marT="42348" marB="42348"/>
                </a:tc>
                <a:tc>
                  <a:txBody>
                    <a:bodyPr/>
                    <a:lstStyle/>
                    <a:p>
                      <a:r>
                        <a:rPr lang="en-GB" sz="1400" b="0" i="0" kern="1200" dirty="0">
                          <a:solidFill>
                            <a:schemeClr val="dk1"/>
                          </a:solidFill>
                          <a:effectLst/>
                          <a:latin typeface="+mn-lt"/>
                          <a:ea typeface="+mn-ea"/>
                          <a:cs typeface="+mn-cs"/>
                        </a:rPr>
                        <a:t>dies </a:t>
                      </a:r>
                      <a:r>
                        <a:rPr lang="en-GB" sz="1400" b="0" i="0" kern="1200" dirty="0" err="1">
                          <a:solidFill>
                            <a:schemeClr val="dk1"/>
                          </a:solidFill>
                          <a:effectLst/>
                          <a:latin typeface="+mn-lt"/>
                          <a:ea typeface="+mn-ea"/>
                          <a:cs typeface="+mn-cs"/>
                        </a:rPr>
                        <a:t>Iovis</a:t>
                      </a:r>
                      <a:endParaRPr lang="en-GB" sz="1400" b="0" i="0" dirty="0">
                        <a:latin typeface="+mn-lt"/>
                      </a:endParaRPr>
                    </a:p>
                  </a:txBody>
                  <a:tcPr marL="91429" marR="91429" marT="42348" marB="42348"/>
                </a:tc>
                <a:tc>
                  <a:txBody>
                    <a:bodyPr/>
                    <a:lstStyle/>
                    <a:p>
                      <a:r>
                        <a:rPr lang="en-GB" sz="1400" b="0" i="0" dirty="0">
                          <a:latin typeface="+mn-lt"/>
                        </a:rPr>
                        <a:t>The Day of Jupiter</a:t>
                      </a:r>
                    </a:p>
                  </a:txBody>
                  <a:tcPr marL="91429" marR="91429" marT="42348" marB="42348"/>
                </a:tc>
                <a:tc>
                  <a:txBody>
                    <a:bodyPr/>
                    <a:lstStyle/>
                    <a:p>
                      <a:r>
                        <a:rPr lang="en-GB" sz="1400" b="0" i="0" dirty="0" err="1">
                          <a:latin typeface="+mn-lt"/>
                        </a:rPr>
                        <a:t>Thuner</a:t>
                      </a:r>
                      <a:endParaRPr lang="en-GB" sz="1400" b="0" i="0" dirty="0">
                        <a:latin typeface="+mn-lt"/>
                      </a:endParaRPr>
                    </a:p>
                  </a:txBody>
                  <a:tcPr marL="91429" marR="91429" marT="42348" marB="42348"/>
                </a:tc>
                <a:extLst>
                  <a:ext uri="{0D108BD9-81ED-4DB2-BD59-A6C34878D82A}">
                    <a16:rowId xmlns:a16="http://schemas.microsoft.com/office/drawing/2014/main" xmlns="" val="2764216488"/>
                  </a:ext>
                </a:extLst>
              </a:tr>
              <a:tr h="322326">
                <a:tc>
                  <a:txBody>
                    <a:bodyPr/>
                    <a:lstStyle/>
                    <a:p>
                      <a:r>
                        <a:rPr lang="en-GB" sz="1400" b="0" i="0" dirty="0">
                          <a:latin typeface="+mn-lt"/>
                        </a:rPr>
                        <a:t>Friday</a:t>
                      </a:r>
                    </a:p>
                  </a:txBody>
                  <a:tcPr marL="91429" marR="91429" marT="42348" marB="42348"/>
                </a:tc>
                <a:tc>
                  <a:txBody>
                    <a:bodyPr/>
                    <a:lstStyle/>
                    <a:p>
                      <a:r>
                        <a:rPr lang="en-GB" sz="1400" b="0" i="0" dirty="0">
                          <a:latin typeface="+mn-lt"/>
                        </a:rPr>
                        <a:t>dies </a:t>
                      </a:r>
                      <a:r>
                        <a:rPr lang="en-GB" sz="1400" b="0" i="0" dirty="0" err="1">
                          <a:latin typeface="+mn-lt"/>
                        </a:rPr>
                        <a:t>Veneris</a:t>
                      </a:r>
                      <a:endParaRPr lang="en-GB" sz="1400" b="0" i="0" dirty="0">
                        <a:latin typeface="+mn-lt"/>
                      </a:endParaRPr>
                    </a:p>
                  </a:txBody>
                  <a:tcPr marL="91429" marR="91429" marT="42348" marB="42348"/>
                </a:tc>
                <a:tc>
                  <a:txBody>
                    <a:bodyPr/>
                    <a:lstStyle/>
                    <a:p>
                      <a:r>
                        <a:rPr lang="en-GB" sz="1400" b="0" i="0" dirty="0">
                          <a:latin typeface="+mn-lt"/>
                        </a:rPr>
                        <a:t>The Day of Venus</a:t>
                      </a:r>
                    </a:p>
                  </a:txBody>
                  <a:tcPr marL="91429" marR="91429" marT="42348" marB="42348"/>
                </a:tc>
                <a:tc>
                  <a:txBody>
                    <a:bodyPr/>
                    <a:lstStyle/>
                    <a:p>
                      <a:r>
                        <a:rPr lang="en-GB" sz="1400" b="0" i="0" dirty="0" err="1">
                          <a:latin typeface="+mn-lt"/>
                        </a:rPr>
                        <a:t>Frige</a:t>
                      </a:r>
                      <a:endParaRPr lang="en-GB" sz="1400" b="0" i="0" dirty="0">
                        <a:latin typeface="+mn-lt"/>
                      </a:endParaRPr>
                    </a:p>
                  </a:txBody>
                  <a:tcPr marL="91429" marR="91429" marT="42348" marB="42348"/>
                </a:tc>
                <a:extLst>
                  <a:ext uri="{0D108BD9-81ED-4DB2-BD59-A6C34878D82A}">
                    <a16:rowId xmlns:a16="http://schemas.microsoft.com/office/drawing/2014/main" xmlns="" val="546991942"/>
                  </a:ext>
                </a:extLst>
              </a:tr>
              <a:tr h="313223">
                <a:tc>
                  <a:txBody>
                    <a:bodyPr/>
                    <a:lstStyle/>
                    <a:p>
                      <a:r>
                        <a:rPr lang="en-GB" sz="1400" b="0" i="0" dirty="0">
                          <a:latin typeface="+mn-lt"/>
                        </a:rPr>
                        <a:t>Saturday</a:t>
                      </a:r>
                    </a:p>
                  </a:txBody>
                  <a:tcPr marL="91429" marR="91429" marT="42348" marB="42348"/>
                </a:tc>
                <a:tc>
                  <a:txBody>
                    <a:bodyPr/>
                    <a:lstStyle/>
                    <a:p>
                      <a:r>
                        <a:rPr lang="en-GB" sz="1400" b="0" i="0" kern="1200" dirty="0">
                          <a:solidFill>
                            <a:schemeClr val="dk1"/>
                          </a:solidFill>
                          <a:effectLst/>
                          <a:latin typeface="+mn-lt"/>
                          <a:ea typeface="+mn-ea"/>
                          <a:cs typeface="+mn-cs"/>
                        </a:rPr>
                        <a:t>dies </a:t>
                      </a:r>
                      <a:r>
                        <a:rPr lang="en-GB" sz="1400" b="0" i="0" kern="1200" dirty="0" err="1">
                          <a:solidFill>
                            <a:schemeClr val="dk1"/>
                          </a:solidFill>
                          <a:effectLst/>
                          <a:latin typeface="+mn-lt"/>
                          <a:ea typeface="+mn-ea"/>
                          <a:cs typeface="+mn-cs"/>
                        </a:rPr>
                        <a:t>Saturni</a:t>
                      </a:r>
                      <a:endParaRPr lang="en-GB" sz="1400" b="0" i="0" dirty="0">
                        <a:latin typeface="+mn-lt"/>
                      </a:endParaRPr>
                    </a:p>
                  </a:txBody>
                  <a:tcPr marL="91429" marR="91429" marT="42348" marB="42348"/>
                </a:tc>
                <a:tc>
                  <a:txBody>
                    <a:bodyPr/>
                    <a:lstStyle/>
                    <a:p>
                      <a:r>
                        <a:rPr lang="en-GB" sz="1400" b="0" i="0" dirty="0">
                          <a:latin typeface="+mn-lt"/>
                        </a:rPr>
                        <a:t>The Day of Saturn</a:t>
                      </a:r>
                    </a:p>
                  </a:txBody>
                  <a:tcPr marL="91429" marR="91429" marT="42348" marB="42348"/>
                </a:tc>
                <a:tc>
                  <a:txBody>
                    <a:bodyPr/>
                    <a:lstStyle/>
                    <a:p>
                      <a:endParaRPr lang="en-GB" sz="1400" b="0" i="0" dirty="0">
                        <a:latin typeface="+mn-lt"/>
                      </a:endParaRPr>
                    </a:p>
                  </a:txBody>
                  <a:tcPr marL="91429" marR="91429" marT="42348" marB="42348"/>
                </a:tc>
                <a:extLst>
                  <a:ext uri="{0D108BD9-81ED-4DB2-BD59-A6C34878D82A}">
                    <a16:rowId xmlns:a16="http://schemas.microsoft.com/office/drawing/2014/main" xmlns="" val="1852398193"/>
                  </a:ext>
                </a:extLst>
              </a:tr>
              <a:tr h="311820">
                <a:tc>
                  <a:txBody>
                    <a:bodyPr/>
                    <a:lstStyle/>
                    <a:p>
                      <a:r>
                        <a:rPr lang="en-GB" sz="1400" b="0" i="0" dirty="0">
                          <a:latin typeface="+mn-lt"/>
                        </a:rPr>
                        <a:t>Sunday</a:t>
                      </a:r>
                    </a:p>
                  </a:txBody>
                  <a:tcPr marL="91429" marR="91429" marT="42348" marB="42348"/>
                </a:tc>
                <a:tc>
                  <a:txBody>
                    <a:bodyPr/>
                    <a:lstStyle/>
                    <a:p>
                      <a:r>
                        <a:rPr lang="en-GB" sz="1400" b="0" i="0" dirty="0">
                          <a:latin typeface="+mn-lt"/>
                        </a:rPr>
                        <a:t>dies </a:t>
                      </a:r>
                      <a:r>
                        <a:rPr lang="en-GB" sz="1400" b="0" i="0" kern="1200" dirty="0">
                          <a:solidFill>
                            <a:schemeClr val="dk1"/>
                          </a:solidFill>
                          <a:effectLst/>
                          <a:latin typeface="+mn-lt"/>
                          <a:ea typeface="+mn-ea"/>
                          <a:cs typeface="+mn-cs"/>
                        </a:rPr>
                        <a:t>Solis </a:t>
                      </a:r>
                      <a:endParaRPr lang="en-GB" sz="1400" b="0" i="0" dirty="0">
                        <a:latin typeface="+mn-lt"/>
                      </a:endParaRPr>
                    </a:p>
                  </a:txBody>
                  <a:tcPr marL="91429" marR="91429" marT="42348" marB="42348"/>
                </a:tc>
                <a:tc>
                  <a:txBody>
                    <a:bodyPr/>
                    <a:lstStyle/>
                    <a:p>
                      <a:r>
                        <a:rPr lang="en-GB" sz="1400" b="0" i="0" dirty="0">
                          <a:latin typeface="+mn-lt"/>
                        </a:rPr>
                        <a:t>The Day of The Sun</a:t>
                      </a:r>
                    </a:p>
                  </a:txBody>
                  <a:tcPr marL="91429" marR="91429" marT="42348" marB="42348"/>
                </a:tc>
                <a:tc>
                  <a:txBody>
                    <a:bodyPr/>
                    <a:lstStyle/>
                    <a:p>
                      <a:endParaRPr lang="en-GB" sz="1400" b="0" i="0" dirty="0">
                        <a:latin typeface="+mn-lt"/>
                      </a:endParaRPr>
                    </a:p>
                  </a:txBody>
                  <a:tcPr marL="91429" marR="91429" marT="42348" marB="42348"/>
                </a:tc>
                <a:extLst>
                  <a:ext uri="{0D108BD9-81ED-4DB2-BD59-A6C34878D82A}">
                    <a16:rowId xmlns:a16="http://schemas.microsoft.com/office/drawing/2014/main" xmlns="" val="1185611637"/>
                  </a:ext>
                </a:extLst>
              </a:tr>
            </a:tbl>
          </a:graphicData>
        </a:graphic>
      </p:graphicFrame>
      <p:sp>
        <p:nvSpPr>
          <p:cNvPr id="12" name="Rectangle 11">
            <a:extLst>
              <a:ext uri="{FF2B5EF4-FFF2-40B4-BE49-F238E27FC236}">
                <a16:creationId xmlns:a16="http://schemas.microsoft.com/office/drawing/2014/main" xmlns="" id="{D1D89811-7DED-4A83-8AFC-FC039262DA42}"/>
              </a:ext>
            </a:extLst>
          </p:cNvPr>
          <p:cNvSpPr/>
          <p:nvPr/>
        </p:nvSpPr>
        <p:spPr>
          <a:xfrm>
            <a:off x="672660" y="5846604"/>
            <a:ext cx="7632700" cy="246221"/>
          </a:xfrm>
          <a:prstGeom prst="rect">
            <a:avLst/>
          </a:prstGeom>
        </p:spPr>
        <p:txBody>
          <a:bodyPr wrap="square" lIns="108000" tIns="0" rIns="0" bIns="0">
            <a:spAutoFit/>
          </a:bodyPr>
          <a:lstStyle/>
          <a:p>
            <a:pPr>
              <a:lnSpc>
                <a:spcPct val="100000"/>
              </a:lnSpc>
              <a:spcBef>
                <a:spcPct val="0"/>
              </a:spcBef>
              <a:buFontTx/>
              <a:buNone/>
            </a:pPr>
            <a:r>
              <a:rPr lang="en-GB" altLang="en-US" sz="1600" dirty="0">
                <a:latin typeface="Twinkl SemiBold" pitchFamily="2" charset="0"/>
              </a:rPr>
              <a:t>Find out more: </a:t>
            </a:r>
            <a:r>
              <a:rPr lang="en-GB" altLang="en-US" sz="1600" dirty="0"/>
              <a:t>Look up the French words for days of the week, what you notice? </a:t>
            </a:r>
          </a:p>
        </p:txBody>
      </p:sp>
    </p:spTree>
    <p:extLst>
      <p:ext uri="{BB962C8B-B14F-4D97-AF65-F5344CB8AC3E}">
        <p14:creationId xmlns:p14="http://schemas.microsoft.com/office/powerpoint/2010/main" val="2237959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4566" y="765175"/>
            <a:ext cx="8261565" cy="873502"/>
          </a:xfrm>
          <a:prstGeom prst="roundRect">
            <a:avLst>
              <a:gd name="adj" fmla="val 0"/>
            </a:avLst>
          </a:prstGeom>
          <a:solidFill>
            <a:srgbClr val="036093"/>
          </a:solidFill>
        </p:spPr>
        <p:txBody>
          <a:bodyPr/>
          <a:lstStyle/>
          <a:p>
            <a:r>
              <a:rPr lang="en-GB" sz="3200" dirty="0">
                <a:solidFill>
                  <a:schemeClr val="bg1"/>
                </a:solidFill>
                <a:latin typeface="Twinkl SemiBold" pitchFamily="2" charset="0"/>
              </a:rPr>
              <a:t>Meet the Gods</a:t>
            </a:r>
          </a:p>
        </p:txBody>
      </p:sp>
      <p:sp>
        <p:nvSpPr>
          <p:cNvPr id="5" name="Rectangle 4"/>
          <p:cNvSpPr/>
          <p:nvPr/>
        </p:nvSpPr>
        <p:spPr>
          <a:xfrm>
            <a:off x="755650" y="1836247"/>
            <a:ext cx="7632700" cy="246221"/>
          </a:xfrm>
          <a:prstGeom prst="rect">
            <a:avLst/>
          </a:prstGeom>
        </p:spPr>
        <p:txBody>
          <a:bodyPr wrap="square" lIns="108000" tIns="0" rIns="0" bIns="0">
            <a:spAutoFit/>
          </a:bodyPr>
          <a:lstStyle/>
          <a:p>
            <a:pPr algn="ctr">
              <a:lnSpc>
                <a:spcPct val="100000"/>
              </a:lnSpc>
              <a:spcBef>
                <a:spcPct val="0"/>
              </a:spcBef>
              <a:buFontTx/>
              <a:buNone/>
            </a:pPr>
            <a:r>
              <a:rPr lang="en-GB" altLang="en-US" sz="1600" dirty="0"/>
              <a:t>Click on a god or goddess to find out more about them.</a:t>
            </a:r>
          </a:p>
        </p:txBody>
      </p:sp>
      <p:grpSp>
        <p:nvGrpSpPr>
          <p:cNvPr id="38" name="Group 37">
            <a:extLst>
              <a:ext uri="{FF2B5EF4-FFF2-40B4-BE49-F238E27FC236}">
                <a16:creationId xmlns:a16="http://schemas.microsoft.com/office/drawing/2014/main" xmlns="" id="{6FEDD69F-80CB-4A97-9971-78D5AFC652B7}"/>
              </a:ext>
            </a:extLst>
          </p:cNvPr>
          <p:cNvGrpSpPr/>
          <p:nvPr/>
        </p:nvGrpSpPr>
        <p:grpSpPr>
          <a:xfrm>
            <a:off x="755650" y="2280038"/>
            <a:ext cx="1658786" cy="1670636"/>
            <a:chOff x="755650" y="2369264"/>
            <a:chExt cx="1658786" cy="1670636"/>
          </a:xfrm>
        </p:grpSpPr>
        <p:pic>
          <p:nvPicPr>
            <p:cNvPr id="29" name="Picture 28">
              <a:extLst>
                <a:ext uri="{FF2B5EF4-FFF2-40B4-BE49-F238E27FC236}">
                  <a16:creationId xmlns:a16="http://schemas.microsoft.com/office/drawing/2014/main" xmlns="" id="{ACD90ADA-5E7A-4012-9BD4-89CADA0D9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2" r="14652"/>
            <a:stretch/>
          </p:blipFill>
          <p:spPr>
            <a:xfrm>
              <a:off x="755651" y="2381115"/>
              <a:ext cx="1658785" cy="1658785"/>
            </a:xfrm>
            <a:prstGeom prst="flowChartConnector">
              <a:avLst/>
            </a:prstGeom>
          </p:spPr>
        </p:pic>
        <p:pic>
          <p:nvPicPr>
            <p:cNvPr id="11" name="Picture 10">
              <a:hlinkClick r:id="rId4" action="ppaction://hlinksldjump"/>
              <a:extLst>
                <a:ext uri="{FF2B5EF4-FFF2-40B4-BE49-F238E27FC236}">
                  <a16:creationId xmlns:a16="http://schemas.microsoft.com/office/drawing/2014/main" xmlns="" id="{9A219B83-C140-4E94-9D88-8249C37233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64" t="-3955" r="5881" b="40718"/>
            <a:stretch/>
          </p:blipFill>
          <p:spPr>
            <a:xfrm>
              <a:off x="795423" y="2420887"/>
              <a:ext cx="1579240" cy="1579240"/>
            </a:xfrm>
            <a:prstGeom prst="ellipse">
              <a:avLst/>
            </a:prstGeom>
          </p:spPr>
        </p:pic>
        <p:sp>
          <p:nvSpPr>
            <p:cNvPr id="19" name="Oval 18">
              <a:extLst>
                <a:ext uri="{FF2B5EF4-FFF2-40B4-BE49-F238E27FC236}">
                  <a16:creationId xmlns:a16="http://schemas.microsoft.com/office/drawing/2014/main" xmlns="" id="{AADAAE94-FA85-4180-B0F2-1D9DC3DAF312}"/>
                </a:ext>
              </a:extLst>
            </p:cNvPr>
            <p:cNvSpPr/>
            <p:nvPr/>
          </p:nvSpPr>
          <p:spPr>
            <a:xfrm>
              <a:off x="755650" y="2369264"/>
              <a:ext cx="1658786" cy="1658786"/>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xmlns="" id="{97D14250-6F21-4C66-84E3-6EBD44636F99}"/>
              </a:ext>
            </a:extLst>
          </p:cNvPr>
          <p:cNvGrpSpPr/>
          <p:nvPr/>
        </p:nvGrpSpPr>
        <p:grpSpPr>
          <a:xfrm>
            <a:off x="2695970" y="2190812"/>
            <a:ext cx="1709771" cy="1736162"/>
            <a:chOff x="2695970" y="2280038"/>
            <a:chExt cx="1709771" cy="1736162"/>
          </a:xfrm>
        </p:grpSpPr>
        <p:pic>
          <p:nvPicPr>
            <p:cNvPr id="30" name="Picture 29">
              <a:extLst>
                <a:ext uri="{FF2B5EF4-FFF2-40B4-BE49-F238E27FC236}">
                  <a16:creationId xmlns:a16="http://schemas.microsoft.com/office/drawing/2014/main" xmlns="" id="{8D826664-B7BD-44FE-817D-EEEE37A320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2" r="14652"/>
            <a:stretch/>
          </p:blipFill>
          <p:spPr>
            <a:xfrm>
              <a:off x="2746954" y="2357414"/>
              <a:ext cx="1658785" cy="1658785"/>
            </a:xfrm>
            <a:prstGeom prst="flowChartConnector">
              <a:avLst/>
            </a:prstGeom>
          </p:spPr>
        </p:pic>
        <p:pic>
          <p:nvPicPr>
            <p:cNvPr id="18" name="Picture 17">
              <a:hlinkClick r:id="rId6" action="ppaction://hlinksldjump"/>
              <a:extLst>
                <a:ext uri="{FF2B5EF4-FFF2-40B4-BE49-F238E27FC236}">
                  <a16:creationId xmlns:a16="http://schemas.microsoft.com/office/drawing/2014/main" xmlns="" id="{81216129-7342-4FC7-9CB1-ECAE3C58A2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196" t="-3798" r="14950" b="60543"/>
            <a:stretch/>
          </p:blipFill>
          <p:spPr>
            <a:xfrm>
              <a:off x="2695970" y="2280038"/>
              <a:ext cx="1705491" cy="1705491"/>
            </a:xfrm>
            <a:prstGeom prst="flowChartConnector">
              <a:avLst/>
            </a:prstGeom>
          </p:spPr>
        </p:pic>
        <p:sp>
          <p:nvSpPr>
            <p:cNvPr id="22" name="Oval 21">
              <a:extLst>
                <a:ext uri="{FF2B5EF4-FFF2-40B4-BE49-F238E27FC236}">
                  <a16:creationId xmlns:a16="http://schemas.microsoft.com/office/drawing/2014/main" xmlns="" id="{CEDC9630-4287-4FA4-9056-017DD0E50694}"/>
                </a:ext>
              </a:extLst>
            </p:cNvPr>
            <p:cNvSpPr/>
            <p:nvPr/>
          </p:nvSpPr>
          <p:spPr>
            <a:xfrm>
              <a:off x="2746955" y="2357414"/>
              <a:ext cx="1658786" cy="1658786"/>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a:extLst>
              <a:ext uri="{FF2B5EF4-FFF2-40B4-BE49-F238E27FC236}">
                <a16:creationId xmlns:a16="http://schemas.microsoft.com/office/drawing/2014/main" xmlns="" id="{36D3B79E-E943-48DB-A39B-DAD2F1219FDC}"/>
              </a:ext>
            </a:extLst>
          </p:cNvPr>
          <p:cNvGrpSpPr/>
          <p:nvPr/>
        </p:nvGrpSpPr>
        <p:grpSpPr>
          <a:xfrm>
            <a:off x="1772131" y="4089889"/>
            <a:ext cx="1700133" cy="1669075"/>
            <a:chOff x="1817398" y="4374913"/>
            <a:chExt cx="1700133" cy="1669075"/>
          </a:xfrm>
        </p:grpSpPr>
        <p:pic>
          <p:nvPicPr>
            <p:cNvPr id="33" name="Picture 32">
              <a:extLst>
                <a:ext uri="{FF2B5EF4-FFF2-40B4-BE49-F238E27FC236}">
                  <a16:creationId xmlns:a16="http://schemas.microsoft.com/office/drawing/2014/main" xmlns="" id="{50BA6892-2445-4CFD-A37D-04BDA173F9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2" r="14652"/>
            <a:stretch/>
          </p:blipFill>
          <p:spPr>
            <a:xfrm>
              <a:off x="1817398" y="4385203"/>
              <a:ext cx="1658785" cy="1658785"/>
            </a:xfrm>
            <a:prstGeom prst="flowChartConnector">
              <a:avLst/>
            </a:prstGeom>
          </p:spPr>
        </p:pic>
        <p:pic>
          <p:nvPicPr>
            <p:cNvPr id="6" name="Picture 5">
              <a:hlinkClick r:id="rId8" action="ppaction://hlinksldjump"/>
              <a:extLst>
                <a:ext uri="{FF2B5EF4-FFF2-40B4-BE49-F238E27FC236}">
                  <a16:creationId xmlns:a16="http://schemas.microsoft.com/office/drawing/2014/main" xmlns="" id="{431C8AE4-A21C-4880-BE46-3B113974F2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06" t="3846" r="37816" b="57686"/>
            <a:stretch/>
          </p:blipFill>
          <p:spPr>
            <a:xfrm flipH="1">
              <a:off x="1858746" y="4374913"/>
              <a:ext cx="1658785" cy="1658785"/>
            </a:xfrm>
            <a:prstGeom prst="flowChartConnector">
              <a:avLst/>
            </a:prstGeom>
          </p:spPr>
        </p:pic>
        <p:sp>
          <p:nvSpPr>
            <p:cNvPr id="25" name="Oval 24">
              <a:extLst>
                <a:ext uri="{FF2B5EF4-FFF2-40B4-BE49-F238E27FC236}">
                  <a16:creationId xmlns:a16="http://schemas.microsoft.com/office/drawing/2014/main" xmlns="" id="{855A54ED-9448-4603-930D-6933DDA16C06}"/>
                </a:ext>
              </a:extLst>
            </p:cNvPr>
            <p:cNvSpPr/>
            <p:nvPr/>
          </p:nvSpPr>
          <p:spPr>
            <a:xfrm>
              <a:off x="1817398" y="4384412"/>
              <a:ext cx="1658786" cy="1658786"/>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a:extLst>
              <a:ext uri="{FF2B5EF4-FFF2-40B4-BE49-F238E27FC236}">
                <a16:creationId xmlns:a16="http://schemas.microsoft.com/office/drawing/2014/main" xmlns="" id="{20D8122F-823F-40F2-99B1-E1706CA5C592}"/>
              </a:ext>
            </a:extLst>
          </p:cNvPr>
          <p:cNvGrpSpPr/>
          <p:nvPr/>
        </p:nvGrpSpPr>
        <p:grpSpPr>
          <a:xfrm>
            <a:off x="3697339" y="4089889"/>
            <a:ext cx="1658787" cy="1668285"/>
            <a:chOff x="3742606" y="4374913"/>
            <a:chExt cx="1658787" cy="1668285"/>
          </a:xfrm>
        </p:grpSpPr>
        <p:pic>
          <p:nvPicPr>
            <p:cNvPr id="34" name="Picture 33">
              <a:extLst>
                <a:ext uri="{FF2B5EF4-FFF2-40B4-BE49-F238E27FC236}">
                  <a16:creationId xmlns:a16="http://schemas.microsoft.com/office/drawing/2014/main" xmlns="" id="{6B30A1B5-8072-4170-803D-ABBF2776DB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2" r="14652"/>
            <a:stretch/>
          </p:blipFill>
          <p:spPr>
            <a:xfrm>
              <a:off x="3742608" y="4384411"/>
              <a:ext cx="1658785" cy="1658785"/>
            </a:xfrm>
            <a:prstGeom prst="flowChartConnector">
              <a:avLst/>
            </a:prstGeom>
          </p:spPr>
        </p:pic>
        <p:pic>
          <p:nvPicPr>
            <p:cNvPr id="9" name="Picture 8">
              <a:hlinkClick r:id="rId10" action="ppaction://hlinksldjump"/>
              <a:extLst>
                <a:ext uri="{FF2B5EF4-FFF2-40B4-BE49-F238E27FC236}">
                  <a16:creationId xmlns:a16="http://schemas.microsoft.com/office/drawing/2014/main" xmlns="" id="{FA2DC4C1-D09C-4430-885D-72DFEDB43B9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8" t="1734" r="9754" b="40392"/>
            <a:stretch/>
          </p:blipFill>
          <p:spPr>
            <a:xfrm>
              <a:off x="3742606" y="4374913"/>
              <a:ext cx="1658785" cy="1658785"/>
            </a:xfrm>
            <a:prstGeom prst="flowChartConnector">
              <a:avLst/>
            </a:prstGeom>
          </p:spPr>
        </p:pic>
        <p:sp>
          <p:nvSpPr>
            <p:cNvPr id="27" name="Oval 26">
              <a:extLst>
                <a:ext uri="{FF2B5EF4-FFF2-40B4-BE49-F238E27FC236}">
                  <a16:creationId xmlns:a16="http://schemas.microsoft.com/office/drawing/2014/main" xmlns="" id="{B4AA5A6F-0D15-4BD1-A01E-5A1159C2BD8F}"/>
                </a:ext>
              </a:extLst>
            </p:cNvPr>
            <p:cNvSpPr/>
            <p:nvPr/>
          </p:nvSpPr>
          <p:spPr>
            <a:xfrm>
              <a:off x="3742607" y="4384412"/>
              <a:ext cx="1658786" cy="1658786"/>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xmlns="" id="{7BFFC37F-CE42-474E-A13B-27D0E84077A2}"/>
              </a:ext>
            </a:extLst>
          </p:cNvPr>
          <p:cNvGrpSpPr/>
          <p:nvPr/>
        </p:nvGrpSpPr>
        <p:grpSpPr>
          <a:xfrm>
            <a:off x="5622549" y="4089889"/>
            <a:ext cx="1658786" cy="1675350"/>
            <a:chOff x="5667816" y="4384410"/>
            <a:chExt cx="1658786" cy="1675350"/>
          </a:xfrm>
        </p:grpSpPr>
        <p:pic>
          <p:nvPicPr>
            <p:cNvPr id="35" name="Picture 34">
              <a:extLst>
                <a:ext uri="{FF2B5EF4-FFF2-40B4-BE49-F238E27FC236}">
                  <a16:creationId xmlns:a16="http://schemas.microsoft.com/office/drawing/2014/main" xmlns="" id="{B2A92D17-7931-4BEF-AF03-641F681C8B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2" r="14652"/>
            <a:stretch/>
          </p:blipFill>
          <p:spPr>
            <a:xfrm>
              <a:off x="5667816" y="4384410"/>
              <a:ext cx="1658785" cy="1658785"/>
            </a:xfrm>
            <a:prstGeom prst="flowChartConnector">
              <a:avLst/>
            </a:prstGeom>
          </p:spPr>
        </p:pic>
        <p:sp>
          <p:nvSpPr>
            <p:cNvPr id="28" name="Oval 27">
              <a:extLst>
                <a:ext uri="{FF2B5EF4-FFF2-40B4-BE49-F238E27FC236}">
                  <a16:creationId xmlns:a16="http://schemas.microsoft.com/office/drawing/2014/main" xmlns="" id="{34A24ACF-4D3C-4347-BDE5-52CDF35CF658}"/>
                </a:ext>
              </a:extLst>
            </p:cNvPr>
            <p:cNvSpPr/>
            <p:nvPr/>
          </p:nvSpPr>
          <p:spPr>
            <a:xfrm>
              <a:off x="5667816" y="4384412"/>
              <a:ext cx="1658786" cy="1658786"/>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a:hlinkClick r:id="rId12" action="ppaction://hlinksldjump"/>
              <a:extLst>
                <a:ext uri="{FF2B5EF4-FFF2-40B4-BE49-F238E27FC236}">
                  <a16:creationId xmlns:a16="http://schemas.microsoft.com/office/drawing/2014/main" xmlns="" id="{F99D941B-2CB6-49AC-88E0-A28ECFC24F7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323" t="12908" r="16785" b="43015"/>
            <a:stretch/>
          </p:blipFill>
          <p:spPr>
            <a:xfrm>
              <a:off x="5674952" y="4408111"/>
              <a:ext cx="1651649" cy="1651649"/>
            </a:xfrm>
            <a:prstGeom prst="flowChartConnector">
              <a:avLst/>
            </a:prstGeom>
          </p:spPr>
        </p:pic>
      </p:grpSp>
      <p:grpSp>
        <p:nvGrpSpPr>
          <p:cNvPr id="40" name="Group 39">
            <a:extLst>
              <a:ext uri="{FF2B5EF4-FFF2-40B4-BE49-F238E27FC236}">
                <a16:creationId xmlns:a16="http://schemas.microsoft.com/office/drawing/2014/main" xmlns="" id="{48170B64-1F81-4E6D-9727-F079686F77C0}"/>
              </a:ext>
            </a:extLst>
          </p:cNvPr>
          <p:cNvGrpSpPr/>
          <p:nvPr/>
        </p:nvGrpSpPr>
        <p:grpSpPr>
          <a:xfrm>
            <a:off x="4687278" y="2178074"/>
            <a:ext cx="1760750" cy="1784451"/>
            <a:chOff x="4687278" y="2267300"/>
            <a:chExt cx="1760750" cy="1784451"/>
          </a:xfrm>
        </p:grpSpPr>
        <p:pic>
          <p:nvPicPr>
            <p:cNvPr id="31" name="Picture 30">
              <a:extLst>
                <a:ext uri="{FF2B5EF4-FFF2-40B4-BE49-F238E27FC236}">
                  <a16:creationId xmlns:a16="http://schemas.microsoft.com/office/drawing/2014/main" xmlns="" id="{1422DC40-AF98-4622-B7A8-8CD0C62D11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2" r="14652"/>
            <a:stretch/>
          </p:blipFill>
          <p:spPr>
            <a:xfrm>
              <a:off x="4738261" y="2392966"/>
              <a:ext cx="1658785" cy="1658785"/>
            </a:xfrm>
            <a:prstGeom prst="flowChartConnector">
              <a:avLst/>
            </a:prstGeom>
          </p:spPr>
        </p:pic>
        <p:pic>
          <p:nvPicPr>
            <p:cNvPr id="16" name="Picture 15">
              <a:hlinkClick r:id="rId14" action="ppaction://hlinksldjump"/>
              <a:extLst>
                <a:ext uri="{FF2B5EF4-FFF2-40B4-BE49-F238E27FC236}">
                  <a16:creationId xmlns:a16="http://schemas.microsoft.com/office/drawing/2014/main" xmlns="" id="{2BD6E0C2-6EE1-4E9B-A48F-DEE6E7C3E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4516" t="-10349" r="-10748" b="43983"/>
            <a:stretch/>
          </p:blipFill>
          <p:spPr>
            <a:xfrm>
              <a:off x="4687278" y="2267300"/>
              <a:ext cx="1760750" cy="1760750"/>
            </a:xfrm>
            <a:prstGeom prst="flowChartConnector">
              <a:avLst/>
            </a:prstGeom>
          </p:spPr>
        </p:pic>
        <p:sp>
          <p:nvSpPr>
            <p:cNvPr id="23" name="Oval 22">
              <a:extLst>
                <a:ext uri="{FF2B5EF4-FFF2-40B4-BE49-F238E27FC236}">
                  <a16:creationId xmlns:a16="http://schemas.microsoft.com/office/drawing/2014/main" xmlns="" id="{7219E1C3-8EEF-4600-92A5-9B2C30840890}"/>
                </a:ext>
              </a:extLst>
            </p:cNvPr>
            <p:cNvSpPr/>
            <p:nvPr/>
          </p:nvSpPr>
          <p:spPr>
            <a:xfrm>
              <a:off x="4738260" y="2392965"/>
              <a:ext cx="1658786" cy="1658786"/>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xmlns="" id="{D8075B06-2A3D-4739-A871-9F6CCB763A63}"/>
              </a:ext>
            </a:extLst>
          </p:cNvPr>
          <p:cNvGrpSpPr/>
          <p:nvPr/>
        </p:nvGrpSpPr>
        <p:grpSpPr>
          <a:xfrm>
            <a:off x="6711787" y="2271460"/>
            <a:ext cx="1694339" cy="1694339"/>
            <a:chOff x="6711787" y="2360686"/>
            <a:chExt cx="1694339" cy="1694339"/>
          </a:xfrm>
        </p:grpSpPr>
        <p:pic>
          <p:nvPicPr>
            <p:cNvPr id="32" name="Picture 31">
              <a:extLst>
                <a:ext uri="{FF2B5EF4-FFF2-40B4-BE49-F238E27FC236}">
                  <a16:creationId xmlns:a16="http://schemas.microsoft.com/office/drawing/2014/main" xmlns="" id="{5A4A6D13-1DD3-41A0-BD4D-753B2E513D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2" r="14652"/>
            <a:stretch/>
          </p:blipFill>
          <p:spPr>
            <a:xfrm>
              <a:off x="6729565" y="2392966"/>
              <a:ext cx="1658785" cy="1658785"/>
            </a:xfrm>
            <a:prstGeom prst="flowChartConnector">
              <a:avLst/>
            </a:prstGeom>
          </p:spPr>
        </p:pic>
        <p:pic>
          <p:nvPicPr>
            <p:cNvPr id="14" name="Picture 13">
              <a:hlinkClick r:id="rId16" action="ppaction://hlinksldjump"/>
              <a:extLst>
                <a:ext uri="{FF2B5EF4-FFF2-40B4-BE49-F238E27FC236}">
                  <a16:creationId xmlns:a16="http://schemas.microsoft.com/office/drawing/2014/main" xmlns="" id="{7197F5BC-69C8-4A87-96A9-CCF519CF075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0765" t="-2043" r="4615" b="38221"/>
            <a:stretch/>
          </p:blipFill>
          <p:spPr>
            <a:xfrm>
              <a:off x="6711787" y="2360686"/>
              <a:ext cx="1694339" cy="1694339"/>
            </a:xfrm>
            <a:prstGeom prst="flowChartConnector">
              <a:avLst/>
            </a:prstGeom>
          </p:spPr>
        </p:pic>
        <p:sp>
          <p:nvSpPr>
            <p:cNvPr id="24" name="Oval 23">
              <a:extLst>
                <a:ext uri="{FF2B5EF4-FFF2-40B4-BE49-F238E27FC236}">
                  <a16:creationId xmlns:a16="http://schemas.microsoft.com/office/drawing/2014/main" xmlns="" id="{F843C63F-D0D8-437C-A32F-B5254C1A2260}"/>
                </a:ext>
              </a:extLst>
            </p:cNvPr>
            <p:cNvSpPr/>
            <p:nvPr/>
          </p:nvSpPr>
          <p:spPr>
            <a:xfrm>
              <a:off x="6729564" y="2381114"/>
              <a:ext cx="1658786" cy="1658786"/>
            </a:xfrm>
            <a:prstGeom prst="ellipse">
              <a:avLst/>
            </a:prstGeom>
            <a:noFill/>
            <a:ln w="38100">
              <a:solidFill>
                <a:srgbClr val="036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a:hlinkClick r:id="rId18" action="ppaction://hlinksldjump"/>
            <a:extLst>
              <a:ext uri="{FF2B5EF4-FFF2-40B4-BE49-F238E27FC236}">
                <a16:creationId xmlns:a16="http://schemas.microsoft.com/office/drawing/2014/main" xmlns="" id="{947C78B4-448F-498D-B838-FBFA8AC812DA}"/>
              </a:ext>
            </a:extLst>
          </p:cNvPr>
          <p:cNvSpPr/>
          <p:nvPr/>
        </p:nvSpPr>
        <p:spPr>
          <a:xfrm>
            <a:off x="3911946" y="6020554"/>
            <a:ext cx="1320108"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More Gods</a:t>
            </a:r>
          </a:p>
        </p:txBody>
      </p:sp>
    </p:spTree>
    <p:extLst>
      <p:ext uri="{BB962C8B-B14F-4D97-AF65-F5344CB8AC3E}">
        <p14:creationId xmlns:p14="http://schemas.microsoft.com/office/powerpoint/2010/main" val="1731366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1327AC8F-ED9C-4098-BF5A-8BCB1DAF5728}"/>
              </a:ext>
            </a:extLst>
          </p:cNvPr>
          <p:cNvSpPr/>
          <p:nvPr/>
        </p:nvSpPr>
        <p:spPr>
          <a:xfrm>
            <a:off x="434566" y="4979572"/>
            <a:ext cx="8261565" cy="873502"/>
          </a:xfrm>
          <a:prstGeom prst="rect">
            <a:avLst/>
          </a:prstGeom>
          <a:solidFill>
            <a:srgbClr val="036093">
              <a:alpha val="80000"/>
            </a:srgbClr>
          </a:solidFill>
        </p:spPr>
        <p:txBody>
          <a:bodyPr wrap="square" lIns="432000" tIns="0" rIns="0" bIns="0" anchor="ctr">
            <a:noAutofit/>
          </a:bodyPr>
          <a:lstStyle/>
          <a:p>
            <a:pPr>
              <a:lnSpc>
                <a:spcPct val="100000"/>
              </a:lnSpc>
              <a:spcBef>
                <a:spcPct val="0"/>
              </a:spcBef>
              <a:buFontTx/>
              <a:buNone/>
            </a:pPr>
            <a:r>
              <a:rPr lang="en-GB" altLang="en-US" sz="1600" b="1" dirty="0">
                <a:solidFill>
                  <a:schemeClr val="bg1"/>
                </a:solidFill>
              </a:rPr>
              <a:t>Characteristics </a:t>
            </a:r>
          </a:p>
          <a:p>
            <a:pPr>
              <a:lnSpc>
                <a:spcPct val="100000"/>
              </a:lnSpc>
              <a:spcBef>
                <a:spcPct val="0"/>
              </a:spcBef>
              <a:buFontTx/>
              <a:buNone/>
            </a:pPr>
            <a:r>
              <a:rPr lang="en-GB" altLang="en-US" sz="1600" dirty="0" err="1">
                <a:solidFill>
                  <a:schemeClr val="bg1"/>
                </a:solidFill>
              </a:rPr>
              <a:t>Woden</a:t>
            </a:r>
            <a:r>
              <a:rPr lang="en-GB" altLang="en-US" sz="1600" dirty="0">
                <a:solidFill>
                  <a:schemeClr val="bg1"/>
                </a:solidFill>
              </a:rPr>
              <a:t> was sometimes shown with one eye, two </a:t>
            </a:r>
          </a:p>
          <a:p>
            <a:pPr>
              <a:lnSpc>
                <a:spcPct val="100000"/>
              </a:lnSpc>
              <a:spcBef>
                <a:spcPct val="0"/>
              </a:spcBef>
              <a:buFontTx/>
              <a:buNone/>
            </a:pPr>
            <a:r>
              <a:rPr lang="en-GB" altLang="en-US" sz="1600" dirty="0">
                <a:solidFill>
                  <a:schemeClr val="bg1"/>
                </a:solidFill>
              </a:rPr>
              <a:t>pet wolves and a horse with eight legs.  </a:t>
            </a:r>
          </a:p>
        </p:txBody>
      </p:sp>
      <p:sp>
        <p:nvSpPr>
          <p:cNvPr id="21" name="Title 20"/>
          <p:cNvSpPr>
            <a:spLocks noGrp="1"/>
          </p:cNvSpPr>
          <p:nvPr>
            <p:ph type="title"/>
          </p:nvPr>
        </p:nvSpPr>
        <p:spPr>
          <a:xfrm>
            <a:off x="434566" y="765175"/>
            <a:ext cx="8261565" cy="873502"/>
          </a:xfrm>
          <a:prstGeom prst="roundRect">
            <a:avLst>
              <a:gd name="adj" fmla="val 0"/>
            </a:avLst>
          </a:prstGeom>
          <a:solidFill>
            <a:srgbClr val="036093"/>
          </a:solidFill>
        </p:spPr>
        <p:txBody>
          <a:bodyPr/>
          <a:lstStyle/>
          <a:p>
            <a:r>
              <a:rPr lang="en-GB" sz="3200" dirty="0" err="1">
                <a:solidFill>
                  <a:schemeClr val="bg1"/>
                </a:solidFill>
                <a:latin typeface="Twinkl SemiBold" pitchFamily="2" charset="0"/>
              </a:rPr>
              <a:t>Woden</a:t>
            </a:r>
            <a:r>
              <a:rPr lang="en-GB" sz="3200" dirty="0">
                <a:solidFill>
                  <a:schemeClr val="bg1"/>
                </a:solidFill>
                <a:latin typeface="Twinkl SemiBold" pitchFamily="2" charset="0"/>
              </a:rPr>
              <a:t> – King of the Gods</a:t>
            </a:r>
          </a:p>
        </p:txBody>
      </p:sp>
      <p:pic>
        <p:nvPicPr>
          <p:cNvPr id="3" name="Picture 2">
            <a:extLst>
              <a:ext uri="{FF2B5EF4-FFF2-40B4-BE49-F238E27FC236}">
                <a16:creationId xmlns:a16="http://schemas.microsoft.com/office/drawing/2014/main" xmlns="" id="{06645B21-4DB0-4936-9272-BBC0D654F1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171"/>
          <a:stretch/>
        </p:blipFill>
        <p:spPr>
          <a:xfrm>
            <a:off x="5733559" y="1878428"/>
            <a:ext cx="2789211" cy="4430297"/>
          </a:xfrm>
          <a:prstGeom prst="rect">
            <a:avLst/>
          </a:prstGeom>
        </p:spPr>
      </p:pic>
      <p:sp>
        <p:nvSpPr>
          <p:cNvPr id="47" name="Rectangle 46">
            <a:extLst>
              <a:ext uri="{FF2B5EF4-FFF2-40B4-BE49-F238E27FC236}">
                <a16:creationId xmlns:a16="http://schemas.microsoft.com/office/drawing/2014/main" xmlns="" id="{B22FADB8-2542-4810-9D1D-DB94BB7CE93D}"/>
              </a:ext>
            </a:extLst>
          </p:cNvPr>
          <p:cNvSpPr/>
          <p:nvPr/>
        </p:nvSpPr>
        <p:spPr>
          <a:xfrm>
            <a:off x="755650" y="1757719"/>
            <a:ext cx="7632700" cy="2215991"/>
          </a:xfrm>
          <a:prstGeom prst="rect">
            <a:avLst/>
          </a:prstGeom>
        </p:spPr>
        <p:txBody>
          <a:bodyPr wrap="square" lIns="108000" tIns="0" rIns="0" bIns="0">
            <a:noAutofit/>
          </a:bodyPr>
          <a:lstStyle/>
          <a:p>
            <a:pPr>
              <a:lnSpc>
                <a:spcPts val="2700"/>
              </a:lnSpc>
              <a:spcBef>
                <a:spcPct val="0"/>
              </a:spcBef>
              <a:buFontTx/>
              <a:buNone/>
            </a:pPr>
            <a:r>
              <a:rPr lang="en-GB" altLang="en-US" sz="1600" dirty="0">
                <a:latin typeface="Twinkl SemiBold" pitchFamily="2" charset="0"/>
              </a:rPr>
              <a:t>Name: </a:t>
            </a:r>
            <a:r>
              <a:rPr lang="en-GB" altLang="en-US" sz="1600" dirty="0" err="1"/>
              <a:t>Woden</a:t>
            </a:r>
            <a:endParaRPr lang="en-GB" altLang="en-US" sz="1600" dirty="0"/>
          </a:p>
          <a:p>
            <a:pPr>
              <a:lnSpc>
                <a:spcPts val="2700"/>
              </a:lnSpc>
              <a:spcBef>
                <a:spcPct val="0"/>
              </a:spcBef>
              <a:buFontTx/>
              <a:buNone/>
            </a:pPr>
            <a:r>
              <a:rPr lang="en-GB" altLang="en-US" sz="1600" dirty="0">
                <a:latin typeface="Twinkl SemiBold" pitchFamily="2" charset="0"/>
              </a:rPr>
              <a:t>Nickname: </a:t>
            </a:r>
            <a:r>
              <a:rPr lang="en-GB" altLang="en-US" sz="1600" dirty="0"/>
              <a:t>Grim</a:t>
            </a:r>
          </a:p>
          <a:p>
            <a:pPr>
              <a:lnSpc>
                <a:spcPts val="2700"/>
              </a:lnSpc>
              <a:spcBef>
                <a:spcPct val="0"/>
              </a:spcBef>
              <a:buFontTx/>
              <a:buNone/>
            </a:pPr>
            <a:r>
              <a:rPr lang="en-GB" altLang="en-US" sz="1600" dirty="0">
                <a:latin typeface="Twinkl SemiBold" pitchFamily="2" charset="0"/>
              </a:rPr>
              <a:t>Jobs: </a:t>
            </a:r>
            <a:r>
              <a:rPr lang="en-GB" altLang="en-US" sz="1600" dirty="0"/>
              <a:t>chief of the gods, god of war</a:t>
            </a:r>
          </a:p>
          <a:p>
            <a:pPr>
              <a:lnSpc>
                <a:spcPts val="2700"/>
              </a:lnSpc>
              <a:spcBef>
                <a:spcPct val="0"/>
              </a:spcBef>
              <a:buFontTx/>
              <a:buNone/>
            </a:pPr>
            <a:r>
              <a:rPr lang="en-GB" altLang="en-US" sz="1600" dirty="0">
                <a:latin typeface="Twinkl SemiBold" pitchFamily="2" charset="0"/>
              </a:rPr>
              <a:t>Family: </a:t>
            </a:r>
            <a:r>
              <a:rPr lang="en-GB" altLang="en-US" sz="1600" dirty="0"/>
              <a:t>husband of </a:t>
            </a:r>
            <a:r>
              <a:rPr lang="en-GB" altLang="en-US" sz="1600" dirty="0" err="1"/>
              <a:t>Frige</a:t>
            </a:r>
            <a:r>
              <a:rPr lang="en-GB" altLang="en-US" sz="1600" dirty="0"/>
              <a:t>, father of Thunor and </a:t>
            </a:r>
            <a:r>
              <a:rPr lang="en-GB" altLang="en-US" sz="1600" dirty="0" err="1"/>
              <a:t>Bealdor</a:t>
            </a:r>
            <a:r>
              <a:rPr lang="en-GB" altLang="en-US" sz="1600" dirty="0"/>
              <a:t> </a:t>
            </a:r>
          </a:p>
          <a:p>
            <a:pPr>
              <a:lnSpc>
                <a:spcPts val="2700"/>
              </a:lnSpc>
              <a:spcBef>
                <a:spcPct val="0"/>
              </a:spcBef>
              <a:buFontTx/>
              <a:buNone/>
            </a:pPr>
            <a:r>
              <a:rPr lang="en-GB" altLang="en-US" sz="1600" dirty="0">
                <a:latin typeface="Twinkl SemiBold" pitchFamily="2" charset="0"/>
              </a:rPr>
              <a:t>Sacred Animals: w</a:t>
            </a:r>
            <a:r>
              <a:rPr lang="en-GB" altLang="en-US" sz="1600" dirty="0"/>
              <a:t>olf, raven</a:t>
            </a:r>
          </a:p>
          <a:p>
            <a:pPr>
              <a:lnSpc>
                <a:spcPts val="2700"/>
              </a:lnSpc>
              <a:spcBef>
                <a:spcPct val="0"/>
              </a:spcBef>
              <a:buFontTx/>
              <a:buNone/>
            </a:pPr>
            <a:r>
              <a:rPr lang="en-GB" altLang="en-US" sz="1600" dirty="0">
                <a:latin typeface="Twinkl SemiBold" pitchFamily="2" charset="0"/>
              </a:rPr>
              <a:t>Sacred Plant: </a:t>
            </a:r>
            <a:r>
              <a:rPr lang="en-GB" altLang="en-US" sz="1600" dirty="0"/>
              <a:t>ash tree</a:t>
            </a:r>
          </a:p>
          <a:p>
            <a:pPr>
              <a:lnSpc>
                <a:spcPts val="2700"/>
              </a:lnSpc>
              <a:spcBef>
                <a:spcPct val="0"/>
              </a:spcBef>
              <a:buFontTx/>
              <a:buNone/>
            </a:pPr>
            <a:r>
              <a:rPr lang="en-GB" altLang="en-US" sz="1600" dirty="0">
                <a:latin typeface="Twinkl SemiBold" pitchFamily="2" charset="0"/>
              </a:rPr>
              <a:t>Equivalent Roman God: </a:t>
            </a:r>
            <a:r>
              <a:rPr lang="en-GB" altLang="en-US" sz="1600" dirty="0"/>
              <a:t>Mercury</a:t>
            </a:r>
          </a:p>
          <a:p>
            <a:pPr>
              <a:lnSpc>
                <a:spcPts val="2700"/>
              </a:lnSpc>
              <a:spcBef>
                <a:spcPct val="0"/>
              </a:spcBef>
              <a:buFontTx/>
              <a:buNone/>
            </a:pPr>
            <a:r>
              <a:rPr lang="en-GB" altLang="en-US" sz="1600" dirty="0">
                <a:latin typeface="Twinkl SemiBold" pitchFamily="2" charset="0"/>
              </a:rPr>
              <a:t>Equivalent Norse God: </a:t>
            </a:r>
            <a:r>
              <a:rPr lang="en-GB" altLang="en-US" sz="1600" dirty="0"/>
              <a:t>Odin</a:t>
            </a:r>
          </a:p>
          <a:p>
            <a:pPr>
              <a:lnSpc>
                <a:spcPts val="2700"/>
              </a:lnSpc>
              <a:spcBef>
                <a:spcPct val="0"/>
              </a:spcBef>
              <a:buFontTx/>
              <a:buNone/>
            </a:pPr>
            <a:r>
              <a:rPr lang="en-GB" altLang="en-US" sz="1600" dirty="0">
                <a:latin typeface="Twinkl SemiBold" pitchFamily="2" charset="0"/>
              </a:rPr>
              <a:t>Sacred Weapon: </a:t>
            </a:r>
            <a:r>
              <a:rPr lang="en-GB" altLang="en-US" sz="1600" dirty="0"/>
              <a:t>spear</a:t>
            </a:r>
          </a:p>
        </p:txBody>
      </p:sp>
      <p:sp>
        <p:nvSpPr>
          <p:cNvPr id="48" name="Rectangle 47">
            <a:hlinkClick r:id="rId4" action="ppaction://hlinksldjump"/>
            <a:extLst>
              <a:ext uri="{FF2B5EF4-FFF2-40B4-BE49-F238E27FC236}">
                <a16:creationId xmlns:a16="http://schemas.microsoft.com/office/drawing/2014/main" xmlns="" id="{C19B3DA0-D562-4596-B234-9C4EBC02F26D}"/>
              </a:ext>
            </a:extLst>
          </p:cNvPr>
          <p:cNvSpPr/>
          <p:nvPr/>
        </p:nvSpPr>
        <p:spPr>
          <a:xfrm>
            <a:off x="755650" y="6020554"/>
            <a:ext cx="1320108"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back</a:t>
            </a:r>
          </a:p>
        </p:txBody>
      </p:sp>
    </p:spTree>
    <p:extLst>
      <p:ext uri="{BB962C8B-B14F-4D97-AF65-F5344CB8AC3E}">
        <p14:creationId xmlns:p14="http://schemas.microsoft.com/office/powerpoint/2010/main" val="3145053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6361904-E6C7-4A66-A512-91C18F0BEA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44" b="14644"/>
          <a:stretch/>
        </p:blipFill>
        <p:spPr>
          <a:xfrm>
            <a:off x="5269117" y="2973592"/>
            <a:ext cx="3119233" cy="3119233"/>
          </a:xfrm>
          <a:prstGeom prst="flowChartConnector">
            <a:avLst/>
          </a:prstGeom>
        </p:spPr>
      </p:pic>
      <p:sp>
        <p:nvSpPr>
          <p:cNvPr id="21" name="Title 20"/>
          <p:cNvSpPr>
            <a:spLocks noGrp="1"/>
          </p:cNvSpPr>
          <p:nvPr>
            <p:ph type="title"/>
          </p:nvPr>
        </p:nvSpPr>
        <p:spPr>
          <a:xfrm>
            <a:off x="434566" y="765175"/>
            <a:ext cx="8261565" cy="873502"/>
          </a:xfrm>
          <a:prstGeom prst="roundRect">
            <a:avLst>
              <a:gd name="adj" fmla="val 0"/>
            </a:avLst>
          </a:prstGeom>
          <a:solidFill>
            <a:srgbClr val="036093"/>
          </a:solidFill>
        </p:spPr>
        <p:txBody>
          <a:bodyPr/>
          <a:lstStyle/>
          <a:p>
            <a:r>
              <a:rPr lang="en-GB" sz="3200" dirty="0" err="1">
                <a:solidFill>
                  <a:schemeClr val="bg1"/>
                </a:solidFill>
                <a:latin typeface="Twinkl SemiBold" pitchFamily="2" charset="0"/>
              </a:rPr>
              <a:t>Frige</a:t>
            </a:r>
            <a:r>
              <a:rPr lang="en-GB" sz="3200" dirty="0">
                <a:solidFill>
                  <a:schemeClr val="bg1"/>
                </a:solidFill>
                <a:latin typeface="Twinkl SemiBold" pitchFamily="2" charset="0"/>
              </a:rPr>
              <a:t> – Goddess of the Home</a:t>
            </a:r>
          </a:p>
        </p:txBody>
      </p:sp>
      <p:sp>
        <p:nvSpPr>
          <p:cNvPr id="47" name="Rectangle 46">
            <a:extLst>
              <a:ext uri="{FF2B5EF4-FFF2-40B4-BE49-F238E27FC236}">
                <a16:creationId xmlns:a16="http://schemas.microsoft.com/office/drawing/2014/main" xmlns="" id="{B22FADB8-2542-4810-9D1D-DB94BB7CE93D}"/>
              </a:ext>
            </a:extLst>
          </p:cNvPr>
          <p:cNvSpPr/>
          <p:nvPr/>
        </p:nvSpPr>
        <p:spPr>
          <a:xfrm>
            <a:off x="755650" y="1757719"/>
            <a:ext cx="7632700" cy="2910288"/>
          </a:xfrm>
          <a:prstGeom prst="rect">
            <a:avLst/>
          </a:prstGeom>
        </p:spPr>
        <p:txBody>
          <a:bodyPr wrap="square" lIns="108000" tIns="0" rIns="0" bIns="0">
            <a:noAutofit/>
          </a:bodyPr>
          <a:lstStyle/>
          <a:p>
            <a:pPr>
              <a:lnSpc>
                <a:spcPts val="2700"/>
              </a:lnSpc>
              <a:spcBef>
                <a:spcPct val="0"/>
              </a:spcBef>
              <a:buFontTx/>
              <a:buNone/>
            </a:pPr>
            <a:r>
              <a:rPr lang="en-GB" altLang="en-US" sz="1600" dirty="0">
                <a:latin typeface="Twinkl SemiBold" pitchFamily="2" charset="0"/>
              </a:rPr>
              <a:t>Name: </a:t>
            </a:r>
            <a:r>
              <a:rPr lang="en-GB" altLang="en-US" sz="1600" dirty="0" err="1"/>
              <a:t>Frige</a:t>
            </a:r>
            <a:endParaRPr lang="en-GB" altLang="en-US" sz="1600" dirty="0"/>
          </a:p>
          <a:p>
            <a:pPr>
              <a:lnSpc>
                <a:spcPts val="2700"/>
              </a:lnSpc>
              <a:spcBef>
                <a:spcPct val="0"/>
              </a:spcBef>
              <a:buFontTx/>
              <a:buNone/>
            </a:pPr>
            <a:r>
              <a:rPr lang="en-GB" altLang="en-US" sz="1600" dirty="0">
                <a:latin typeface="Twinkl SemiBold" pitchFamily="2" charset="0"/>
              </a:rPr>
              <a:t>Jobs: </a:t>
            </a:r>
            <a:r>
              <a:rPr lang="en-GB" altLang="en-US" sz="1600" dirty="0"/>
              <a:t>goddess of the home, marriage, childbirth, Earth and harvest</a:t>
            </a:r>
          </a:p>
          <a:p>
            <a:pPr>
              <a:lnSpc>
                <a:spcPts val="2700"/>
              </a:lnSpc>
              <a:spcBef>
                <a:spcPct val="0"/>
              </a:spcBef>
              <a:buFontTx/>
              <a:buNone/>
            </a:pPr>
            <a:r>
              <a:rPr lang="en-GB" altLang="en-US" sz="1600" dirty="0">
                <a:latin typeface="Twinkl SemiBold" pitchFamily="2" charset="0"/>
              </a:rPr>
              <a:t>Family: </a:t>
            </a:r>
            <a:r>
              <a:rPr lang="en-GB" altLang="en-US" sz="1600" dirty="0"/>
              <a:t>married to </a:t>
            </a:r>
            <a:r>
              <a:rPr lang="en-GB" altLang="en-US" sz="1600" dirty="0" err="1"/>
              <a:t>Woden</a:t>
            </a:r>
            <a:r>
              <a:rPr lang="en-GB" altLang="en-US" sz="1600" dirty="0"/>
              <a:t>, mother of Thunor and </a:t>
            </a:r>
            <a:r>
              <a:rPr lang="en-GB" altLang="en-US" sz="1600" dirty="0" err="1"/>
              <a:t>Bealdor</a:t>
            </a:r>
            <a:endParaRPr lang="en-GB" altLang="en-US" sz="1600" dirty="0"/>
          </a:p>
          <a:p>
            <a:pPr>
              <a:lnSpc>
                <a:spcPts val="2700"/>
              </a:lnSpc>
              <a:spcBef>
                <a:spcPct val="0"/>
              </a:spcBef>
              <a:buFontTx/>
              <a:buNone/>
            </a:pPr>
            <a:r>
              <a:rPr lang="en-GB" altLang="en-US" sz="1600" dirty="0">
                <a:latin typeface="Twinkl SemiBold" pitchFamily="2" charset="0"/>
              </a:rPr>
              <a:t>Sacred Animal: </a:t>
            </a:r>
            <a:r>
              <a:rPr lang="en-GB" altLang="en-US" sz="1600" dirty="0"/>
              <a:t>stork</a:t>
            </a:r>
          </a:p>
          <a:p>
            <a:pPr>
              <a:lnSpc>
                <a:spcPts val="2700"/>
              </a:lnSpc>
              <a:spcBef>
                <a:spcPct val="0"/>
              </a:spcBef>
              <a:buFontTx/>
              <a:buNone/>
            </a:pPr>
            <a:r>
              <a:rPr lang="en-GB" altLang="en-US" sz="1600" dirty="0">
                <a:latin typeface="Twinkl SemiBold" pitchFamily="2" charset="0"/>
              </a:rPr>
              <a:t>Sacred Star Constellation: </a:t>
            </a:r>
            <a:r>
              <a:rPr lang="en-GB" altLang="en-US" sz="1600" dirty="0"/>
              <a:t>Orion’s Belt</a:t>
            </a:r>
          </a:p>
          <a:p>
            <a:pPr>
              <a:lnSpc>
                <a:spcPts val="2700"/>
              </a:lnSpc>
              <a:spcBef>
                <a:spcPct val="0"/>
              </a:spcBef>
              <a:buFontTx/>
              <a:buNone/>
            </a:pPr>
            <a:r>
              <a:rPr lang="en-GB" altLang="en-US" sz="1600" dirty="0">
                <a:latin typeface="Twinkl SemiBold" pitchFamily="2" charset="0"/>
              </a:rPr>
              <a:t>Sacred Tool: </a:t>
            </a:r>
            <a:r>
              <a:rPr lang="en-GB" altLang="en-US" sz="1600" dirty="0"/>
              <a:t>spinning wheel</a:t>
            </a:r>
          </a:p>
          <a:p>
            <a:pPr>
              <a:lnSpc>
                <a:spcPts val="2700"/>
              </a:lnSpc>
              <a:spcBef>
                <a:spcPct val="0"/>
              </a:spcBef>
              <a:buFontTx/>
              <a:buNone/>
            </a:pPr>
            <a:r>
              <a:rPr lang="en-GB" altLang="en-US" sz="1600" dirty="0">
                <a:latin typeface="Twinkl SemiBold" pitchFamily="2" charset="0"/>
              </a:rPr>
              <a:t>Equivalent Norse God: </a:t>
            </a:r>
            <a:r>
              <a:rPr lang="en-GB" altLang="en-US" sz="1600" dirty="0"/>
              <a:t>Frigg (married to Odin)</a:t>
            </a:r>
          </a:p>
          <a:p>
            <a:pPr>
              <a:lnSpc>
                <a:spcPts val="2700"/>
              </a:lnSpc>
              <a:spcBef>
                <a:spcPct val="0"/>
              </a:spcBef>
              <a:buFontTx/>
              <a:buNone/>
            </a:pPr>
            <a:r>
              <a:rPr lang="en-GB" altLang="en-US" sz="1600" dirty="0">
                <a:latin typeface="Twinkl SemiBold" pitchFamily="2" charset="0"/>
              </a:rPr>
              <a:t>Equivalent Roman God: </a:t>
            </a:r>
            <a:r>
              <a:rPr lang="en-GB" altLang="en-US" sz="1600" dirty="0"/>
              <a:t>Venus</a:t>
            </a:r>
          </a:p>
        </p:txBody>
      </p:sp>
      <p:sp>
        <p:nvSpPr>
          <p:cNvPr id="48" name="Rectangle 47">
            <a:hlinkClick r:id="rId4" action="ppaction://hlinksldjump"/>
            <a:extLst>
              <a:ext uri="{FF2B5EF4-FFF2-40B4-BE49-F238E27FC236}">
                <a16:creationId xmlns:a16="http://schemas.microsoft.com/office/drawing/2014/main" xmlns="" id="{C19B3DA0-D562-4596-B234-9C4EBC02F26D}"/>
              </a:ext>
            </a:extLst>
          </p:cNvPr>
          <p:cNvSpPr/>
          <p:nvPr/>
        </p:nvSpPr>
        <p:spPr>
          <a:xfrm>
            <a:off x="755650" y="5804654"/>
            <a:ext cx="1320108" cy="288171"/>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back</a:t>
            </a:r>
          </a:p>
        </p:txBody>
      </p:sp>
      <p:pic>
        <p:nvPicPr>
          <p:cNvPr id="5" name="Picture 4">
            <a:extLst>
              <a:ext uri="{FF2B5EF4-FFF2-40B4-BE49-F238E27FC236}">
                <a16:creationId xmlns:a16="http://schemas.microsoft.com/office/drawing/2014/main" xmlns="" id="{4F1E06B3-17C3-47FB-8311-CD7FAB0A6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842684" y="1804342"/>
            <a:ext cx="2545666" cy="4360297"/>
          </a:xfrm>
          <a:prstGeom prst="rect">
            <a:avLst/>
          </a:prstGeom>
        </p:spPr>
      </p:pic>
    </p:spTree>
    <p:extLst>
      <p:ext uri="{BB962C8B-B14F-4D97-AF65-F5344CB8AC3E}">
        <p14:creationId xmlns:p14="http://schemas.microsoft.com/office/powerpoint/2010/main" val="125465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300</TotalTime>
  <Words>1968</Words>
  <Application>Microsoft Macintosh PowerPoint</Application>
  <PresentationFormat>On-screen Show (4:3)</PresentationFormat>
  <Paragraphs>190</Paragraphs>
  <Slides>25</Slides>
  <Notes>9</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Where Did the Anglo-Saxon Gods Come From?</vt:lpstr>
      <vt:lpstr>Where the Anglo Saxons first came to Britain, they had lots of different gods. Our days of the week are names after these gods. </vt:lpstr>
      <vt:lpstr>Did you match them all correctly? </vt:lpstr>
      <vt:lpstr>Saturn! </vt:lpstr>
      <vt:lpstr>Woden – King of the Gods</vt:lpstr>
      <vt:lpstr>Meet the Gods</vt:lpstr>
      <vt:lpstr>Woden – King of the Gods</vt:lpstr>
      <vt:lpstr>Frige – Goddess of the Home</vt:lpstr>
      <vt:lpstr>Thunor – God of Thunder</vt:lpstr>
      <vt:lpstr>Freo – Goddess of Love</vt:lpstr>
      <vt:lpstr>Eostre – Goddess of Spring</vt:lpstr>
      <vt:lpstr>Tiw – God of War</vt:lpstr>
      <vt:lpstr>Bealdor – God of Light</vt:lpstr>
      <vt:lpstr>Other Gods and Goddesses</vt:lpstr>
      <vt:lpstr>The Arrival of Christianity</vt:lpstr>
      <vt:lpstr>Pagan or Christian</vt:lpstr>
      <vt:lpstr>The Pope sent Augustine to England to convert as many people as possible, especially the King of Kent. Conversion was made official with baptism in a river or stream. </vt:lpstr>
      <vt:lpstr>The Arrival of Christianity</vt:lpstr>
      <vt:lpstr>The Arrival of Christianity</vt:lpstr>
      <vt:lpstr>Pagan or Christian</vt:lpstr>
      <vt:lpstr>Pagan or Christian</vt:lpstr>
      <vt:lpstr>Pagan or Christian</vt:lpstr>
      <vt:lpstr>Independent Activities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Tim Kermode</cp:lastModifiedBy>
  <cp:revision>37</cp:revision>
  <dcterms:created xsi:type="dcterms:W3CDTF">2018-12-04T10:54:57Z</dcterms:created>
  <dcterms:modified xsi:type="dcterms:W3CDTF">2020-05-13T14:08:57Z</dcterms:modified>
</cp:coreProperties>
</file>