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0" r:id="rId6"/>
    <p:sldId id="282" r:id="rId7"/>
    <p:sldId id="283" r:id="rId8"/>
    <p:sldId id="288" r:id="rId9"/>
    <p:sldId id="289" r:id="rId10"/>
    <p:sldId id="285" r:id="rId11"/>
    <p:sldId id="29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FFE76D"/>
    <a:srgbClr val="072F54"/>
    <a:srgbClr val="003464"/>
    <a:srgbClr val="004382"/>
    <a:srgbClr val="00529C"/>
    <a:srgbClr val="007AC3"/>
    <a:srgbClr val="4EB2E5"/>
    <a:srgbClr val="92D050"/>
    <a:srgbClr val="0345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3" autoAdjust="0"/>
    <p:restoredTop sz="94660"/>
  </p:normalViewPr>
  <p:slideViewPr>
    <p:cSldViewPr snapToGrid="0" showGuides="1">
      <p:cViewPr>
        <p:scale>
          <a:sx n="112" d="100"/>
          <a:sy n="112" d="100"/>
        </p:scale>
        <p:origin x="-80" y="-696"/>
      </p:cViewPr>
      <p:guideLst>
        <p:guide orient="horz" pos="2160"/>
        <p:guide orient="horz" pos="3952"/>
        <p:guide orient="horz" pos="346"/>
        <p:guide orient="horz" pos="504"/>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23/06/20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23/06/20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5649" y="1364071"/>
            <a:ext cx="7632701" cy="735756"/>
          </a:xfrm>
          <a:prstGeom prst="rect">
            <a:avLst/>
          </a:prstGeom>
          <a:solidFill>
            <a:srgbClr val="C7E8FD"/>
          </a:solidFill>
        </p:spPr>
        <p:txBody>
          <a:bodyPr wrap="square" lIns="72000" tIns="72000" rIns="72000" bIns="108000">
            <a:spAutoFit/>
          </a:bodyPr>
          <a:lstStyle/>
          <a:p>
            <a:pPr algn="ctr"/>
            <a:r>
              <a:rPr lang="en-GB" dirty="0"/>
              <a:t>Can you follow the instructions to work out the code to </a:t>
            </a:r>
            <a:r>
              <a:rPr lang="en-GB" dirty="0" smtClean="0"/>
              <a:t/>
            </a:r>
            <a:br>
              <a:rPr lang="en-GB" dirty="0" smtClean="0"/>
            </a:br>
            <a:r>
              <a:rPr lang="en-GB" dirty="0" smtClean="0"/>
              <a:t>unlock </a:t>
            </a:r>
            <a:r>
              <a:rPr lang="en-GB" dirty="0"/>
              <a:t>the </a:t>
            </a:r>
            <a:r>
              <a:rPr lang="en-GB" dirty="0" smtClean="0"/>
              <a:t>biscuit jar?</a:t>
            </a:r>
            <a:endParaRPr lang="en-GB" dirty="0"/>
          </a:p>
        </p:txBody>
      </p:sp>
      <p:sp>
        <p:nvSpPr>
          <p:cNvPr id="2" name="Rectangle 1"/>
          <p:cNvSpPr/>
          <p:nvPr/>
        </p:nvSpPr>
        <p:spPr>
          <a:xfrm>
            <a:off x="4572000" y="2346908"/>
            <a:ext cx="3816350" cy="2262158"/>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t>Imagine you are facing 1.  </a:t>
            </a:r>
            <a:r>
              <a:rPr lang="en-GB" dirty="0" smtClean="0"/>
              <a:t/>
            </a:r>
            <a:br>
              <a:rPr lang="en-GB" dirty="0" smtClean="0"/>
            </a:br>
            <a:r>
              <a:rPr lang="en-GB" dirty="0" smtClean="0"/>
              <a:t>Make </a:t>
            </a:r>
            <a:r>
              <a:rPr lang="en-GB" dirty="0"/>
              <a:t>a ¼ turn clockwise.   </a:t>
            </a:r>
          </a:p>
          <a:p>
            <a:pPr marL="285750" indent="-285750">
              <a:spcAft>
                <a:spcPts val="600"/>
              </a:spcAft>
              <a:buFont typeface="Arial" panose="020B0604020202020204" pitchFamily="34" charset="0"/>
              <a:buChar char="•"/>
            </a:pPr>
            <a:r>
              <a:rPr lang="en-GB" dirty="0"/>
              <a:t>Now turn 180° anticlockwise.   </a:t>
            </a:r>
          </a:p>
          <a:p>
            <a:pPr marL="285750" indent="-285750">
              <a:spcAft>
                <a:spcPts val="600"/>
              </a:spcAft>
              <a:buFont typeface="Arial" panose="020B0604020202020204" pitchFamily="34" charset="0"/>
              <a:buChar char="•"/>
            </a:pPr>
            <a:r>
              <a:rPr lang="en-GB" dirty="0"/>
              <a:t>Now turn a right angle anticlockwise.   </a:t>
            </a:r>
          </a:p>
          <a:p>
            <a:pPr marL="285750" indent="-285750">
              <a:spcAft>
                <a:spcPts val="600"/>
              </a:spcAft>
              <a:buFont typeface="Arial" panose="020B0604020202020204" pitchFamily="34" charset="0"/>
              <a:buChar char="•"/>
            </a:pPr>
            <a:r>
              <a:rPr lang="en-GB" dirty="0"/>
              <a:t>Finally, turn a ¾ </a:t>
            </a:r>
            <a:r>
              <a:rPr lang="en-GB" dirty="0" smtClean="0"/>
              <a:t/>
            </a:r>
            <a:br>
              <a:rPr lang="en-GB" dirty="0" smtClean="0"/>
            </a:br>
            <a:r>
              <a:rPr lang="en-GB" dirty="0" smtClean="0"/>
              <a:t>turn </a:t>
            </a:r>
            <a:r>
              <a:rPr lang="en-GB" dirty="0"/>
              <a:t>clockwise.      </a:t>
            </a:r>
          </a:p>
        </p:txBody>
      </p:sp>
      <p:grpSp>
        <p:nvGrpSpPr>
          <p:cNvPr id="27" name="Group 26"/>
          <p:cNvGrpSpPr/>
          <p:nvPr/>
        </p:nvGrpSpPr>
        <p:grpSpPr>
          <a:xfrm>
            <a:off x="6534364" y="4218309"/>
            <a:ext cx="1871813" cy="1870151"/>
            <a:chOff x="5257264" y="3429000"/>
            <a:chExt cx="2577802" cy="2575513"/>
          </a:xfrm>
        </p:grpSpPr>
        <p:grpSp>
          <p:nvGrpSpPr>
            <p:cNvPr id="10" name="Group 9"/>
            <p:cNvGrpSpPr/>
            <p:nvPr/>
          </p:nvGrpSpPr>
          <p:grpSpPr>
            <a:xfrm>
              <a:off x="5257264" y="3429000"/>
              <a:ext cx="2577802" cy="2575513"/>
              <a:chOff x="6742325" y="2619341"/>
              <a:chExt cx="1671415" cy="1669931"/>
            </a:xfrm>
          </p:grpSpPr>
          <p:pic>
            <p:nvPicPr>
              <p:cNvPr id="11" name="Picture 10"/>
              <p:cNvPicPr>
                <a:picLocks noChangeAspect="1"/>
              </p:cNvPicPr>
              <p:nvPr/>
            </p:nvPicPr>
            <p:blipFill>
              <a:blip r:embed="rId2"/>
              <a:stretch>
                <a:fillRect/>
              </a:stretch>
            </p:blipFill>
            <p:spPr>
              <a:xfrm>
                <a:off x="6742325" y="2619341"/>
                <a:ext cx="1671415" cy="166993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404" y="2831517"/>
                <a:ext cx="1253072" cy="1245578"/>
              </a:xfrm>
              <a:prstGeom prst="rect">
                <a:avLst/>
              </a:prstGeom>
            </p:spPr>
          </p:pic>
        </p:grpSp>
        <p:sp>
          <p:nvSpPr>
            <p:cNvPr id="19" name="Oval 18"/>
            <p:cNvSpPr/>
            <p:nvPr/>
          </p:nvSpPr>
          <p:spPr>
            <a:xfrm>
              <a:off x="6418643" y="3674264"/>
              <a:ext cx="289933" cy="240865"/>
            </a:xfrm>
            <a:prstGeom prst="ellipse">
              <a:avLst/>
            </a:prstGeom>
            <a:solidFill>
              <a:srgbClr val="FEF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rot="19429902">
              <a:off x="5763695" y="3977474"/>
              <a:ext cx="289932" cy="240866"/>
            </a:xfrm>
            <a:prstGeom prst="ellipse">
              <a:avLst/>
            </a:prstGeom>
            <a:solidFill>
              <a:srgbClr val="FEF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rot="19429902">
              <a:off x="7075823" y="5222692"/>
              <a:ext cx="289932" cy="240866"/>
            </a:xfrm>
            <a:prstGeom prst="ellipse">
              <a:avLst/>
            </a:prstGeom>
            <a:solidFill>
              <a:srgbClr val="FEF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rot="4681354">
              <a:off x="7033382" y="3909044"/>
              <a:ext cx="289932" cy="240866"/>
            </a:xfrm>
            <a:prstGeom prst="ellipse">
              <a:avLst/>
            </a:prstGeom>
            <a:solidFill>
              <a:srgbClr val="FEF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rot="19467487">
              <a:off x="5492756" y="4596320"/>
              <a:ext cx="289932" cy="240866"/>
            </a:xfrm>
            <a:prstGeom prst="ellipse">
              <a:avLst/>
            </a:prstGeom>
            <a:solidFill>
              <a:srgbClr val="FEF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rot="3329542">
              <a:off x="5785392" y="5227601"/>
              <a:ext cx="289932" cy="240866"/>
            </a:xfrm>
            <a:prstGeom prst="ellipse">
              <a:avLst/>
            </a:prstGeom>
            <a:solidFill>
              <a:srgbClr val="FEF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rot="3329542">
              <a:off x="7341136" y="4607851"/>
              <a:ext cx="289932" cy="240866"/>
            </a:xfrm>
            <a:prstGeom prst="ellipse">
              <a:avLst/>
            </a:prstGeom>
            <a:solidFill>
              <a:srgbClr val="FEF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418643" y="5484311"/>
              <a:ext cx="289932" cy="240866"/>
            </a:xfrm>
            <a:prstGeom prst="ellipse">
              <a:avLst/>
            </a:prstGeom>
            <a:solidFill>
              <a:srgbClr val="FEF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7320661" y="4354999"/>
            <a:ext cx="342658" cy="246221"/>
          </a:xfrm>
          <a:prstGeom prst="rect">
            <a:avLst/>
          </a:prstGeom>
          <a:noFill/>
        </p:spPr>
        <p:txBody>
          <a:bodyPr wrap="square" lIns="0" tIns="0" rIns="0" bIns="0" rtlCol="0">
            <a:spAutoFit/>
          </a:bodyPr>
          <a:lstStyle/>
          <a:p>
            <a:pPr algn="ctr"/>
            <a:r>
              <a:rPr lang="en-GB" sz="1600" b="1" dirty="0" smtClean="0"/>
              <a:t>0</a:t>
            </a:r>
            <a:endParaRPr lang="en-GB" sz="1600" b="1" dirty="0"/>
          </a:p>
        </p:txBody>
      </p:sp>
      <p:sp>
        <p:nvSpPr>
          <p:cNvPr id="17" name="TextBox 16"/>
          <p:cNvSpPr txBox="1"/>
          <p:nvPr/>
        </p:nvSpPr>
        <p:spPr>
          <a:xfrm>
            <a:off x="7773915" y="4553750"/>
            <a:ext cx="342658" cy="246221"/>
          </a:xfrm>
          <a:prstGeom prst="rect">
            <a:avLst/>
          </a:prstGeom>
          <a:noFill/>
        </p:spPr>
        <p:txBody>
          <a:bodyPr wrap="square" lIns="0" tIns="0" rIns="0" bIns="0" rtlCol="0">
            <a:spAutoFit/>
          </a:bodyPr>
          <a:lstStyle/>
          <a:p>
            <a:pPr algn="ctr"/>
            <a:r>
              <a:rPr lang="en-GB" sz="1600" b="1" dirty="0" smtClean="0"/>
              <a:t>1</a:t>
            </a:r>
            <a:endParaRPr lang="en-GB" sz="1600" b="1" dirty="0"/>
          </a:p>
        </p:txBody>
      </p:sp>
      <p:grpSp>
        <p:nvGrpSpPr>
          <p:cNvPr id="46" name="Group 45"/>
          <p:cNvGrpSpPr/>
          <p:nvPr/>
        </p:nvGrpSpPr>
        <p:grpSpPr>
          <a:xfrm>
            <a:off x="1105381" y="2390370"/>
            <a:ext cx="3135995" cy="3335277"/>
            <a:chOff x="803263" y="2501016"/>
            <a:chExt cx="2740046" cy="2914167"/>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263" y="2501016"/>
              <a:ext cx="1982505" cy="2914167"/>
            </a:xfrm>
            <a:prstGeom prst="rect">
              <a:avLst/>
            </a:prstGeom>
          </p:spPr>
        </p:pic>
        <p:grpSp>
          <p:nvGrpSpPr>
            <p:cNvPr id="45" name="Group 44"/>
            <p:cNvGrpSpPr/>
            <p:nvPr/>
          </p:nvGrpSpPr>
          <p:grpSpPr>
            <a:xfrm>
              <a:off x="3050105" y="2862472"/>
              <a:ext cx="493204" cy="2191253"/>
              <a:chOff x="3050105" y="2862472"/>
              <a:chExt cx="493204" cy="2191253"/>
            </a:xfrm>
          </p:grpSpPr>
          <p:sp>
            <p:nvSpPr>
              <p:cNvPr id="36" name="Rectangle 35"/>
              <p:cNvSpPr/>
              <p:nvPr/>
            </p:nvSpPr>
            <p:spPr>
              <a:xfrm>
                <a:off x="3050105" y="2862472"/>
                <a:ext cx="493204" cy="49320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3050106" y="3428489"/>
                <a:ext cx="493203" cy="49320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3050105" y="3994506"/>
                <a:ext cx="493204" cy="49320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050105" y="4560522"/>
                <a:ext cx="493204" cy="49320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9" name="TextBox 48"/>
          <p:cNvSpPr txBox="1"/>
          <p:nvPr/>
        </p:nvSpPr>
        <p:spPr>
          <a:xfrm>
            <a:off x="7970026" y="5013523"/>
            <a:ext cx="342658" cy="246221"/>
          </a:xfrm>
          <a:prstGeom prst="rect">
            <a:avLst/>
          </a:prstGeom>
          <a:noFill/>
        </p:spPr>
        <p:txBody>
          <a:bodyPr wrap="square" lIns="0" tIns="0" rIns="0" bIns="0" rtlCol="0">
            <a:spAutoFit/>
          </a:bodyPr>
          <a:lstStyle/>
          <a:p>
            <a:pPr algn="ctr"/>
            <a:r>
              <a:rPr lang="en-GB" sz="1600" b="1" dirty="0" smtClean="0"/>
              <a:t>2</a:t>
            </a:r>
            <a:endParaRPr lang="en-GB" sz="1600" b="1" dirty="0"/>
          </a:p>
        </p:txBody>
      </p:sp>
      <p:sp>
        <p:nvSpPr>
          <p:cNvPr id="50" name="TextBox 49"/>
          <p:cNvSpPr txBox="1"/>
          <p:nvPr/>
        </p:nvSpPr>
        <p:spPr>
          <a:xfrm>
            <a:off x="7810930" y="5473719"/>
            <a:ext cx="342658" cy="246221"/>
          </a:xfrm>
          <a:prstGeom prst="rect">
            <a:avLst/>
          </a:prstGeom>
          <a:noFill/>
        </p:spPr>
        <p:txBody>
          <a:bodyPr wrap="square" lIns="0" tIns="0" rIns="0" bIns="0" rtlCol="0">
            <a:spAutoFit/>
          </a:bodyPr>
          <a:lstStyle/>
          <a:p>
            <a:pPr algn="ctr"/>
            <a:r>
              <a:rPr lang="en-GB" sz="1600" b="1" dirty="0" smtClean="0"/>
              <a:t>3</a:t>
            </a:r>
            <a:endParaRPr lang="en-GB" sz="1600" b="1" dirty="0"/>
          </a:p>
        </p:txBody>
      </p:sp>
      <p:sp>
        <p:nvSpPr>
          <p:cNvPr id="51" name="TextBox 50"/>
          <p:cNvSpPr txBox="1"/>
          <p:nvPr/>
        </p:nvSpPr>
        <p:spPr>
          <a:xfrm>
            <a:off x="7313041" y="5690307"/>
            <a:ext cx="342658" cy="246221"/>
          </a:xfrm>
          <a:prstGeom prst="rect">
            <a:avLst/>
          </a:prstGeom>
          <a:noFill/>
        </p:spPr>
        <p:txBody>
          <a:bodyPr wrap="square" lIns="0" tIns="0" rIns="0" bIns="0" rtlCol="0">
            <a:spAutoFit/>
          </a:bodyPr>
          <a:lstStyle/>
          <a:p>
            <a:pPr algn="ctr"/>
            <a:r>
              <a:rPr lang="en-GB" sz="1600" b="1" dirty="0" smtClean="0"/>
              <a:t>4</a:t>
            </a:r>
            <a:endParaRPr lang="en-GB" sz="1600" b="1" dirty="0"/>
          </a:p>
        </p:txBody>
      </p:sp>
      <p:sp>
        <p:nvSpPr>
          <p:cNvPr id="52" name="TextBox 51"/>
          <p:cNvSpPr txBox="1"/>
          <p:nvPr/>
        </p:nvSpPr>
        <p:spPr>
          <a:xfrm>
            <a:off x="6826449" y="5498026"/>
            <a:ext cx="342658" cy="246221"/>
          </a:xfrm>
          <a:prstGeom prst="rect">
            <a:avLst/>
          </a:prstGeom>
          <a:noFill/>
        </p:spPr>
        <p:txBody>
          <a:bodyPr wrap="square" lIns="0" tIns="0" rIns="0" bIns="0" rtlCol="0">
            <a:spAutoFit/>
          </a:bodyPr>
          <a:lstStyle/>
          <a:p>
            <a:pPr algn="ctr"/>
            <a:r>
              <a:rPr lang="en-GB" sz="1600" b="1" dirty="0" smtClean="0"/>
              <a:t>5</a:t>
            </a:r>
            <a:endParaRPr lang="en-GB" sz="1600" b="1" dirty="0"/>
          </a:p>
        </p:txBody>
      </p:sp>
      <p:sp>
        <p:nvSpPr>
          <p:cNvPr id="53" name="TextBox 52"/>
          <p:cNvSpPr txBox="1"/>
          <p:nvPr/>
        </p:nvSpPr>
        <p:spPr>
          <a:xfrm>
            <a:off x="6639296" y="5022952"/>
            <a:ext cx="342658" cy="246221"/>
          </a:xfrm>
          <a:prstGeom prst="rect">
            <a:avLst/>
          </a:prstGeom>
          <a:noFill/>
        </p:spPr>
        <p:txBody>
          <a:bodyPr wrap="square" lIns="0" tIns="0" rIns="0" bIns="0" rtlCol="0">
            <a:spAutoFit/>
          </a:bodyPr>
          <a:lstStyle/>
          <a:p>
            <a:pPr algn="ctr"/>
            <a:r>
              <a:rPr lang="en-GB" sz="1600" b="1" dirty="0" smtClean="0"/>
              <a:t>6</a:t>
            </a:r>
            <a:endParaRPr lang="en-GB" sz="1600" b="1" dirty="0"/>
          </a:p>
        </p:txBody>
      </p:sp>
      <p:sp>
        <p:nvSpPr>
          <p:cNvPr id="54" name="TextBox 53"/>
          <p:cNvSpPr txBox="1"/>
          <p:nvPr/>
        </p:nvSpPr>
        <p:spPr>
          <a:xfrm>
            <a:off x="6834349" y="4544163"/>
            <a:ext cx="342658" cy="246221"/>
          </a:xfrm>
          <a:prstGeom prst="rect">
            <a:avLst/>
          </a:prstGeom>
          <a:noFill/>
        </p:spPr>
        <p:txBody>
          <a:bodyPr wrap="square" lIns="0" tIns="0" rIns="0" bIns="0" rtlCol="0">
            <a:spAutoFit/>
          </a:bodyPr>
          <a:lstStyle/>
          <a:p>
            <a:pPr algn="ctr"/>
            <a:r>
              <a:rPr lang="en-GB" sz="1600" b="1" dirty="0"/>
              <a:t>7</a:t>
            </a:r>
          </a:p>
        </p:txBody>
      </p:sp>
      <p:sp>
        <p:nvSpPr>
          <p:cNvPr id="55" name="Rectangle 54"/>
          <p:cNvSpPr/>
          <p:nvPr/>
        </p:nvSpPr>
        <p:spPr>
          <a:xfrm>
            <a:off x="3676098" y="2804058"/>
            <a:ext cx="564474" cy="5644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92D050"/>
                </a:solidFill>
              </a:rPr>
              <a:t>3</a:t>
            </a:r>
            <a:endParaRPr lang="en-GB" sz="2000" b="1" dirty="0">
              <a:solidFill>
                <a:srgbClr val="92D050"/>
              </a:solidFill>
            </a:endParaRPr>
          </a:p>
        </p:txBody>
      </p:sp>
      <p:sp>
        <p:nvSpPr>
          <p:cNvPr id="56" name="Rectangle 55"/>
          <p:cNvSpPr/>
          <p:nvPr/>
        </p:nvSpPr>
        <p:spPr>
          <a:xfrm>
            <a:off x="3676099" y="3451867"/>
            <a:ext cx="564473" cy="5644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92D050"/>
                </a:solidFill>
              </a:rPr>
              <a:t>7</a:t>
            </a:r>
            <a:endParaRPr lang="en-GB" sz="2000" b="1" dirty="0">
              <a:solidFill>
                <a:srgbClr val="92D050"/>
              </a:solidFill>
            </a:endParaRPr>
          </a:p>
        </p:txBody>
      </p:sp>
      <p:sp>
        <p:nvSpPr>
          <p:cNvPr id="57" name="Rectangle 56"/>
          <p:cNvSpPr/>
          <p:nvPr/>
        </p:nvSpPr>
        <p:spPr>
          <a:xfrm>
            <a:off x="3676098" y="4099676"/>
            <a:ext cx="564474" cy="5644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92D050"/>
                </a:solidFill>
              </a:rPr>
              <a:t>5</a:t>
            </a:r>
            <a:endParaRPr lang="en-GB" sz="2000" b="1" dirty="0">
              <a:solidFill>
                <a:srgbClr val="92D050"/>
              </a:solidFill>
            </a:endParaRPr>
          </a:p>
        </p:txBody>
      </p:sp>
      <p:sp>
        <p:nvSpPr>
          <p:cNvPr id="58" name="Rectangle 57"/>
          <p:cNvSpPr/>
          <p:nvPr/>
        </p:nvSpPr>
        <p:spPr>
          <a:xfrm>
            <a:off x="3676098" y="4747484"/>
            <a:ext cx="564474" cy="5644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92D050"/>
                </a:solidFill>
              </a:rPr>
              <a:t>3</a:t>
            </a:r>
            <a:endParaRPr lang="en-GB" sz="2000" b="1" dirty="0">
              <a:solidFill>
                <a:srgbClr val="92D050"/>
              </a:solidFill>
            </a:endParaRPr>
          </a:p>
        </p:txBody>
      </p:sp>
      <p:sp>
        <p:nvSpPr>
          <p:cNvPr id="60" name="Rectangle 59"/>
          <p:cNvSpPr/>
          <p:nvPr/>
        </p:nvSpPr>
        <p:spPr>
          <a:xfrm>
            <a:off x="445574" y="702863"/>
            <a:ext cx="308383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Measuring </a:t>
            </a:r>
            <a:r>
              <a:rPr lang="en-GB" altLang="en-US" sz="1600" b="1" dirty="0" smtClean="0">
                <a:solidFill>
                  <a:schemeClr val="bg1"/>
                </a:solidFill>
              </a:rPr>
              <a:t>Angles in </a:t>
            </a:r>
            <a:r>
              <a:rPr lang="en-GB" altLang="en-US" sz="1600" b="1" dirty="0">
                <a:solidFill>
                  <a:schemeClr val="bg1"/>
                </a:solidFill>
              </a:rPr>
              <a:t>Degrees</a:t>
            </a:r>
            <a:endParaRPr lang="en-GB" sz="1600" b="1" dirty="0">
              <a:solidFill>
                <a:schemeClr val="bg1"/>
              </a:solidFill>
            </a:endParaRPr>
          </a:p>
        </p:txBody>
      </p:sp>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2" name="Rectangle 61"/>
          <p:cNvSpPr/>
          <p:nvPr/>
        </p:nvSpPr>
        <p:spPr>
          <a:xfrm>
            <a:off x="3529413" y="702863"/>
            <a:ext cx="1141417" cy="355276"/>
          </a:xfrm>
          <a:prstGeom prst="rect">
            <a:avLst/>
          </a:prstGeom>
          <a:solidFill>
            <a:srgbClr val="00529C"/>
          </a:solidFill>
        </p:spPr>
        <p:txBody>
          <a:bodyPr wrap="square" lIns="180000" tIns="36000" rIns="180000" bIns="72000" anchor="ctr">
            <a:spAutoFit/>
          </a:bodyPr>
          <a:lstStyle/>
          <a:p>
            <a:r>
              <a:rPr lang="en-GB" altLang="en-US" sz="1600" b="1" dirty="0" smtClean="0">
                <a:solidFill>
                  <a:schemeClr val="bg1"/>
                </a:solidFill>
              </a:rPr>
              <a:t>Deepest</a:t>
            </a:r>
            <a:endParaRPr lang="en-GB" sz="1600" b="1" dirty="0">
              <a:solidFill>
                <a:schemeClr val="bg1"/>
              </a:solidFill>
            </a:endParaRPr>
          </a:p>
        </p:txBody>
      </p:sp>
      <p:cxnSp>
        <p:nvCxnSpPr>
          <p:cNvPr id="64" name="Straight Connector 63"/>
          <p:cNvCxnSpPr/>
          <p:nvPr/>
        </p:nvCxnSpPr>
        <p:spPr>
          <a:xfrm>
            <a:off x="352941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0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7" name="Rectangle 6">
            <a:extLst>
              <a:ext uri="{FF2B5EF4-FFF2-40B4-BE49-F238E27FC236}">
                <a16:creationId xmlns="" xmlns:a16="http://schemas.microsoft.com/office/drawing/2014/main" id="{89FF2C17-6BF8-4D05-9670-E43D26FB43C2}"/>
              </a:ext>
            </a:extLst>
          </p:cNvPr>
          <p:cNvSpPr/>
          <p:nvPr/>
        </p:nvSpPr>
        <p:spPr>
          <a:xfrm>
            <a:off x="445575" y="702863"/>
            <a:ext cx="3846861"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Calculating Angles on a Straight Line</a:t>
            </a:r>
            <a:endParaRPr lang="en-GB" sz="1600" b="1" dirty="0">
              <a:solidFill>
                <a:schemeClr val="bg1"/>
              </a:solidFill>
            </a:endParaRP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5"/>
            <a:ext cx="2722090"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5"/>
            <a:ext cx="2722090"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 xmlns:a16="http://schemas.microsoft.com/office/drawing/2014/main" id="{23B3C386-037D-47BC-B81B-E45DB0C567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07" t="913" r="51589" b="1301"/>
          <a:stretch/>
        </p:blipFill>
        <p:spPr>
          <a:xfrm rot="1560000">
            <a:off x="2562201" y="2850129"/>
            <a:ext cx="720000" cy="2132392"/>
          </a:xfrm>
          <a:prstGeom prst="rect">
            <a:avLst/>
          </a:prstGeom>
          <a:effectLst/>
        </p:spPr>
      </p:pic>
      <p:pic>
        <p:nvPicPr>
          <p:cNvPr id="13" name="Picture 12"/>
          <p:cNvPicPr>
            <a:picLocks noChangeAspect="1"/>
          </p:cNvPicPr>
          <p:nvPr/>
        </p:nvPicPr>
        <p:blipFill rotWithShape="1">
          <a:blip r:embed="rId6"/>
          <a:srcRect l="5350"/>
          <a:stretch/>
        </p:blipFill>
        <p:spPr>
          <a:xfrm>
            <a:off x="755649" y="2057578"/>
            <a:ext cx="2054247" cy="2426418"/>
          </a:xfrm>
          <a:prstGeom prst="rect">
            <a:avLst/>
          </a:prstGeom>
        </p:spPr>
      </p:pic>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
        <p:nvSpPr>
          <p:cNvPr id="12" name="TextBox 1"/>
          <p:cNvSpPr txBox="1">
            <a:spLocks noChangeArrowheads="1"/>
          </p:cNvSpPr>
          <p:nvPr/>
        </p:nvSpPr>
        <p:spPr bwMode="auto">
          <a:xfrm>
            <a:off x="4426868" y="449034"/>
            <a:ext cx="4298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winkl" charset="0"/>
                <a:ea typeface="ＭＳ Ｐゴシック" charset="0"/>
                <a:cs typeface="ＭＳ Ｐゴシック" charset="0"/>
              </a:defRPr>
            </a:lvl1pPr>
            <a:lvl2pPr marL="742950" indent="-285750">
              <a:defRPr sz="2400">
                <a:solidFill>
                  <a:schemeClr val="tx1"/>
                </a:solidFill>
                <a:latin typeface="Twinkl" charset="0"/>
                <a:ea typeface="ＭＳ Ｐゴシック" charset="0"/>
              </a:defRPr>
            </a:lvl2pPr>
            <a:lvl3pPr marL="1143000" indent="-228600">
              <a:defRPr sz="2400">
                <a:solidFill>
                  <a:schemeClr val="tx1"/>
                </a:solidFill>
                <a:latin typeface="Twinkl" charset="0"/>
                <a:ea typeface="ＭＳ Ｐゴシック" charset="0"/>
              </a:defRPr>
            </a:lvl3pPr>
            <a:lvl4pPr marL="1600200" indent="-228600">
              <a:defRPr sz="2400">
                <a:solidFill>
                  <a:schemeClr val="tx1"/>
                </a:solidFill>
                <a:latin typeface="Twinkl" charset="0"/>
                <a:ea typeface="ＭＳ Ｐゴシック" charset="0"/>
              </a:defRPr>
            </a:lvl4pPr>
            <a:lvl5pPr marL="2057400" indent="-228600">
              <a:defRPr sz="2400">
                <a:solidFill>
                  <a:schemeClr val="tx1"/>
                </a:solidFill>
                <a:latin typeface="Twinkl" charset="0"/>
                <a:ea typeface="ＭＳ Ｐゴシック" charset="0"/>
              </a:defRPr>
            </a:lvl5pPr>
            <a:lvl6pPr marL="2514600" indent="-228600" eaLnBrk="0" fontAlgn="base" hangingPunct="0">
              <a:spcBef>
                <a:spcPct val="0"/>
              </a:spcBef>
              <a:spcAft>
                <a:spcPct val="0"/>
              </a:spcAft>
              <a:defRPr sz="2400">
                <a:solidFill>
                  <a:schemeClr val="tx1"/>
                </a:solidFill>
                <a:latin typeface="Twinkl" charset="0"/>
                <a:ea typeface="ＭＳ Ｐゴシック" charset="0"/>
              </a:defRPr>
            </a:lvl6pPr>
            <a:lvl7pPr marL="2971800" indent="-228600" eaLnBrk="0" fontAlgn="base" hangingPunct="0">
              <a:spcBef>
                <a:spcPct val="0"/>
              </a:spcBef>
              <a:spcAft>
                <a:spcPct val="0"/>
              </a:spcAft>
              <a:defRPr sz="2400">
                <a:solidFill>
                  <a:schemeClr val="tx1"/>
                </a:solidFill>
                <a:latin typeface="Twinkl" charset="0"/>
                <a:ea typeface="ＭＳ Ｐゴシック" charset="0"/>
              </a:defRPr>
            </a:lvl7pPr>
            <a:lvl8pPr marL="3429000" indent="-228600" eaLnBrk="0" fontAlgn="base" hangingPunct="0">
              <a:spcBef>
                <a:spcPct val="0"/>
              </a:spcBef>
              <a:spcAft>
                <a:spcPct val="0"/>
              </a:spcAft>
              <a:defRPr sz="2400">
                <a:solidFill>
                  <a:schemeClr val="tx1"/>
                </a:solidFill>
                <a:latin typeface="Twinkl" charset="0"/>
                <a:ea typeface="ＭＳ Ｐゴシック" charset="0"/>
              </a:defRPr>
            </a:lvl8pPr>
            <a:lvl9pPr marL="3886200" indent="-228600" eaLnBrk="0" fontAlgn="base" hangingPunct="0">
              <a:spcBef>
                <a:spcPct val="0"/>
              </a:spcBef>
              <a:spcAft>
                <a:spcPct val="0"/>
              </a:spcAft>
              <a:defRPr sz="2400">
                <a:solidFill>
                  <a:schemeClr val="tx1"/>
                </a:solidFill>
                <a:latin typeface="Twinkl" charset="0"/>
                <a:ea typeface="ＭＳ Ｐゴシック" charset="0"/>
              </a:defRPr>
            </a:lvl9pPr>
          </a:lstStyle>
          <a:p>
            <a:r>
              <a:rPr lang="en-US" sz="1800" u="sng" dirty="0">
                <a:solidFill>
                  <a:srgbClr val="FF0000"/>
                </a:solidFill>
                <a:latin typeface="SassoonCRInfant" charset="0"/>
                <a:cs typeface="SassoonCRInfant" charset="0"/>
              </a:rPr>
              <a:t>Independent Work</a:t>
            </a:r>
          </a:p>
          <a:p>
            <a:r>
              <a:rPr lang="en-US" sz="1800" dirty="0">
                <a:solidFill>
                  <a:srgbClr val="FF0000"/>
                </a:solidFill>
                <a:latin typeface="SassoonCRInfant" charset="0"/>
                <a:cs typeface="SassoonCRInfant" charset="0"/>
              </a:rPr>
              <a:t>Download these sheets from the Class 5 webpage. Good luck! </a:t>
            </a:r>
          </a:p>
        </p:txBody>
      </p:sp>
    </p:spTree>
    <p:extLst>
      <p:ext uri="{BB962C8B-B14F-4D97-AF65-F5344CB8AC3E}">
        <p14:creationId xmlns:p14="http://schemas.microsoft.com/office/powerpoint/2010/main" val="37250170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Aim</a:t>
            </a:r>
            <a:endParaRPr lang="en-US" sz="3600" dirty="0">
              <a:latin typeface="+mn-lt"/>
            </a:endParaRP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Know angles are measured in degrees; estimate and compare acute, obtuse and reflex angles. </a:t>
            </a:r>
          </a:p>
        </p:txBody>
      </p:sp>
    </p:spTree>
    <p:extLst>
      <p:ext uri="{BB962C8B-B14F-4D97-AF65-F5344CB8AC3E}">
        <p14:creationId xmlns:p14="http://schemas.microsoft.com/office/powerpoint/2010/main" val="36439351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529413" y="702863"/>
            <a:ext cx="976684" cy="355276"/>
          </a:xfrm>
          <a:prstGeom prst="rect">
            <a:avLst/>
          </a:prstGeom>
          <a:solidFill>
            <a:srgbClr val="4EB2E5"/>
          </a:solidFill>
        </p:spPr>
        <p:txBody>
          <a:bodyPr wrap="square" lIns="180000" tIns="36000" rIns="180000" bIns="72000" anchor="ctr">
            <a:spAutoFit/>
          </a:bodyPr>
          <a:lstStyle/>
          <a:p>
            <a:r>
              <a:rPr lang="en-GB" altLang="en-US" sz="1600" b="1" dirty="0" smtClean="0">
                <a:solidFill>
                  <a:schemeClr val="bg1"/>
                </a:solidFill>
              </a:rPr>
              <a:t>Diving</a:t>
            </a:r>
            <a:endParaRPr lang="en-GB" sz="1600" b="1" dirty="0">
              <a:solidFill>
                <a:schemeClr val="bg1"/>
              </a:solidFill>
            </a:endParaRPr>
          </a:p>
        </p:txBody>
      </p:sp>
      <p:sp>
        <p:nvSpPr>
          <p:cNvPr id="92" name="Rectangle 91"/>
          <p:cNvSpPr/>
          <p:nvPr/>
        </p:nvSpPr>
        <p:spPr>
          <a:xfrm>
            <a:off x="755650" y="2761651"/>
            <a:ext cx="2420564" cy="3331174"/>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3375785" y="2761651"/>
            <a:ext cx="2420564" cy="3331174"/>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5972679" y="2761651"/>
            <a:ext cx="2420564" cy="3331174"/>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66118" y="2038875"/>
            <a:ext cx="7611763" cy="422405"/>
          </a:xfrm>
          <a:prstGeom prst="rect">
            <a:avLst/>
          </a:prstGeom>
          <a:noFill/>
          <a:ln w="28575">
            <a:noFill/>
          </a:ln>
        </p:spPr>
        <p:txBody>
          <a:bodyPr wrap="square" lIns="72000" tIns="72000" rIns="72000" bIns="72000">
            <a:spAutoFit/>
          </a:bodyPr>
          <a:lstStyle/>
          <a:p>
            <a:r>
              <a:rPr lang="en-GB" dirty="0"/>
              <a:t>Remember to use what you already know about angle properties. </a:t>
            </a:r>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6" name="Rectangle 5"/>
          <p:cNvSpPr/>
          <p:nvPr/>
        </p:nvSpPr>
        <p:spPr>
          <a:xfrm>
            <a:off x="755650" y="1612872"/>
            <a:ext cx="7632699" cy="422405"/>
          </a:xfrm>
          <a:prstGeom prst="rect">
            <a:avLst/>
          </a:prstGeom>
          <a:noFill/>
        </p:spPr>
        <p:txBody>
          <a:bodyPr wrap="square" lIns="72000" tIns="72000" rIns="72000" bIns="72000">
            <a:spAutoFit/>
          </a:bodyPr>
          <a:lstStyle/>
          <a:p>
            <a:pPr marL="285750" indent="-285750">
              <a:buFont typeface="Arial" panose="020B0604020202020204" pitchFamily="34" charset="0"/>
              <a:buChar char="•"/>
            </a:pPr>
            <a:r>
              <a:rPr lang="en-GB" dirty="0" smtClean="0"/>
              <a:t>Estimate </a:t>
            </a:r>
            <a:r>
              <a:rPr lang="en-GB" dirty="0"/>
              <a:t>the size of each angle. </a:t>
            </a:r>
          </a:p>
        </p:txBody>
      </p:sp>
      <p:grpSp>
        <p:nvGrpSpPr>
          <p:cNvPr id="41" name="Group 40"/>
          <p:cNvGrpSpPr/>
          <p:nvPr/>
        </p:nvGrpSpPr>
        <p:grpSpPr>
          <a:xfrm>
            <a:off x="1003237" y="3157510"/>
            <a:ext cx="1925390" cy="1856206"/>
            <a:chOff x="1168208" y="3063614"/>
            <a:chExt cx="2414674" cy="2327909"/>
          </a:xfrm>
        </p:grpSpPr>
        <p:grpSp>
          <p:nvGrpSpPr>
            <p:cNvPr id="26" name="Group 25"/>
            <p:cNvGrpSpPr/>
            <p:nvPr/>
          </p:nvGrpSpPr>
          <p:grpSpPr>
            <a:xfrm rot="5400000" flipH="1">
              <a:off x="1049604" y="3182218"/>
              <a:ext cx="2327909" cy="2090702"/>
              <a:chOff x="1049604" y="3182218"/>
              <a:chExt cx="2327909" cy="2090702"/>
            </a:xfrm>
          </p:grpSpPr>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8741" t="49619" r="49629" b="-6173"/>
              <a:stretch/>
            </p:blipFill>
            <p:spPr>
              <a:xfrm>
                <a:off x="1049604" y="4159275"/>
                <a:ext cx="1359146" cy="1113645"/>
              </a:xfrm>
              <a:prstGeom prst="triangle">
                <a:avLst>
                  <a:gd name="adj" fmla="val 100000"/>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50246"/>
              <a:stretch/>
            </p:blipFill>
            <p:spPr>
              <a:xfrm>
                <a:off x="2399032" y="3182218"/>
                <a:ext cx="978481" cy="1969090"/>
              </a:xfrm>
              <a:prstGeom prst="rect">
                <a:avLst/>
              </a:prstGeom>
            </p:spPr>
          </p:pic>
        </p:grpSp>
        <p:cxnSp>
          <p:nvCxnSpPr>
            <p:cNvPr id="28" name="Straight Arrow Connector 27"/>
            <p:cNvCxnSpPr/>
            <p:nvPr/>
          </p:nvCxnSpPr>
          <p:spPr>
            <a:xfrm>
              <a:off x="2271713" y="4036219"/>
              <a:ext cx="1311169" cy="5877"/>
            </a:xfrm>
            <a:prstGeom prst="straightConnector1">
              <a:avLst/>
            </a:prstGeom>
            <a:ln w="28575">
              <a:solidFill>
                <a:srgbClr val="01448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p:cNvCxnSpPr>
            <p:nvPr/>
          </p:nvCxnSpPr>
          <p:spPr>
            <a:xfrm flipH="1">
              <a:off x="1448474" y="4032378"/>
              <a:ext cx="833379" cy="1021222"/>
            </a:xfrm>
            <a:prstGeom prst="straightConnector1">
              <a:avLst/>
            </a:prstGeom>
            <a:ln w="28575">
              <a:solidFill>
                <a:srgbClr val="014482"/>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755649" y="1231433"/>
            <a:ext cx="7632699" cy="422405"/>
          </a:xfrm>
          <a:prstGeom prst="rect">
            <a:avLst/>
          </a:prstGeom>
          <a:noFill/>
        </p:spPr>
        <p:txBody>
          <a:bodyPr wrap="square" lIns="72000" tIns="72000" rIns="72000" bIns="72000">
            <a:spAutoFit/>
          </a:bodyPr>
          <a:lstStyle/>
          <a:p>
            <a:pPr marL="285750" indent="-285750">
              <a:buFont typeface="Arial" panose="020B0604020202020204" pitchFamily="34" charset="0"/>
              <a:buChar char="•"/>
            </a:pPr>
            <a:r>
              <a:rPr lang="en-GB" dirty="0"/>
              <a:t>What type of angle is shown in each biscuit picture?</a:t>
            </a:r>
          </a:p>
        </p:txBody>
      </p:sp>
      <p:grpSp>
        <p:nvGrpSpPr>
          <p:cNvPr id="78" name="Group 77"/>
          <p:cNvGrpSpPr/>
          <p:nvPr/>
        </p:nvGrpSpPr>
        <p:grpSpPr>
          <a:xfrm>
            <a:off x="6200414" y="1938325"/>
            <a:ext cx="1736111" cy="2399368"/>
            <a:chOff x="6506828" y="1541633"/>
            <a:chExt cx="1936485" cy="2676292"/>
          </a:xfrm>
        </p:grpSpPr>
        <p:grpSp>
          <p:nvGrpSpPr>
            <p:cNvPr id="73" name="Group 72"/>
            <p:cNvGrpSpPr/>
            <p:nvPr/>
          </p:nvGrpSpPr>
          <p:grpSpPr>
            <a:xfrm>
              <a:off x="6506828" y="1541633"/>
              <a:ext cx="1732526" cy="2572531"/>
              <a:chOff x="6373095" y="1220796"/>
              <a:chExt cx="1732526" cy="2572531"/>
            </a:xfrm>
          </p:grpSpPr>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l="50218" t="-1087" b="50544"/>
              <a:stretch/>
            </p:blipFill>
            <p:spPr>
              <a:xfrm rot="5400000" flipH="1">
                <a:off x="7118481" y="2804802"/>
                <a:ext cx="979029" cy="995251"/>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l="50218" t="49556" r="-81028" b="12875"/>
              <a:stretch/>
            </p:blipFill>
            <p:spPr>
              <a:xfrm rot="5400000" flipH="1">
                <a:off x="5456726" y="2137165"/>
                <a:ext cx="2572531" cy="739793"/>
              </a:xfrm>
              <a:prstGeom prst="flowChartMerge">
                <a:avLst/>
              </a:prstGeom>
            </p:spPr>
          </p:pic>
        </p:grpSp>
        <p:grpSp>
          <p:nvGrpSpPr>
            <p:cNvPr id="77" name="Group 76"/>
            <p:cNvGrpSpPr/>
            <p:nvPr/>
          </p:nvGrpSpPr>
          <p:grpSpPr>
            <a:xfrm>
              <a:off x="6947938" y="3018715"/>
              <a:ext cx="1495375" cy="1199210"/>
              <a:chOff x="6947938" y="3018715"/>
              <a:chExt cx="1495375" cy="1199210"/>
            </a:xfrm>
          </p:grpSpPr>
          <p:cxnSp>
            <p:nvCxnSpPr>
              <p:cNvPr id="75" name="Straight Arrow Connector 74"/>
              <p:cNvCxnSpPr/>
              <p:nvPr/>
            </p:nvCxnSpPr>
            <p:spPr>
              <a:xfrm flipV="1">
                <a:off x="7244103" y="4109216"/>
                <a:ext cx="1199210" cy="9962"/>
              </a:xfrm>
              <a:prstGeom prst="straightConnector1">
                <a:avLst/>
              </a:prstGeom>
              <a:ln w="28575">
                <a:solidFill>
                  <a:srgbClr val="01448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7200000" flipV="1">
                <a:off x="6353314" y="3613339"/>
                <a:ext cx="1199210" cy="9962"/>
              </a:xfrm>
              <a:prstGeom prst="straightConnector1">
                <a:avLst/>
              </a:prstGeom>
              <a:ln w="28575">
                <a:solidFill>
                  <a:srgbClr val="01448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9" name="Rectangle 78"/>
          <p:cNvSpPr/>
          <p:nvPr/>
        </p:nvSpPr>
        <p:spPr>
          <a:xfrm>
            <a:off x="1165161" y="5076489"/>
            <a:ext cx="1501084" cy="646331"/>
          </a:xfrm>
          <a:prstGeom prst="rect">
            <a:avLst/>
          </a:prstGeom>
          <a:solidFill>
            <a:srgbClr val="92D050"/>
          </a:solidFill>
        </p:spPr>
        <p:txBody>
          <a:bodyPr wrap="square">
            <a:spAutoFit/>
          </a:bodyPr>
          <a:lstStyle/>
          <a:p>
            <a:pPr algn="ctr"/>
            <a:r>
              <a:rPr lang="en-GB" b="1" dirty="0" smtClean="0"/>
              <a:t>reflex</a:t>
            </a:r>
            <a:r>
              <a:rPr lang="en-GB" dirty="0" smtClean="0"/>
              <a:t> </a:t>
            </a:r>
          </a:p>
          <a:p>
            <a:pPr algn="ctr"/>
            <a:r>
              <a:rPr lang="en-GB" b="1" dirty="0" smtClean="0"/>
              <a:t>230</a:t>
            </a:r>
            <a:r>
              <a:rPr lang="en-GB" b="1" dirty="0"/>
              <a:t>° </a:t>
            </a:r>
          </a:p>
        </p:txBody>
      </p:sp>
      <p:sp>
        <p:nvSpPr>
          <p:cNvPr id="80" name="Rectangle 79"/>
          <p:cNvSpPr/>
          <p:nvPr/>
        </p:nvSpPr>
        <p:spPr>
          <a:xfrm>
            <a:off x="3814120" y="5076396"/>
            <a:ext cx="1501084" cy="646331"/>
          </a:xfrm>
          <a:prstGeom prst="rect">
            <a:avLst/>
          </a:prstGeom>
          <a:solidFill>
            <a:srgbClr val="92D050"/>
          </a:solidFill>
        </p:spPr>
        <p:txBody>
          <a:bodyPr wrap="square">
            <a:spAutoFit/>
          </a:bodyPr>
          <a:lstStyle/>
          <a:p>
            <a:pPr algn="ctr"/>
            <a:r>
              <a:rPr lang="en-GB" b="1" dirty="0" smtClean="0"/>
              <a:t>acute</a:t>
            </a:r>
            <a:r>
              <a:rPr lang="en-GB" dirty="0" smtClean="0"/>
              <a:t> </a:t>
            </a:r>
          </a:p>
          <a:p>
            <a:pPr algn="ctr"/>
            <a:r>
              <a:rPr lang="en-GB" b="1" dirty="0" smtClean="0"/>
              <a:t>45° </a:t>
            </a:r>
            <a:endParaRPr lang="en-GB" b="1" dirty="0"/>
          </a:p>
        </p:txBody>
      </p:sp>
      <p:sp>
        <p:nvSpPr>
          <p:cNvPr id="81" name="Rectangle 80"/>
          <p:cNvSpPr/>
          <p:nvPr/>
        </p:nvSpPr>
        <p:spPr>
          <a:xfrm>
            <a:off x="6435441" y="5076396"/>
            <a:ext cx="1501084" cy="646331"/>
          </a:xfrm>
          <a:prstGeom prst="rect">
            <a:avLst/>
          </a:prstGeom>
          <a:solidFill>
            <a:srgbClr val="92D050"/>
          </a:solidFill>
        </p:spPr>
        <p:txBody>
          <a:bodyPr wrap="square">
            <a:spAutoFit/>
          </a:bodyPr>
          <a:lstStyle/>
          <a:p>
            <a:pPr algn="ctr"/>
            <a:r>
              <a:rPr lang="en-GB" b="1" dirty="0" smtClean="0"/>
              <a:t>obtuse</a:t>
            </a:r>
            <a:r>
              <a:rPr lang="en-GB" dirty="0" smtClean="0"/>
              <a:t> </a:t>
            </a:r>
          </a:p>
          <a:p>
            <a:pPr algn="ctr"/>
            <a:r>
              <a:rPr lang="en-GB" b="1" dirty="0" smtClean="0"/>
              <a:t>120</a:t>
            </a:r>
            <a:r>
              <a:rPr lang="en-GB" b="1" dirty="0"/>
              <a:t> °</a:t>
            </a:r>
          </a:p>
        </p:txBody>
      </p:sp>
      <p:grpSp>
        <p:nvGrpSpPr>
          <p:cNvPr id="95" name="Group 94"/>
          <p:cNvGrpSpPr/>
          <p:nvPr/>
        </p:nvGrpSpPr>
        <p:grpSpPr>
          <a:xfrm>
            <a:off x="4085832" y="3115610"/>
            <a:ext cx="2172865" cy="1014640"/>
            <a:chOff x="3875526" y="2830968"/>
            <a:chExt cx="2423647" cy="1131745"/>
          </a:xfrm>
        </p:grpSpPr>
        <p:pic>
          <p:nvPicPr>
            <p:cNvPr id="87" name="Picture 86"/>
            <p:cNvPicPr>
              <a:picLocks noChangeAspect="1"/>
            </p:cNvPicPr>
            <p:nvPr/>
          </p:nvPicPr>
          <p:blipFill rotWithShape="1">
            <a:blip r:embed="rId5"/>
            <a:srcRect t="-16461" r="-145399"/>
            <a:stretch/>
          </p:blipFill>
          <p:spPr>
            <a:xfrm>
              <a:off x="3890489" y="2830968"/>
              <a:ext cx="2408684" cy="1121783"/>
            </a:xfrm>
            <a:prstGeom prst="triangle">
              <a:avLst>
                <a:gd name="adj" fmla="val 46098"/>
              </a:avLst>
            </a:prstGeom>
          </p:spPr>
        </p:pic>
        <p:grpSp>
          <p:nvGrpSpPr>
            <p:cNvPr id="91" name="Group 90"/>
            <p:cNvGrpSpPr/>
            <p:nvPr/>
          </p:nvGrpSpPr>
          <p:grpSpPr>
            <a:xfrm>
              <a:off x="3875526" y="3095501"/>
              <a:ext cx="1199210" cy="867212"/>
              <a:chOff x="4572000" y="3774311"/>
              <a:chExt cx="1199210" cy="867212"/>
            </a:xfrm>
          </p:grpSpPr>
          <p:cxnSp>
            <p:nvCxnSpPr>
              <p:cNvPr id="88" name="Straight Arrow Connector 87"/>
              <p:cNvCxnSpPr/>
              <p:nvPr/>
            </p:nvCxnSpPr>
            <p:spPr>
              <a:xfrm flipV="1">
                <a:off x="4582966" y="3774311"/>
                <a:ext cx="835819" cy="862013"/>
              </a:xfrm>
              <a:prstGeom prst="straightConnector1">
                <a:avLst/>
              </a:prstGeom>
              <a:ln w="28575">
                <a:solidFill>
                  <a:srgbClr val="01448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4572000" y="4631561"/>
                <a:ext cx="1199210" cy="9962"/>
              </a:xfrm>
              <a:prstGeom prst="straightConnector1">
                <a:avLst/>
              </a:prstGeom>
              <a:ln w="28575">
                <a:solidFill>
                  <a:srgbClr val="01448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6" name="Rectangle 95"/>
          <p:cNvSpPr/>
          <p:nvPr/>
        </p:nvSpPr>
        <p:spPr>
          <a:xfrm>
            <a:off x="445574" y="702863"/>
            <a:ext cx="308383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Measuring </a:t>
            </a:r>
            <a:r>
              <a:rPr lang="en-GB" altLang="en-US" sz="1600" b="1" dirty="0" smtClean="0">
                <a:solidFill>
                  <a:schemeClr val="bg1"/>
                </a:solidFill>
              </a:rPr>
              <a:t>Angles in </a:t>
            </a:r>
            <a:r>
              <a:rPr lang="en-GB" altLang="en-US" sz="1600" b="1" dirty="0">
                <a:solidFill>
                  <a:schemeClr val="bg1"/>
                </a:solidFill>
              </a:rPr>
              <a:t>Degrees</a:t>
            </a:r>
            <a:endParaRPr lang="en-GB" sz="1600" b="1" dirty="0">
              <a:solidFill>
                <a:schemeClr val="bg1"/>
              </a:solidFill>
            </a:endParaRPr>
          </a:p>
        </p:txBody>
      </p:sp>
      <p:cxnSp>
        <p:nvCxnSpPr>
          <p:cNvPr id="103" name="Straight Connector 102"/>
          <p:cNvCxnSpPr/>
          <p:nvPr/>
        </p:nvCxnSpPr>
        <p:spPr>
          <a:xfrm>
            <a:off x="352941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914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529413" y="702863"/>
            <a:ext cx="976684" cy="355276"/>
          </a:xfrm>
          <a:prstGeom prst="rect">
            <a:avLst/>
          </a:prstGeom>
          <a:solidFill>
            <a:srgbClr val="4EB2E5"/>
          </a:solidFill>
        </p:spPr>
        <p:txBody>
          <a:bodyPr wrap="square" lIns="180000" tIns="36000" rIns="180000" bIns="72000" anchor="ctr">
            <a:spAutoFit/>
          </a:bodyPr>
          <a:lstStyle/>
          <a:p>
            <a:r>
              <a:rPr lang="en-GB" altLang="en-US" sz="1600" b="1" dirty="0" smtClean="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42" name="Rectangle 41"/>
          <p:cNvSpPr/>
          <p:nvPr/>
        </p:nvSpPr>
        <p:spPr>
          <a:xfrm>
            <a:off x="755649" y="1325836"/>
            <a:ext cx="7632699" cy="422405"/>
          </a:xfrm>
          <a:prstGeom prst="rect">
            <a:avLst/>
          </a:prstGeom>
          <a:noFill/>
        </p:spPr>
        <p:txBody>
          <a:bodyPr wrap="square" lIns="72000" tIns="72000" rIns="72000" bIns="72000">
            <a:spAutoFit/>
          </a:bodyPr>
          <a:lstStyle/>
          <a:p>
            <a:pPr algn="ctr"/>
            <a:r>
              <a:rPr lang="en-GB" dirty="0"/>
              <a:t>Estimate the angles and then order from smallest to </a:t>
            </a:r>
            <a:r>
              <a:rPr lang="en-GB" dirty="0" smtClean="0"/>
              <a:t>greatest.</a:t>
            </a:r>
            <a:endParaRPr lang="en-GB" dirty="0"/>
          </a:p>
        </p:txBody>
      </p:sp>
      <p:grpSp>
        <p:nvGrpSpPr>
          <p:cNvPr id="58" name="Group 57"/>
          <p:cNvGrpSpPr/>
          <p:nvPr/>
        </p:nvGrpSpPr>
        <p:grpSpPr>
          <a:xfrm rot="5400000">
            <a:off x="6620070" y="2433359"/>
            <a:ext cx="1856321" cy="1657341"/>
            <a:chOff x="3588535" y="3429000"/>
            <a:chExt cx="2193140" cy="1958057"/>
          </a:xfrm>
        </p:grpSpPr>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436" t="50055"/>
            <a:stretch/>
          </p:blipFill>
          <p:spPr>
            <a:xfrm rot="5400000" flipH="1">
              <a:off x="3101239" y="3916296"/>
              <a:ext cx="1958057" cy="983465"/>
            </a:xfrm>
            <a:prstGeom prst="rect">
              <a:avLst/>
            </a:prstGeom>
          </p:spPr>
        </p:pic>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436" t="-492" r="48851" b="50015"/>
            <a:stretch/>
          </p:blipFill>
          <p:spPr>
            <a:xfrm rot="5400000" flipH="1">
              <a:off x="4570295" y="4391418"/>
              <a:ext cx="997341" cy="993932"/>
            </a:xfrm>
            <a:prstGeom prst="rect">
              <a:avLst/>
            </a:prstGeom>
          </p:spPr>
        </p:pic>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l="51150" t="1904" r="-1" b="50014"/>
            <a:stretch/>
          </p:blipFill>
          <p:spPr>
            <a:xfrm rot="5400000" flipH="1">
              <a:off x="4565027" y="3435973"/>
              <a:ext cx="960714" cy="946768"/>
            </a:xfrm>
            <a:prstGeom prst="triangle">
              <a:avLst>
                <a:gd name="adj" fmla="val 100000"/>
              </a:avLst>
            </a:prstGeom>
          </p:spPr>
        </p:pic>
        <p:cxnSp>
          <p:nvCxnSpPr>
            <p:cNvPr id="49" name="Straight Arrow Connector 48"/>
            <p:cNvCxnSpPr/>
            <p:nvPr/>
          </p:nvCxnSpPr>
          <p:spPr>
            <a:xfrm flipV="1">
              <a:off x="4582465" y="4371975"/>
              <a:ext cx="1199210" cy="9962"/>
            </a:xfrm>
            <a:prstGeom prst="straightConnector1">
              <a:avLst/>
            </a:prstGeom>
            <a:ln w="28575">
              <a:solidFill>
                <a:srgbClr val="01448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593431" y="3514725"/>
              <a:ext cx="835819" cy="862013"/>
            </a:xfrm>
            <a:prstGeom prst="straightConnector1">
              <a:avLst/>
            </a:prstGeom>
            <a:ln w="28575">
              <a:solidFill>
                <a:srgbClr val="014482"/>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149" y="2433359"/>
            <a:ext cx="1671414" cy="166840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6757" y="2433359"/>
            <a:ext cx="1671414" cy="1668409"/>
          </a:xfrm>
          <a:prstGeom prst="rect">
            <a:avLst/>
          </a:prstGeom>
        </p:spPr>
      </p:pic>
      <p:sp>
        <p:nvSpPr>
          <p:cNvPr id="39" name="Rectangle 38"/>
          <p:cNvSpPr/>
          <p:nvPr/>
        </p:nvSpPr>
        <p:spPr>
          <a:xfrm>
            <a:off x="445574" y="702863"/>
            <a:ext cx="308383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Measuring </a:t>
            </a:r>
            <a:r>
              <a:rPr lang="en-GB" altLang="en-US" sz="1600" b="1" dirty="0" smtClean="0">
                <a:solidFill>
                  <a:schemeClr val="bg1"/>
                </a:solidFill>
              </a:rPr>
              <a:t>Angles in </a:t>
            </a:r>
            <a:r>
              <a:rPr lang="en-GB" altLang="en-US" sz="1600" b="1" dirty="0">
                <a:solidFill>
                  <a:schemeClr val="bg1"/>
                </a:solidFill>
              </a:rPr>
              <a:t>Degrees</a:t>
            </a:r>
            <a:endParaRPr lang="en-GB" sz="1600" b="1" dirty="0">
              <a:solidFill>
                <a:schemeClr val="bg1"/>
              </a:solidFill>
            </a:endParaRPr>
          </a:p>
        </p:txBody>
      </p:sp>
      <p:cxnSp>
        <p:nvCxnSpPr>
          <p:cNvPr id="48" name="Straight Connector 47"/>
          <p:cNvCxnSpPr/>
          <p:nvPr/>
        </p:nvCxnSpPr>
        <p:spPr>
          <a:xfrm>
            <a:off x="352941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7919" y="2441402"/>
            <a:ext cx="1669297" cy="1668408"/>
          </a:xfrm>
          <a:prstGeom prst="rect">
            <a:avLst/>
          </a:prstGeom>
        </p:spPr>
      </p:pic>
      <p:sp>
        <p:nvSpPr>
          <p:cNvPr id="16" name="Rectangle 15"/>
          <p:cNvSpPr/>
          <p:nvPr/>
        </p:nvSpPr>
        <p:spPr>
          <a:xfrm>
            <a:off x="916314" y="4503920"/>
            <a:ext cx="1501084" cy="646331"/>
          </a:xfrm>
          <a:prstGeom prst="rect">
            <a:avLst/>
          </a:prstGeom>
          <a:solidFill>
            <a:srgbClr val="92D050"/>
          </a:solidFill>
        </p:spPr>
        <p:txBody>
          <a:bodyPr wrap="square">
            <a:spAutoFit/>
          </a:bodyPr>
          <a:lstStyle/>
          <a:p>
            <a:pPr algn="ctr"/>
            <a:r>
              <a:rPr lang="en-GB" b="1" dirty="0" smtClean="0"/>
              <a:t>acute</a:t>
            </a:r>
            <a:r>
              <a:rPr lang="en-GB" dirty="0" smtClean="0"/>
              <a:t> </a:t>
            </a:r>
          </a:p>
          <a:p>
            <a:pPr algn="ctr"/>
            <a:r>
              <a:rPr lang="en-GB" b="1" dirty="0" smtClean="0"/>
              <a:t>60° </a:t>
            </a:r>
            <a:endParaRPr lang="en-GB" b="1" dirty="0"/>
          </a:p>
        </p:txBody>
      </p:sp>
      <p:sp>
        <p:nvSpPr>
          <p:cNvPr id="18" name="Rectangle 17"/>
          <p:cNvSpPr/>
          <p:nvPr/>
        </p:nvSpPr>
        <p:spPr>
          <a:xfrm>
            <a:off x="2879118" y="4503920"/>
            <a:ext cx="1501084" cy="646331"/>
          </a:xfrm>
          <a:prstGeom prst="rect">
            <a:avLst/>
          </a:prstGeom>
          <a:solidFill>
            <a:srgbClr val="92D050"/>
          </a:solidFill>
        </p:spPr>
        <p:txBody>
          <a:bodyPr wrap="square">
            <a:spAutoFit/>
          </a:bodyPr>
          <a:lstStyle/>
          <a:p>
            <a:pPr algn="ctr"/>
            <a:r>
              <a:rPr lang="en-GB" b="1" dirty="0" smtClean="0"/>
              <a:t>obtuse</a:t>
            </a:r>
            <a:r>
              <a:rPr lang="en-GB" dirty="0" smtClean="0"/>
              <a:t> </a:t>
            </a:r>
          </a:p>
          <a:p>
            <a:pPr algn="ctr"/>
            <a:r>
              <a:rPr lang="en-GB" b="1" dirty="0" smtClean="0"/>
              <a:t>135° </a:t>
            </a:r>
            <a:endParaRPr lang="en-GB" b="1" dirty="0"/>
          </a:p>
        </p:txBody>
      </p:sp>
      <p:sp>
        <p:nvSpPr>
          <p:cNvPr id="19" name="Rectangle 18"/>
          <p:cNvSpPr/>
          <p:nvPr/>
        </p:nvSpPr>
        <p:spPr>
          <a:xfrm>
            <a:off x="4889835" y="4503919"/>
            <a:ext cx="1501084" cy="646331"/>
          </a:xfrm>
          <a:prstGeom prst="rect">
            <a:avLst/>
          </a:prstGeom>
          <a:solidFill>
            <a:srgbClr val="92D050"/>
          </a:solidFill>
        </p:spPr>
        <p:txBody>
          <a:bodyPr wrap="square">
            <a:spAutoFit/>
          </a:bodyPr>
          <a:lstStyle/>
          <a:p>
            <a:pPr algn="ctr"/>
            <a:r>
              <a:rPr lang="en-GB" b="1" dirty="0" smtClean="0"/>
              <a:t>reflex</a:t>
            </a:r>
            <a:r>
              <a:rPr lang="en-GB" dirty="0" smtClean="0"/>
              <a:t> </a:t>
            </a:r>
          </a:p>
          <a:p>
            <a:pPr algn="ctr"/>
            <a:r>
              <a:rPr lang="en-GB" b="1" dirty="0" smtClean="0"/>
              <a:t>270° </a:t>
            </a:r>
            <a:endParaRPr lang="en-GB" b="1" dirty="0"/>
          </a:p>
        </p:txBody>
      </p:sp>
      <p:sp>
        <p:nvSpPr>
          <p:cNvPr id="20" name="Rectangle 19"/>
          <p:cNvSpPr/>
          <p:nvPr/>
        </p:nvSpPr>
        <p:spPr>
          <a:xfrm>
            <a:off x="6809771" y="4503918"/>
            <a:ext cx="1501084" cy="646331"/>
          </a:xfrm>
          <a:prstGeom prst="rect">
            <a:avLst/>
          </a:prstGeom>
          <a:solidFill>
            <a:srgbClr val="92D050"/>
          </a:solidFill>
        </p:spPr>
        <p:txBody>
          <a:bodyPr wrap="square">
            <a:spAutoFit/>
          </a:bodyPr>
          <a:lstStyle/>
          <a:p>
            <a:pPr algn="ctr"/>
            <a:r>
              <a:rPr lang="en-GB" b="1" dirty="0" smtClean="0"/>
              <a:t>reflex</a:t>
            </a:r>
            <a:r>
              <a:rPr lang="en-GB" dirty="0" smtClean="0"/>
              <a:t> </a:t>
            </a:r>
          </a:p>
          <a:p>
            <a:pPr algn="ctr"/>
            <a:r>
              <a:rPr lang="en-GB" b="1" dirty="0" smtClean="0"/>
              <a:t>310° </a:t>
            </a:r>
            <a:endParaRPr lang="en-GB" b="1" dirty="0"/>
          </a:p>
        </p:txBody>
      </p:sp>
    </p:spTree>
    <p:extLst>
      <p:ext uri="{BB962C8B-B14F-4D97-AF65-F5344CB8AC3E}">
        <p14:creationId xmlns:p14="http://schemas.microsoft.com/office/powerpoint/2010/main" val="2984649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1.11111E-6 L 0.42674 -0.0007 " pathEditMode="relative" rAng="0" ptsTypes="AA">
                                      <p:cBhvr>
                                        <p:cTn id="6" dur="2000" fill="hold"/>
                                        <p:tgtEl>
                                          <p:spTgt spid="2"/>
                                        </p:tgtEl>
                                        <p:attrNameLst>
                                          <p:attrName>ppt_x</p:attrName>
                                          <p:attrName>ppt_y</p:attrName>
                                        </p:attrNameLst>
                                      </p:cBhvr>
                                      <p:rCtr x="21337" y="-46"/>
                                    </p:animMotion>
                                  </p:childTnLst>
                                </p:cTn>
                              </p:par>
                              <p:par>
                                <p:cTn id="7" presetID="42" presetClass="path" presetSubtype="0" accel="50000" decel="50000" fill="hold" nodeType="withEffect">
                                  <p:stCondLst>
                                    <p:cond delay="0"/>
                                  </p:stCondLst>
                                  <p:childTnLst>
                                    <p:animMotion origin="layout" path="M 1.66667E-6 1.11111E-6 L -0.42917 -4.44444E-6 " pathEditMode="relative" rAng="0" ptsTypes="AA">
                                      <p:cBhvr>
                                        <p:cTn id="8" dur="2000" fill="hold"/>
                                        <p:tgtEl>
                                          <p:spTgt spid="7"/>
                                        </p:tgtEl>
                                        <p:attrNameLst>
                                          <p:attrName>ppt_x</p:attrName>
                                          <p:attrName>ppt_y</p:attrName>
                                        </p:attrNameLst>
                                      </p:cBhvr>
                                      <p:rCtr x="-21441" y="-46"/>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650" y="4761323"/>
            <a:ext cx="7632699" cy="1331502"/>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755650" y="3358161"/>
            <a:ext cx="7632698" cy="1331503"/>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755649" y="1232955"/>
            <a:ext cx="7632699" cy="553998"/>
          </a:xfrm>
          <a:prstGeom prst="rect">
            <a:avLst/>
          </a:prstGeom>
          <a:noFill/>
        </p:spPr>
        <p:txBody>
          <a:bodyPr wrap="square" lIns="0" tIns="0" rIns="0" bIns="0">
            <a:spAutoFit/>
          </a:bodyPr>
          <a:lstStyle/>
          <a:p>
            <a:pPr algn="ctr"/>
            <a:r>
              <a:rPr lang="en-GB" dirty="0"/>
              <a:t>Use the greater than, less than and equals </a:t>
            </a:r>
            <a:r>
              <a:rPr lang="en-GB" dirty="0" smtClean="0"/>
              <a:t>symbols </a:t>
            </a:r>
            <a:r>
              <a:rPr lang="en-GB" dirty="0"/>
              <a:t>to </a:t>
            </a:r>
            <a:r>
              <a:rPr lang="en-GB" dirty="0" smtClean="0"/>
              <a:t>complete </a:t>
            </a:r>
            <a:br>
              <a:rPr lang="en-GB" dirty="0" smtClean="0"/>
            </a:br>
            <a:r>
              <a:rPr lang="en-GB" dirty="0" smtClean="0"/>
              <a:t>these </a:t>
            </a:r>
            <a:r>
              <a:rPr lang="en-GB" dirty="0"/>
              <a:t>statements.</a:t>
            </a:r>
          </a:p>
        </p:txBody>
      </p:sp>
      <p:sp>
        <p:nvSpPr>
          <p:cNvPr id="21" name="Rectangle 20"/>
          <p:cNvSpPr/>
          <p:nvPr/>
        </p:nvSpPr>
        <p:spPr>
          <a:xfrm>
            <a:off x="747608" y="1958693"/>
            <a:ext cx="7640740" cy="1331503"/>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904" y="2037878"/>
            <a:ext cx="1165609" cy="1163513"/>
          </a:xfrm>
          <a:prstGeom prst="rect">
            <a:avLst/>
          </a:prstGeom>
        </p:spPr>
      </p:pic>
      <p:sp>
        <p:nvSpPr>
          <p:cNvPr id="6" name="Rectangle 5"/>
          <p:cNvSpPr/>
          <p:nvPr/>
        </p:nvSpPr>
        <p:spPr>
          <a:xfrm>
            <a:off x="4230934" y="2249147"/>
            <a:ext cx="682131" cy="68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5651" y="2393610"/>
            <a:ext cx="3475282" cy="461665"/>
          </a:xfrm>
          <a:prstGeom prst="rect">
            <a:avLst/>
          </a:prstGeom>
        </p:spPr>
        <p:txBody>
          <a:bodyPr wrap="square">
            <a:spAutoFit/>
          </a:bodyPr>
          <a:lstStyle/>
          <a:p>
            <a:pPr algn="ctr"/>
            <a:r>
              <a:rPr lang="en-GB" sz="2400" dirty="0"/>
              <a:t> </a:t>
            </a:r>
            <a:r>
              <a:rPr lang="en-GB" sz="2400" dirty="0" smtClean="0"/>
              <a:t>a </a:t>
            </a:r>
            <a:r>
              <a:rPr lang="en-GB" sz="2400" dirty="0"/>
              <a:t>quarter turn </a:t>
            </a:r>
          </a:p>
        </p:txBody>
      </p:sp>
      <p:sp>
        <p:nvSpPr>
          <p:cNvPr id="28" name="Rectangle 27"/>
          <p:cNvSpPr/>
          <p:nvPr/>
        </p:nvSpPr>
        <p:spPr>
          <a:xfrm>
            <a:off x="4230932" y="3682846"/>
            <a:ext cx="682131" cy="68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954985" y="5086008"/>
            <a:ext cx="682133" cy="68213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755649" y="3719139"/>
            <a:ext cx="3475283" cy="584775"/>
          </a:xfrm>
          <a:prstGeom prst="rect">
            <a:avLst/>
          </a:prstGeom>
        </p:spPr>
        <p:txBody>
          <a:bodyPr wrap="square">
            <a:spAutoFit/>
          </a:bodyPr>
          <a:lstStyle/>
          <a:p>
            <a:pPr algn="ctr"/>
            <a:r>
              <a:rPr lang="en-GB" sz="3200" dirty="0" smtClean="0">
                <a:latin typeface="Twinkl" pitchFamily="2" charset="0"/>
              </a:rPr>
              <a:t>⅝ </a:t>
            </a:r>
            <a:r>
              <a:rPr lang="en-GB" sz="2400" dirty="0" smtClean="0"/>
              <a:t>of a turn</a:t>
            </a:r>
            <a:endParaRPr lang="en-GB" sz="2400" dirty="0"/>
          </a:p>
        </p:txBody>
      </p:sp>
      <p:sp>
        <p:nvSpPr>
          <p:cNvPr id="47" name="Rectangle 46"/>
          <p:cNvSpPr/>
          <p:nvPr/>
        </p:nvSpPr>
        <p:spPr>
          <a:xfrm>
            <a:off x="5495713" y="5081979"/>
            <a:ext cx="690191" cy="6901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195" y="4839341"/>
            <a:ext cx="1165609" cy="1163513"/>
          </a:xfrm>
          <a:prstGeom prst="rect">
            <a:avLst/>
          </a:prstGeom>
        </p:spPr>
      </p:pic>
      <p:sp>
        <p:nvSpPr>
          <p:cNvPr id="49" name="Rectangle 48"/>
          <p:cNvSpPr/>
          <p:nvPr/>
        </p:nvSpPr>
        <p:spPr>
          <a:xfrm>
            <a:off x="6185904" y="5190266"/>
            <a:ext cx="2202444" cy="461665"/>
          </a:xfrm>
          <a:prstGeom prst="rect">
            <a:avLst/>
          </a:prstGeom>
        </p:spPr>
        <p:txBody>
          <a:bodyPr wrap="square">
            <a:spAutoFit/>
          </a:bodyPr>
          <a:lstStyle/>
          <a:p>
            <a:pPr algn="ctr"/>
            <a:r>
              <a:rPr lang="en-GB" sz="2400" dirty="0" smtClean="0"/>
              <a:t>a right angle</a:t>
            </a:r>
            <a:endParaRPr lang="en-GB" sz="2400" dirty="0"/>
          </a:p>
        </p:txBody>
      </p:sp>
      <p:sp>
        <p:nvSpPr>
          <p:cNvPr id="50" name="Rectangle 49"/>
          <p:cNvSpPr/>
          <p:nvPr/>
        </p:nvSpPr>
        <p:spPr>
          <a:xfrm>
            <a:off x="755650" y="5190266"/>
            <a:ext cx="2199334" cy="523220"/>
          </a:xfrm>
          <a:prstGeom prst="rect">
            <a:avLst/>
          </a:prstGeom>
        </p:spPr>
        <p:txBody>
          <a:bodyPr wrap="square">
            <a:spAutoFit/>
          </a:bodyPr>
          <a:lstStyle/>
          <a:p>
            <a:pPr algn="ctr"/>
            <a:r>
              <a:rPr lang="en-GB" sz="2400" dirty="0" smtClean="0"/>
              <a:t> </a:t>
            </a:r>
            <a:r>
              <a:rPr lang="en-GB" sz="2800" dirty="0" smtClean="0">
                <a:latin typeface="Twinkl" pitchFamily="2" charset="0"/>
              </a:rPr>
              <a:t>¾</a:t>
            </a:r>
            <a:r>
              <a:rPr lang="en-GB" sz="2400" dirty="0" smtClean="0">
                <a:latin typeface="Twinkl" pitchFamily="2" charset="0"/>
              </a:rPr>
              <a:t> </a:t>
            </a:r>
            <a:r>
              <a:rPr lang="en-GB" sz="2400" dirty="0" smtClean="0"/>
              <a:t>of a turn</a:t>
            </a:r>
            <a:endParaRPr lang="en-GB" sz="2400" dirty="0"/>
          </a:p>
        </p:txBody>
      </p:sp>
      <p:sp>
        <p:nvSpPr>
          <p:cNvPr id="8" name="TextBox 7"/>
          <p:cNvSpPr txBox="1"/>
          <p:nvPr/>
        </p:nvSpPr>
        <p:spPr>
          <a:xfrm>
            <a:off x="4205925" y="2023800"/>
            <a:ext cx="1048618" cy="1107996"/>
          </a:xfrm>
          <a:prstGeom prst="rect">
            <a:avLst/>
          </a:prstGeom>
          <a:noFill/>
        </p:spPr>
        <p:txBody>
          <a:bodyPr wrap="square" rtlCol="0">
            <a:spAutoFit/>
          </a:bodyPr>
          <a:lstStyle/>
          <a:p>
            <a:r>
              <a:rPr lang="en-GB" sz="6600" dirty="0" smtClean="0">
                <a:solidFill>
                  <a:srgbClr val="92D050"/>
                </a:solidFill>
              </a:rPr>
              <a:t>&lt;</a:t>
            </a:r>
            <a:endParaRPr lang="en-GB" sz="6600" dirty="0">
              <a:solidFill>
                <a:srgbClr val="92D050"/>
              </a:solidFill>
            </a:endParaRPr>
          </a:p>
        </p:txBody>
      </p:sp>
      <p:sp>
        <p:nvSpPr>
          <p:cNvPr id="60" name="TextBox 59"/>
          <p:cNvSpPr txBox="1"/>
          <p:nvPr/>
        </p:nvSpPr>
        <p:spPr>
          <a:xfrm>
            <a:off x="4243791" y="3473210"/>
            <a:ext cx="1048618" cy="1107996"/>
          </a:xfrm>
          <a:prstGeom prst="rect">
            <a:avLst/>
          </a:prstGeom>
          <a:noFill/>
        </p:spPr>
        <p:txBody>
          <a:bodyPr wrap="square" rtlCol="0">
            <a:spAutoFit/>
          </a:bodyPr>
          <a:lstStyle/>
          <a:p>
            <a:r>
              <a:rPr lang="en-GB" sz="6600" dirty="0" smtClean="0">
                <a:solidFill>
                  <a:srgbClr val="92D050"/>
                </a:solidFill>
              </a:rPr>
              <a:t>=</a:t>
            </a:r>
            <a:endParaRPr lang="en-GB" sz="6600" dirty="0">
              <a:solidFill>
                <a:srgbClr val="92D050"/>
              </a:solidFill>
            </a:endParaRPr>
          </a:p>
        </p:txBody>
      </p:sp>
      <p:sp>
        <p:nvSpPr>
          <p:cNvPr id="61" name="TextBox 60"/>
          <p:cNvSpPr txBox="1"/>
          <p:nvPr/>
        </p:nvSpPr>
        <p:spPr>
          <a:xfrm>
            <a:off x="2960971" y="4875576"/>
            <a:ext cx="1048618" cy="1107996"/>
          </a:xfrm>
          <a:prstGeom prst="rect">
            <a:avLst/>
          </a:prstGeom>
          <a:noFill/>
        </p:spPr>
        <p:txBody>
          <a:bodyPr wrap="square" rtlCol="0">
            <a:spAutoFit/>
          </a:bodyPr>
          <a:lstStyle/>
          <a:p>
            <a:r>
              <a:rPr lang="en-GB" sz="6600" dirty="0" smtClean="0">
                <a:solidFill>
                  <a:srgbClr val="92D050"/>
                </a:solidFill>
              </a:rPr>
              <a:t>&gt;</a:t>
            </a:r>
            <a:endParaRPr lang="en-GB" sz="6600" dirty="0">
              <a:solidFill>
                <a:srgbClr val="92D050"/>
              </a:solidFill>
            </a:endParaRPr>
          </a:p>
        </p:txBody>
      </p:sp>
      <p:sp>
        <p:nvSpPr>
          <p:cNvPr id="62" name="TextBox 61"/>
          <p:cNvSpPr txBox="1"/>
          <p:nvPr/>
        </p:nvSpPr>
        <p:spPr>
          <a:xfrm>
            <a:off x="5484562" y="4875576"/>
            <a:ext cx="1048618" cy="1107996"/>
          </a:xfrm>
          <a:prstGeom prst="rect">
            <a:avLst/>
          </a:prstGeom>
          <a:noFill/>
        </p:spPr>
        <p:txBody>
          <a:bodyPr wrap="square" rtlCol="0">
            <a:spAutoFit/>
          </a:bodyPr>
          <a:lstStyle/>
          <a:p>
            <a:r>
              <a:rPr lang="en-GB" sz="6600" dirty="0" smtClean="0">
                <a:solidFill>
                  <a:srgbClr val="92D050"/>
                </a:solidFill>
              </a:rPr>
              <a:t>&lt;</a:t>
            </a:r>
            <a:endParaRPr lang="en-GB" sz="6600" dirty="0">
              <a:solidFill>
                <a:srgbClr val="92D050"/>
              </a:solidFill>
            </a:endParaRPr>
          </a:p>
        </p:txBody>
      </p:sp>
      <p:sp>
        <p:nvSpPr>
          <p:cNvPr id="63" name="Rectangle 62"/>
          <p:cNvSpPr/>
          <p:nvPr/>
        </p:nvSpPr>
        <p:spPr>
          <a:xfrm>
            <a:off x="445574" y="702863"/>
            <a:ext cx="308383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Measuring </a:t>
            </a:r>
            <a:r>
              <a:rPr lang="en-GB" altLang="en-US" sz="1600" b="1" dirty="0" smtClean="0">
                <a:solidFill>
                  <a:schemeClr val="bg1"/>
                </a:solidFill>
              </a:rPr>
              <a:t>Angles in </a:t>
            </a:r>
            <a:r>
              <a:rPr lang="en-GB" altLang="en-US" sz="1600" b="1" dirty="0">
                <a:solidFill>
                  <a:schemeClr val="bg1"/>
                </a:solidFill>
              </a:rPr>
              <a:t>Degrees</a:t>
            </a:r>
            <a:endParaRPr lang="en-GB" sz="1600" b="1" dirty="0">
              <a:solidFill>
                <a:schemeClr val="bg1"/>
              </a:solidFill>
            </a:endParaRPr>
          </a:p>
        </p:txBody>
      </p:sp>
      <p:sp>
        <p:nvSpPr>
          <p:cNvPr id="64" name="Rectangle 63"/>
          <p:cNvSpPr/>
          <p:nvPr/>
        </p:nvSpPr>
        <p:spPr>
          <a:xfrm>
            <a:off x="3529414" y="702863"/>
            <a:ext cx="1042586" cy="355276"/>
          </a:xfrm>
          <a:prstGeom prst="rect">
            <a:avLst/>
          </a:prstGeom>
          <a:solidFill>
            <a:srgbClr val="007AC3"/>
          </a:solidFill>
        </p:spPr>
        <p:txBody>
          <a:bodyPr wrap="square" lIns="180000" tIns="36000" rIns="180000" bIns="72000" anchor="ctr">
            <a:spAutoFit/>
          </a:bodyPr>
          <a:lstStyle/>
          <a:p>
            <a:r>
              <a:rPr lang="en-GB" altLang="en-US" sz="1600" b="1" dirty="0" smtClean="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352941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5903" y="3438989"/>
            <a:ext cx="1165609" cy="1164989"/>
          </a:xfrm>
          <a:prstGeom prst="rect">
            <a:avLst/>
          </a:prstGeom>
        </p:spPr>
      </p:pic>
    </p:spTree>
    <p:extLst>
      <p:ext uri="{BB962C8B-B14F-4D97-AF65-F5344CB8AC3E}">
        <p14:creationId xmlns:p14="http://schemas.microsoft.com/office/powerpoint/2010/main" val="2547238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55649" y="1266421"/>
            <a:ext cx="1789013" cy="1789013"/>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364" t="-2086" r="12502" b="78891"/>
          <a:stretch/>
        </p:blipFill>
        <p:spPr>
          <a:xfrm flipH="1">
            <a:off x="755650" y="1266421"/>
            <a:ext cx="1789012" cy="1789013"/>
          </a:xfrm>
          <a:prstGeom prst="ellipse">
            <a:avLst/>
          </a:prstGeom>
        </p:spPr>
      </p:pic>
      <p:grpSp>
        <p:nvGrpSpPr>
          <p:cNvPr id="10" name="Group 9"/>
          <p:cNvGrpSpPr/>
          <p:nvPr/>
        </p:nvGrpSpPr>
        <p:grpSpPr>
          <a:xfrm>
            <a:off x="2854712" y="1605776"/>
            <a:ext cx="3728970" cy="1230057"/>
            <a:chOff x="2854712" y="1683833"/>
            <a:chExt cx="3728970" cy="1230057"/>
          </a:xfrm>
        </p:grpSpPr>
        <p:sp>
          <p:nvSpPr>
            <p:cNvPr id="9" name="Rectangular Callout 8"/>
            <p:cNvSpPr/>
            <p:nvPr/>
          </p:nvSpPr>
          <p:spPr>
            <a:xfrm>
              <a:off x="2854712" y="1683833"/>
              <a:ext cx="3728969" cy="1230057"/>
            </a:xfrm>
            <a:prstGeom prst="wedgeRectCallout">
              <a:avLst>
                <a:gd name="adj1" fmla="val -56604"/>
                <a:gd name="adj2" fmla="val 18068"/>
              </a:avLst>
            </a:prstGeom>
            <a:solidFill>
              <a:schemeClr val="bg1"/>
            </a:solidFill>
            <a:ln w="28575">
              <a:solidFill>
                <a:srgbClr val="014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077376" y="1883928"/>
              <a:ext cx="3506306" cy="830997"/>
            </a:xfrm>
            <a:prstGeom prst="rect">
              <a:avLst/>
            </a:prstGeom>
            <a:noFill/>
          </p:spPr>
          <p:txBody>
            <a:bodyPr wrap="square" lIns="0" tIns="0" rIns="0" bIns="0">
              <a:spAutoFit/>
            </a:bodyPr>
            <a:lstStyle/>
            <a:p>
              <a:r>
                <a:rPr lang="en-GB" dirty="0"/>
                <a:t>If I turn in a clockwise direction from </a:t>
              </a:r>
              <a:r>
                <a:rPr lang="en-GB" dirty="0" smtClean="0"/>
                <a:t>north </a:t>
              </a:r>
              <a:r>
                <a:rPr lang="en-GB" dirty="0"/>
                <a:t>to </a:t>
              </a:r>
              <a:r>
                <a:rPr lang="en-GB" dirty="0" smtClean="0"/>
                <a:t>north-west</a:t>
              </a:r>
              <a:r>
                <a:rPr lang="en-GB" dirty="0"/>
                <a:t>, my turn is an acute angle</a:t>
              </a:r>
              <a:r>
                <a:rPr lang="en-GB" dirty="0" smtClean="0"/>
                <a:t>. </a:t>
              </a:r>
              <a:endParaRPr lang="en-GB" dirty="0"/>
            </a:p>
          </p:txBody>
        </p:sp>
      </p:grpSp>
      <p:sp>
        <p:nvSpPr>
          <p:cNvPr id="32" name="Rectangle 31"/>
          <p:cNvSpPr/>
          <p:nvPr/>
        </p:nvSpPr>
        <p:spPr>
          <a:xfrm>
            <a:off x="755651" y="3429000"/>
            <a:ext cx="7632700" cy="458757"/>
          </a:xfrm>
          <a:prstGeom prst="rect">
            <a:avLst/>
          </a:prstGeom>
          <a:solidFill>
            <a:srgbClr val="ACDDFC"/>
          </a:solidFill>
        </p:spPr>
        <p:txBody>
          <a:bodyPr wrap="square" lIns="72000" tIns="72000" rIns="72000" bIns="108000">
            <a:spAutoFit/>
          </a:bodyPr>
          <a:lstStyle/>
          <a:p>
            <a:pPr algn="ctr"/>
            <a:r>
              <a:rPr lang="en-GB" dirty="0"/>
              <a:t>Is Sam correct? Explain your answer.</a:t>
            </a:r>
          </a:p>
        </p:txBody>
      </p:sp>
      <p:sp>
        <p:nvSpPr>
          <p:cNvPr id="11" name="Rectangle 10"/>
          <p:cNvSpPr/>
          <p:nvPr/>
        </p:nvSpPr>
        <p:spPr>
          <a:xfrm>
            <a:off x="755650" y="4261323"/>
            <a:ext cx="7632700" cy="1403049"/>
          </a:xfrm>
          <a:prstGeom prst="rect">
            <a:avLst/>
          </a:prstGeom>
          <a:solidFill>
            <a:schemeClr val="bg1"/>
          </a:solidFill>
          <a:ln w="38100">
            <a:solidFill>
              <a:srgbClr val="92D050"/>
            </a:solidFill>
          </a:ln>
        </p:spPr>
        <p:txBody>
          <a:bodyPr wrap="square" lIns="108000" tIns="108000" rIns="108000" bIns="108000">
            <a:spAutoFit/>
          </a:bodyPr>
          <a:lstStyle/>
          <a:p>
            <a:pPr>
              <a:spcAft>
                <a:spcPts val="600"/>
              </a:spcAft>
            </a:pPr>
            <a:r>
              <a:rPr lang="en-GB" b="1" dirty="0"/>
              <a:t>Sam is </a:t>
            </a:r>
            <a:r>
              <a:rPr lang="en-GB" b="1" dirty="0" smtClean="0"/>
              <a:t>incorrect. If </a:t>
            </a:r>
            <a:r>
              <a:rPr lang="en-GB" b="1" dirty="0"/>
              <a:t>you turn clockwise from </a:t>
            </a:r>
            <a:r>
              <a:rPr lang="en-GB" b="1" dirty="0" smtClean="0"/>
              <a:t>north </a:t>
            </a:r>
            <a:r>
              <a:rPr lang="en-GB" b="1" dirty="0"/>
              <a:t>to </a:t>
            </a:r>
            <a:r>
              <a:rPr lang="en-GB" b="1" dirty="0" smtClean="0"/>
              <a:t>north-west</a:t>
            </a:r>
            <a:r>
              <a:rPr lang="en-GB" b="1" dirty="0"/>
              <a:t>, this is </a:t>
            </a:r>
            <a:r>
              <a:rPr lang="en-GB" b="1" dirty="0" smtClean="0"/>
              <a:t>nearly </a:t>
            </a:r>
            <a:r>
              <a:rPr lang="en-GB" b="1" dirty="0"/>
              <a:t>a full turn. It is 315°.  </a:t>
            </a:r>
            <a:endParaRPr lang="en-GB" b="1" dirty="0" smtClean="0"/>
          </a:p>
          <a:p>
            <a:r>
              <a:rPr lang="en-GB" b="1" dirty="0" smtClean="0"/>
              <a:t>If </a:t>
            </a:r>
            <a:r>
              <a:rPr lang="en-GB" b="1" dirty="0"/>
              <a:t>Sam had turned anticlockwise, this would have been an acute </a:t>
            </a:r>
            <a:r>
              <a:rPr lang="en-GB" b="1" dirty="0" smtClean="0"/>
              <a:t>angle </a:t>
            </a:r>
            <a:r>
              <a:rPr lang="en-GB" b="1" dirty="0"/>
              <a:t>of 45°.</a:t>
            </a:r>
          </a:p>
        </p:txBody>
      </p:sp>
      <p:sp>
        <p:nvSpPr>
          <p:cNvPr id="33" name="Rectangle 32"/>
          <p:cNvSpPr/>
          <p:nvPr/>
        </p:nvSpPr>
        <p:spPr>
          <a:xfrm>
            <a:off x="445574" y="702863"/>
            <a:ext cx="308383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Measuring </a:t>
            </a:r>
            <a:r>
              <a:rPr lang="en-GB" altLang="en-US" sz="1600" b="1" dirty="0" smtClean="0">
                <a:solidFill>
                  <a:schemeClr val="bg1"/>
                </a:solidFill>
              </a:rPr>
              <a:t>Angles in </a:t>
            </a:r>
            <a:r>
              <a:rPr lang="en-GB" altLang="en-US" sz="1600" b="1" dirty="0">
                <a:solidFill>
                  <a:schemeClr val="bg1"/>
                </a:solidFill>
              </a:rPr>
              <a:t>Degrees</a:t>
            </a:r>
            <a:endParaRPr lang="en-GB" sz="1600" b="1" dirty="0">
              <a:solidFill>
                <a:schemeClr val="bg1"/>
              </a:solidFill>
            </a:endParaRPr>
          </a:p>
        </p:txBody>
      </p:sp>
      <p:sp>
        <p:nvSpPr>
          <p:cNvPr id="34" name="Rectangle 33"/>
          <p:cNvSpPr/>
          <p:nvPr/>
        </p:nvSpPr>
        <p:spPr>
          <a:xfrm>
            <a:off x="3529414" y="702863"/>
            <a:ext cx="1042586" cy="355276"/>
          </a:xfrm>
          <a:prstGeom prst="rect">
            <a:avLst/>
          </a:prstGeom>
          <a:solidFill>
            <a:srgbClr val="007AC3"/>
          </a:solidFill>
        </p:spPr>
        <p:txBody>
          <a:bodyPr wrap="square" lIns="180000" tIns="36000" rIns="180000" bIns="72000" anchor="ctr">
            <a:spAutoFit/>
          </a:bodyPr>
          <a:lstStyle/>
          <a:p>
            <a:r>
              <a:rPr lang="en-GB" altLang="en-US" sz="1600" b="1" dirty="0" smtClean="0">
                <a:solidFill>
                  <a:schemeClr val="bg1"/>
                </a:solidFill>
              </a:rPr>
              <a:t>Deeper</a:t>
            </a:r>
            <a:endParaRPr lang="en-GB" sz="1600" b="1" dirty="0">
              <a:solidFill>
                <a:schemeClr val="bg1"/>
              </a:solidFill>
            </a:endParaRP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38" name="Straight Connector 37"/>
          <p:cNvCxnSpPr/>
          <p:nvPr/>
        </p:nvCxnSpPr>
        <p:spPr>
          <a:xfrm>
            <a:off x="352941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6806345" y="1426762"/>
            <a:ext cx="1589495" cy="1588084"/>
            <a:chOff x="6742325" y="2619341"/>
            <a:chExt cx="1671415" cy="1669931"/>
          </a:xfrm>
        </p:grpSpPr>
        <p:pic>
          <p:nvPicPr>
            <p:cNvPr id="14" name="Picture 13"/>
            <p:cNvPicPr>
              <a:picLocks noChangeAspect="1"/>
            </p:cNvPicPr>
            <p:nvPr/>
          </p:nvPicPr>
          <p:blipFill>
            <a:blip r:embed="rId4"/>
            <a:stretch>
              <a:fillRect/>
            </a:stretch>
          </p:blipFill>
          <p:spPr>
            <a:xfrm>
              <a:off x="6742325" y="2619341"/>
              <a:ext cx="1671415" cy="166993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404" y="2831517"/>
              <a:ext cx="1253072" cy="1245578"/>
            </a:xfrm>
            <a:prstGeom prst="rect">
              <a:avLst/>
            </a:prstGeom>
          </p:spPr>
        </p:pic>
      </p:grpSp>
    </p:spTree>
    <p:extLst>
      <p:ext uri="{BB962C8B-B14F-4D97-AF65-F5344CB8AC3E}">
        <p14:creationId xmlns:p14="http://schemas.microsoft.com/office/powerpoint/2010/main" val="3637293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651" y="1410629"/>
            <a:ext cx="7632700" cy="458757"/>
          </a:xfrm>
          <a:prstGeom prst="rect">
            <a:avLst/>
          </a:prstGeom>
          <a:solidFill>
            <a:srgbClr val="C7E8FD"/>
          </a:solidFill>
        </p:spPr>
        <p:txBody>
          <a:bodyPr wrap="square" lIns="72000" tIns="72000" rIns="72000" bIns="108000">
            <a:spAutoFit/>
          </a:bodyPr>
          <a:lstStyle/>
          <a:p>
            <a:pPr algn="ctr"/>
            <a:r>
              <a:rPr lang="en-GB" dirty="0" smtClean="0"/>
              <a:t>True or False?</a:t>
            </a:r>
            <a:endParaRPr lang="en-GB" dirty="0"/>
          </a:p>
        </p:txBody>
      </p:sp>
      <p:sp>
        <p:nvSpPr>
          <p:cNvPr id="16" name="Oval 15"/>
          <p:cNvSpPr/>
          <p:nvPr/>
        </p:nvSpPr>
        <p:spPr>
          <a:xfrm>
            <a:off x="755650" y="2026451"/>
            <a:ext cx="1789013" cy="1789013"/>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5442" t="-10056" r="7091" b="24441"/>
          <a:stretch/>
        </p:blipFill>
        <p:spPr>
          <a:xfrm>
            <a:off x="755649" y="2026451"/>
            <a:ext cx="1789013" cy="1789013"/>
          </a:xfrm>
          <a:prstGeom prst="ellipse">
            <a:avLst/>
          </a:prstGeom>
        </p:spPr>
      </p:pic>
      <p:sp>
        <p:nvSpPr>
          <p:cNvPr id="21" name="Rectangular Callout 20"/>
          <p:cNvSpPr/>
          <p:nvPr/>
        </p:nvSpPr>
        <p:spPr>
          <a:xfrm>
            <a:off x="2781299" y="2336551"/>
            <a:ext cx="5607051" cy="802066"/>
          </a:xfrm>
          <a:prstGeom prst="wedgeRectCallout">
            <a:avLst>
              <a:gd name="adj1" fmla="val -56651"/>
              <a:gd name="adj2" fmla="val 33158"/>
            </a:avLst>
          </a:prstGeom>
          <a:solidFill>
            <a:schemeClr val="bg1"/>
          </a:solidFill>
          <a:ln w="28575">
            <a:solidFill>
              <a:srgbClr val="014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⅜</a:t>
            </a:r>
            <a:r>
              <a:rPr lang="en-GB" dirty="0" smtClean="0">
                <a:solidFill>
                  <a:schemeClr val="tx1"/>
                </a:solidFill>
              </a:rPr>
              <a:t> </a:t>
            </a:r>
            <a:r>
              <a:rPr lang="en-GB" dirty="0">
                <a:solidFill>
                  <a:schemeClr val="tx1"/>
                </a:solidFill>
              </a:rPr>
              <a:t>of a whole turn is less than </a:t>
            </a:r>
            <a:r>
              <a:rPr lang="en-GB" dirty="0" smtClean="0">
                <a:solidFill>
                  <a:schemeClr val="tx1"/>
                </a:solidFill>
              </a:rPr>
              <a:t>a </a:t>
            </a:r>
            <a:r>
              <a:rPr lang="en-GB" dirty="0">
                <a:solidFill>
                  <a:schemeClr val="tx1"/>
                </a:solidFill>
              </a:rPr>
              <a:t>right angle</a:t>
            </a:r>
            <a:r>
              <a:rPr lang="en-GB" dirty="0" smtClean="0">
                <a:solidFill>
                  <a:schemeClr val="tx1"/>
                </a:solidFill>
              </a:rPr>
              <a:t>.</a:t>
            </a:r>
            <a:endParaRPr lang="en-GB" dirty="0">
              <a:solidFill>
                <a:schemeClr val="tx1"/>
              </a:solidFill>
            </a:endParaRPr>
          </a:p>
        </p:txBody>
      </p:sp>
      <p:sp>
        <p:nvSpPr>
          <p:cNvPr id="73" name="Rectangle 72"/>
          <p:cNvSpPr/>
          <p:nvPr/>
        </p:nvSpPr>
        <p:spPr>
          <a:xfrm>
            <a:off x="445574" y="702863"/>
            <a:ext cx="308383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Measuring </a:t>
            </a:r>
            <a:r>
              <a:rPr lang="en-GB" altLang="en-US" sz="1600" b="1" dirty="0" smtClean="0">
                <a:solidFill>
                  <a:schemeClr val="bg1"/>
                </a:solidFill>
              </a:rPr>
              <a:t>Angles in </a:t>
            </a:r>
            <a:r>
              <a:rPr lang="en-GB" altLang="en-US" sz="1600" b="1" dirty="0">
                <a:solidFill>
                  <a:schemeClr val="bg1"/>
                </a:solidFill>
              </a:rPr>
              <a:t>Degrees</a:t>
            </a:r>
            <a:endParaRPr lang="en-GB" sz="1600" b="1" dirty="0">
              <a:solidFill>
                <a:schemeClr val="bg1"/>
              </a:solidFill>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529413" y="702863"/>
            <a:ext cx="1141417" cy="355276"/>
          </a:xfrm>
          <a:prstGeom prst="rect">
            <a:avLst/>
          </a:prstGeom>
          <a:solidFill>
            <a:srgbClr val="00529C"/>
          </a:solidFill>
        </p:spPr>
        <p:txBody>
          <a:bodyPr wrap="square" lIns="180000" tIns="36000" rIns="180000" bIns="72000" anchor="ctr">
            <a:spAutoFit/>
          </a:bodyPr>
          <a:lstStyle/>
          <a:p>
            <a:r>
              <a:rPr lang="en-GB" altLang="en-US" sz="1600" b="1" dirty="0" smtClean="0">
                <a:solidFill>
                  <a:schemeClr val="bg1"/>
                </a:solidFill>
              </a:rPr>
              <a:t>Deepest</a:t>
            </a:r>
            <a:endParaRPr lang="en-GB" sz="1600" b="1" dirty="0">
              <a:solidFill>
                <a:schemeClr val="bg1"/>
              </a:solidFill>
            </a:endParaRPr>
          </a:p>
        </p:txBody>
      </p:sp>
      <p:cxnSp>
        <p:nvCxnSpPr>
          <p:cNvPr id="77" name="Straight Connector 76"/>
          <p:cNvCxnSpPr/>
          <p:nvPr/>
        </p:nvCxnSpPr>
        <p:spPr>
          <a:xfrm>
            <a:off x="352941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55650" y="3972529"/>
            <a:ext cx="7632700" cy="2120296"/>
            <a:chOff x="755650" y="3972529"/>
            <a:chExt cx="7632700" cy="2120296"/>
          </a:xfrm>
        </p:grpSpPr>
        <p:sp>
          <p:nvSpPr>
            <p:cNvPr id="8" name="Rectangle 7"/>
            <p:cNvSpPr/>
            <p:nvPr/>
          </p:nvSpPr>
          <p:spPr>
            <a:xfrm>
              <a:off x="755650" y="3972529"/>
              <a:ext cx="7632700" cy="2120296"/>
            </a:xfrm>
            <a:prstGeom prst="rect">
              <a:avLst/>
            </a:prstGeom>
            <a:solidFill>
              <a:schemeClr val="bg1"/>
            </a:solidFill>
            <a:ln w="28575">
              <a:solidFill>
                <a:srgbClr val="92D050"/>
              </a:solidFill>
            </a:ln>
          </p:spPr>
          <p:txBody>
            <a:bodyPr wrap="square" anchor="ctr">
              <a:noAutofit/>
            </a:bodyPr>
            <a:lstStyle/>
            <a:p>
              <a:endParaRPr lang="en-GB" sz="1600" b="1" dirty="0"/>
            </a:p>
          </p:txBody>
        </p:sp>
        <p:sp>
          <p:nvSpPr>
            <p:cNvPr id="3" name="Rectangle 2"/>
            <p:cNvSpPr/>
            <p:nvPr/>
          </p:nvSpPr>
          <p:spPr>
            <a:xfrm>
              <a:off x="755650" y="4709510"/>
              <a:ext cx="3816350" cy="646331"/>
            </a:xfrm>
            <a:prstGeom prst="rect">
              <a:avLst/>
            </a:prstGeom>
          </p:spPr>
          <p:txBody>
            <a:bodyPr wrap="square">
              <a:spAutoFit/>
            </a:bodyPr>
            <a:lstStyle/>
            <a:p>
              <a:pPr algn="ctr"/>
              <a:r>
                <a:rPr lang="en-GB" b="1" dirty="0"/>
                <a:t>False. ⅜ of a whole turn is 135° </a:t>
              </a:r>
              <a:br>
                <a:rPr lang="en-GB" b="1" dirty="0"/>
              </a:br>
              <a:r>
                <a:rPr lang="en-GB" b="1" dirty="0"/>
                <a:t>and a right angle is 90°.</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033" y="4274808"/>
              <a:ext cx="1596857" cy="1596857"/>
            </a:xfrm>
            <a:prstGeom prst="rect">
              <a:avLst/>
            </a:prstGeom>
          </p:spPr>
        </p:pic>
      </p:grpSp>
    </p:spTree>
    <p:extLst>
      <p:ext uri="{BB962C8B-B14F-4D97-AF65-F5344CB8AC3E}">
        <p14:creationId xmlns:p14="http://schemas.microsoft.com/office/powerpoint/2010/main" val="390045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651" y="1410629"/>
            <a:ext cx="7632700" cy="458757"/>
          </a:xfrm>
          <a:prstGeom prst="rect">
            <a:avLst/>
          </a:prstGeom>
          <a:solidFill>
            <a:srgbClr val="C7E8FD"/>
          </a:solidFill>
        </p:spPr>
        <p:txBody>
          <a:bodyPr wrap="square" lIns="72000" tIns="72000" rIns="72000" bIns="108000">
            <a:spAutoFit/>
          </a:bodyPr>
          <a:lstStyle/>
          <a:p>
            <a:pPr algn="ctr"/>
            <a:r>
              <a:rPr lang="en-GB" dirty="0" smtClean="0"/>
              <a:t>True or False?</a:t>
            </a:r>
            <a:endParaRPr lang="en-GB" dirty="0"/>
          </a:p>
        </p:txBody>
      </p:sp>
      <p:sp>
        <p:nvSpPr>
          <p:cNvPr id="73" name="Rectangle 72"/>
          <p:cNvSpPr/>
          <p:nvPr/>
        </p:nvSpPr>
        <p:spPr>
          <a:xfrm>
            <a:off x="445574" y="702863"/>
            <a:ext cx="308383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Measuring </a:t>
            </a:r>
            <a:r>
              <a:rPr lang="en-GB" altLang="en-US" sz="1600" b="1" dirty="0" smtClean="0">
                <a:solidFill>
                  <a:schemeClr val="bg1"/>
                </a:solidFill>
              </a:rPr>
              <a:t>Angles in </a:t>
            </a:r>
            <a:r>
              <a:rPr lang="en-GB" altLang="en-US" sz="1600" b="1" dirty="0">
                <a:solidFill>
                  <a:schemeClr val="bg1"/>
                </a:solidFill>
              </a:rPr>
              <a:t>Degrees</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529413" y="702863"/>
            <a:ext cx="1141417" cy="355276"/>
          </a:xfrm>
          <a:prstGeom prst="rect">
            <a:avLst/>
          </a:prstGeom>
          <a:solidFill>
            <a:srgbClr val="00529C"/>
          </a:solidFill>
        </p:spPr>
        <p:txBody>
          <a:bodyPr wrap="square" lIns="180000" tIns="36000" rIns="180000" bIns="72000" anchor="ctr">
            <a:spAutoFit/>
          </a:bodyPr>
          <a:lstStyle/>
          <a:p>
            <a:r>
              <a:rPr lang="en-GB" altLang="en-US" sz="1600" b="1" dirty="0" smtClean="0">
                <a:solidFill>
                  <a:schemeClr val="bg1"/>
                </a:solidFill>
              </a:rPr>
              <a:t>Deepest</a:t>
            </a:r>
            <a:endParaRPr lang="en-GB" sz="1600" b="1" dirty="0">
              <a:solidFill>
                <a:schemeClr val="bg1"/>
              </a:solidFill>
            </a:endParaRPr>
          </a:p>
        </p:txBody>
      </p:sp>
      <p:cxnSp>
        <p:nvCxnSpPr>
          <p:cNvPr id="77" name="Straight Connector 76"/>
          <p:cNvCxnSpPr/>
          <p:nvPr/>
        </p:nvCxnSpPr>
        <p:spPr>
          <a:xfrm>
            <a:off x="352941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55649" y="2026451"/>
            <a:ext cx="1789013" cy="1789013"/>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5725" t="-6109" r="-5725" b="50000"/>
          <a:stretch/>
        </p:blipFill>
        <p:spPr>
          <a:xfrm>
            <a:off x="755649" y="2026451"/>
            <a:ext cx="1789013" cy="1789013"/>
          </a:xfrm>
          <a:prstGeom prst="ellipse">
            <a:avLst/>
          </a:prstGeom>
        </p:spPr>
      </p:pic>
      <p:sp>
        <p:nvSpPr>
          <p:cNvPr id="44" name="Rectangular Callout 43"/>
          <p:cNvSpPr/>
          <p:nvPr/>
        </p:nvSpPr>
        <p:spPr>
          <a:xfrm>
            <a:off x="2781299" y="2336551"/>
            <a:ext cx="5607051" cy="802066"/>
          </a:xfrm>
          <a:prstGeom prst="wedgeRectCallout">
            <a:avLst>
              <a:gd name="adj1" fmla="val -56651"/>
              <a:gd name="adj2" fmla="val 33158"/>
            </a:avLst>
          </a:prstGeom>
          <a:solidFill>
            <a:schemeClr val="bg1"/>
          </a:solidFill>
          <a:ln w="28575">
            <a:solidFill>
              <a:srgbClr val="014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⅓ of a whole turn is less than      </a:t>
            </a:r>
            <a:br>
              <a:rPr lang="en-GB" sz="2000" dirty="0">
                <a:solidFill>
                  <a:schemeClr val="tx1"/>
                </a:solidFill>
              </a:rPr>
            </a:br>
            <a:r>
              <a:rPr lang="en-GB" sz="2000" dirty="0" smtClean="0">
                <a:solidFill>
                  <a:schemeClr val="tx1"/>
                </a:solidFill>
              </a:rPr>
              <a:t>of </a:t>
            </a:r>
            <a:r>
              <a:rPr lang="en-GB" sz="2000" dirty="0">
                <a:solidFill>
                  <a:schemeClr val="tx1"/>
                </a:solidFill>
              </a:rPr>
              <a:t>a turn.</a:t>
            </a:r>
          </a:p>
        </p:txBody>
      </p:sp>
      <p:grpSp>
        <p:nvGrpSpPr>
          <p:cNvPr id="45" name="Group 44"/>
          <p:cNvGrpSpPr/>
          <p:nvPr/>
        </p:nvGrpSpPr>
        <p:grpSpPr>
          <a:xfrm>
            <a:off x="4729851" y="2531096"/>
            <a:ext cx="356188" cy="582807"/>
            <a:chOff x="2879037" y="3615103"/>
            <a:chExt cx="356188" cy="582807"/>
          </a:xfrm>
        </p:grpSpPr>
        <p:sp>
          <p:nvSpPr>
            <p:cNvPr id="61" name="TextBox 60"/>
            <p:cNvSpPr txBox="1"/>
            <p:nvPr/>
          </p:nvSpPr>
          <p:spPr>
            <a:xfrm>
              <a:off x="2939957" y="3615103"/>
              <a:ext cx="160020" cy="400110"/>
            </a:xfrm>
            <a:prstGeom prst="rect">
              <a:avLst/>
            </a:prstGeom>
            <a:noFill/>
          </p:spPr>
          <p:txBody>
            <a:bodyPr wrap="square" rtlCol="0">
              <a:spAutoFit/>
            </a:bodyPr>
            <a:lstStyle/>
            <a:p>
              <a:r>
                <a:rPr lang="en-GB" sz="2000" dirty="0" smtClean="0"/>
                <a:t>₅</a:t>
              </a:r>
              <a:endParaRPr lang="en-GB" sz="2000" dirty="0"/>
            </a:p>
          </p:txBody>
        </p:sp>
        <p:grpSp>
          <p:nvGrpSpPr>
            <p:cNvPr id="62" name="Group 61"/>
            <p:cNvGrpSpPr/>
            <p:nvPr/>
          </p:nvGrpSpPr>
          <p:grpSpPr>
            <a:xfrm>
              <a:off x="2879037" y="3797800"/>
              <a:ext cx="356188" cy="400110"/>
              <a:chOff x="2879037" y="3797800"/>
              <a:chExt cx="356188" cy="400110"/>
            </a:xfrm>
          </p:grpSpPr>
          <p:sp>
            <p:nvSpPr>
              <p:cNvPr id="63" name="Rectangle 62"/>
              <p:cNvSpPr/>
              <p:nvPr/>
            </p:nvSpPr>
            <p:spPr>
              <a:xfrm>
                <a:off x="2879037" y="3797800"/>
                <a:ext cx="356188" cy="400110"/>
              </a:xfrm>
              <a:prstGeom prst="rect">
                <a:avLst/>
              </a:prstGeom>
            </p:spPr>
            <p:txBody>
              <a:bodyPr wrap="none">
                <a:spAutoFit/>
              </a:bodyPr>
              <a:lstStyle/>
              <a:p>
                <a:r>
                  <a:rPr lang="en-GB" sz="2000" dirty="0" smtClean="0"/>
                  <a:t>₁₂</a:t>
                </a:r>
                <a:endParaRPr lang="en-GB" sz="2000" dirty="0"/>
              </a:p>
            </p:txBody>
          </p:sp>
          <p:cxnSp>
            <p:nvCxnSpPr>
              <p:cNvPr id="64" name="Straight Connector 63"/>
              <p:cNvCxnSpPr/>
              <p:nvPr/>
            </p:nvCxnSpPr>
            <p:spPr>
              <a:xfrm>
                <a:off x="2973038" y="3968865"/>
                <a:ext cx="163423" cy="0"/>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 name="Group 6"/>
          <p:cNvGrpSpPr/>
          <p:nvPr/>
        </p:nvGrpSpPr>
        <p:grpSpPr>
          <a:xfrm>
            <a:off x="755650" y="3972529"/>
            <a:ext cx="7632700" cy="2120296"/>
            <a:chOff x="755650" y="3972529"/>
            <a:chExt cx="7632700" cy="2120296"/>
          </a:xfrm>
        </p:grpSpPr>
        <p:grpSp>
          <p:nvGrpSpPr>
            <p:cNvPr id="22" name="Group 21"/>
            <p:cNvGrpSpPr/>
            <p:nvPr/>
          </p:nvGrpSpPr>
          <p:grpSpPr>
            <a:xfrm>
              <a:off x="755650" y="3972529"/>
              <a:ext cx="7632700" cy="2120296"/>
              <a:chOff x="755650" y="3972529"/>
              <a:chExt cx="7632700" cy="2120296"/>
            </a:xfrm>
          </p:grpSpPr>
          <p:sp>
            <p:nvSpPr>
              <p:cNvPr id="65" name="Rectangle 64"/>
              <p:cNvSpPr/>
              <p:nvPr/>
            </p:nvSpPr>
            <p:spPr>
              <a:xfrm>
                <a:off x="755650" y="3972529"/>
                <a:ext cx="7632700" cy="2120296"/>
              </a:xfrm>
              <a:prstGeom prst="rect">
                <a:avLst/>
              </a:prstGeom>
              <a:solidFill>
                <a:schemeClr val="bg1"/>
              </a:solidFill>
              <a:ln w="28575">
                <a:solidFill>
                  <a:srgbClr val="92D050"/>
                </a:solidFill>
              </a:ln>
            </p:spPr>
            <p:txBody>
              <a:bodyPr wrap="square" anchor="ctr">
                <a:noAutofit/>
              </a:bodyPr>
              <a:lstStyle/>
              <a:p>
                <a:endParaRPr lang="en-GB" sz="1600" b="1" dirty="0"/>
              </a:p>
            </p:txBody>
          </p:sp>
          <p:grpSp>
            <p:nvGrpSpPr>
              <p:cNvPr id="72" name="Group 71"/>
              <p:cNvGrpSpPr/>
              <p:nvPr/>
            </p:nvGrpSpPr>
            <p:grpSpPr>
              <a:xfrm>
                <a:off x="897420" y="4082024"/>
                <a:ext cx="3511619" cy="1656727"/>
                <a:chOff x="4876731" y="4099546"/>
                <a:chExt cx="3511619" cy="1656727"/>
              </a:xfrm>
            </p:grpSpPr>
            <p:sp>
              <p:nvSpPr>
                <p:cNvPr id="15" name="Rectangle 14"/>
                <p:cNvSpPr/>
                <p:nvPr/>
              </p:nvSpPr>
              <p:spPr>
                <a:xfrm>
                  <a:off x="4876731" y="4099546"/>
                  <a:ext cx="3511619" cy="1510771"/>
                </a:xfrm>
                <a:prstGeom prst="rect">
                  <a:avLst/>
                </a:prstGeom>
                <a:solidFill>
                  <a:schemeClr val="bg1"/>
                </a:solidFill>
                <a:ln w="28575">
                  <a:noFill/>
                </a:ln>
              </p:spPr>
              <p:txBody>
                <a:bodyPr wrap="square" lIns="108000" tIns="108000" rIns="108000" bIns="108000">
                  <a:spAutoFit/>
                </a:bodyPr>
                <a:lstStyle/>
                <a:p>
                  <a:r>
                    <a:rPr lang="en-GB" sz="1600" b="1" dirty="0"/>
                    <a:t>True. </a:t>
                  </a:r>
                  <a:r>
                    <a:rPr lang="en-GB" b="1" dirty="0" smtClean="0"/>
                    <a:t>⅓</a:t>
                  </a:r>
                  <a:r>
                    <a:rPr lang="en-GB" sz="1600" b="1" dirty="0" smtClean="0"/>
                    <a:t> </a:t>
                  </a:r>
                  <a:r>
                    <a:rPr lang="en-GB" sz="1600" b="1" dirty="0"/>
                    <a:t>of a whole turn is 120° </a:t>
                  </a:r>
                  <a:r>
                    <a:rPr lang="en-GB" sz="1600" b="1" dirty="0" smtClean="0"/>
                    <a:t>and</a:t>
                  </a:r>
                  <a:br>
                    <a:rPr lang="en-GB" sz="1600" b="1" dirty="0" smtClean="0"/>
                  </a:br>
                  <a:r>
                    <a:rPr lang="en-GB" sz="1600" b="1" dirty="0" smtClean="0"/>
                    <a:t>    </a:t>
                  </a:r>
                  <a:r>
                    <a:rPr lang="en-GB" sz="1600" b="1" dirty="0"/>
                    <a:t>of a turn is 150°. An alternative way of answering this is to use our equivalent fractions knowledge to convert </a:t>
                  </a:r>
                  <a:r>
                    <a:rPr lang="en-GB" b="1" dirty="0"/>
                    <a:t>⅓</a:t>
                  </a:r>
                  <a:r>
                    <a:rPr lang="en-GB" sz="1600" b="1" dirty="0" smtClean="0"/>
                    <a:t> to    .     is </a:t>
                  </a:r>
                  <a:r>
                    <a:rPr lang="en-GB" sz="1600" b="1" dirty="0"/>
                    <a:t>less </a:t>
                  </a:r>
                  <a:r>
                    <a:rPr lang="en-GB" sz="1600" b="1" dirty="0" smtClean="0"/>
                    <a:t>than    . </a:t>
                  </a:r>
                  <a:endParaRPr lang="en-GB" sz="1600" b="1" dirty="0"/>
                </a:p>
              </p:txBody>
            </p:sp>
            <p:grpSp>
              <p:nvGrpSpPr>
                <p:cNvPr id="41" name="Group 40"/>
                <p:cNvGrpSpPr/>
                <p:nvPr/>
              </p:nvGrpSpPr>
              <p:grpSpPr>
                <a:xfrm>
                  <a:off x="4896903" y="4483321"/>
                  <a:ext cx="349776" cy="531857"/>
                  <a:chOff x="2879037" y="3615103"/>
                  <a:chExt cx="349776" cy="531857"/>
                </a:xfrm>
              </p:grpSpPr>
              <p:sp>
                <p:nvSpPr>
                  <p:cNvPr id="18" name="TextBox 17"/>
                  <p:cNvSpPr txBox="1"/>
                  <p:nvPr/>
                </p:nvSpPr>
                <p:spPr>
                  <a:xfrm>
                    <a:off x="2939957" y="3615103"/>
                    <a:ext cx="160020" cy="369332"/>
                  </a:xfrm>
                  <a:prstGeom prst="rect">
                    <a:avLst/>
                  </a:prstGeom>
                  <a:noFill/>
                  <a:ln>
                    <a:noFill/>
                  </a:ln>
                </p:spPr>
                <p:txBody>
                  <a:bodyPr wrap="square" rtlCol="0">
                    <a:spAutoFit/>
                  </a:bodyPr>
                  <a:lstStyle/>
                  <a:p>
                    <a:r>
                      <a:rPr lang="en-GB" b="1" dirty="0" smtClean="0"/>
                      <a:t>₅</a:t>
                    </a:r>
                    <a:endParaRPr lang="en-GB" b="1" dirty="0"/>
                  </a:p>
                </p:txBody>
              </p:sp>
              <p:grpSp>
                <p:nvGrpSpPr>
                  <p:cNvPr id="40" name="Group 39"/>
                  <p:cNvGrpSpPr/>
                  <p:nvPr/>
                </p:nvGrpSpPr>
                <p:grpSpPr>
                  <a:xfrm>
                    <a:off x="2879037" y="3777628"/>
                    <a:ext cx="349776" cy="369332"/>
                    <a:chOff x="2879037" y="3777628"/>
                    <a:chExt cx="349776" cy="369332"/>
                  </a:xfrm>
                </p:grpSpPr>
                <p:sp>
                  <p:nvSpPr>
                    <p:cNvPr id="30" name="Rectangle 29"/>
                    <p:cNvSpPr/>
                    <p:nvPr/>
                  </p:nvSpPr>
                  <p:spPr>
                    <a:xfrm>
                      <a:off x="2879037" y="3777628"/>
                      <a:ext cx="349776" cy="369332"/>
                    </a:xfrm>
                    <a:prstGeom prst="rect">
                      <a:avLst/>
                    </a:prstGeom>
                    <a:ln>
                      <a:noFill/>
                    </a:ln>
                  </p:spPr>
                  <p:txBody>
                    <a:bodyPr wrap="none">
                      <a:spAutoFit/>
                    </a:bodyPr>
                    <a:lstStyle/>
                    <a:p>
                      <a:r>
                        <a:rPr lang="en-GB" b="1" dirty="0" smtClean="0"/>
                        <a:t>₁₂</a:t>
                      </a:r>
                      <a:endParaRPr lang="en-GB" b="1" dirty="0"/>
                    </a:p>
                  </p:txBody>
                </p:sp>
                <p:cxnSp>
                  <p:nvCxnSpPr>
                    <p:cNvPr id="33" name="Straight Connector 32"/>
                    <p:cNvCxnSpPr/>
                    <p:nvPr/>
                  </p:nvCxnSpPr>
                  <p:spPr>
                    <a:xfrm>
                      <a:off x="2973038" y="3935245"/>
                      <a:ext cx="163423" cy="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6067901" y="5195336"/>
                  <a:ext cx="349776" cy="560937"/>
                  <a:chOff x="2879037" y="3601655"/>
                  <a:chExt cx="349776" cy="560937"/>
                </a:xfrm>
              </p:grpSpPr>
              <p:sp>
                <p:nvSpPr>
                  <p:cNvPr id="52" name="TextBox 51"/>
                  <p:cNvSpPr txBox="1"/>
                  <p:nvPr/>
                </p:nvSpPr>
                <p:spPr>
                  <a:xfrm>
                    <a:off x="2920877" y="3601655"/>
                    <a:ext cx="160020" cy="369332"/>
                  </a:xfrm>
                  <a:prstGeom prst="rect">
                    <a:avLst/>
                  </a:prstGeom>
                  <a:noFill/>
                  <a:ln>
                    <a:noFill/>
                  </a:ln>
                </p:spPr>
                <p:txBody>
                  <a:bodyPr wrap="square" rtlCol="0">
                    <a:spAutoFit/>
                  </a:bodyPr>
                  <a:lstStyle/>
                  <a:p>
                    <a:r>
                      <a:rPr lang="en-GB" b="1" dirty="0" smtClean="0"/>
                      <a:t>₄</a:t>
                    </a:r>
                    <a:endParaRPr lang="en-GB" b="1" dirty="0"/>
                  </a:p>
                </p:txBody>
              </p:sp>
              <p:grpSp>
                <p:nvGrpSpPr>
                  <p:cNvPr id="53" name="Group 52"/>
                  <p:cNvGrpSpPr/>
                  <p:nvPr/>
                </p:nvGrpSpPr>
                <p:grpSpPr>
                  <a:xfrm>
                    <a:off x="2879037" y="3793260"/>
                    <a:ext cx="349776" cy="369332"/>
                    <a:chOff x="2879037" y="3793260"/>
                    <a:chExt cx="349776" cy="369332"/>
                  </a:xfrm>
                </p:grpSpPr>
                <p:sp>
                  <p:nvSpPr>
                    <p:cNvPr id="54" name="Rectangle 53"/>
                    <p:cNvSpPr/>
                    <p:nvPr/>
                  </p:nvSpPr>
                  <p:spPr>
                    <a:xfrm>
                      <a:off x="2879037" y="3793260"/>
                      <a:ext cx="349776" cy="369332"/>
                    </a:xfrm>
                    <a:prstGeom prst="rect">
                      <a:avLst/>
                    </a:prstGeom>
                    <a:ln>
                      <a:noFill/>
                    </a:ln>
                  </p:spPr>
                  <p:txBody>
                    <a:bodyPr wrap="none">
                      <a:spAutoFit/>
                    </a:bodyPr>
                    <a:lstStyle/>
                    <a:p>
                      <a:r>
                        <a:rPr lang="en-GB" b="1" dirty="0" smtClean="0"/>
                        <a:t>₁₂</a:t>
                      </a:r>
                      <a:endParaRPr lang="en-GB" b="1" dirty="0"/>
                    </a:p>
                  </p:txBody>
                </p:sp>
                <p:cxnSp>
                  <p:nvCxnSpPr>
                    <p:cNvPr id="55" name="Straight Connector 54"/>
                    <p:cNvCxnSpPr/>
                    <p:nvPr/>
                  </p:nvCxnSpPr>
                  <p:spPr>
                    <a:xfrm>
                      <a:off x="2973038" y="3935245"/>
                      <a:ext cx="163423" cy="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6362648" y="5210968"/>
                  <a:ext cx="349776" cy="545305"/>
                  <a:chOff x="2879037" y="3601655"/>
                  <a:chExt cx="349776" cy="545305"/>
                </a:xfrm>
              </p:grpSpPr>
              <p:sp>
                <p:nvSpPr>
                  <p:cNvPr id="57" name="TextBox 56"/>
                  <p:cNvSpPr txBox="1"/>
                  <p:nvPr/>
                </p:nvSpPr>
                <p:spPr>
                  <a:xfrm>
                    <a:off x="2920877" y="3601655"/>
                    <a:ext cx="160020" cy="369332"/>
                  </a:xfrm>
                  <a:prstGeom prst="rect">
                    <a:avLst/>
                  </a:prstGeom>
                  <a:noFill/>
                  <a:ln>
                    <a:noFill/>
                  </a:ln>
                </p:spPr>
                <p:txBody>
                  <a:bodyPr wrap="square" rtlCol="0">
                    <a:spAutoFit/>
                  </a:bodyPr>
                  <a:lstStyle/>
                  <a:p>
                    <a:r>
                      <a:rPr lang="en-GB" b="1" dirty="0" smtClean="0"/>
                      <a:t>₄</a:t>
                    </a:r>
                    <a:endParaRPr lang="en-GB" b="1" dirty="0"/>
                  </a:p>
                </p:txBody>
              </p:sp>
              <p:grpSp>
                <p:nvGrpSpPr>
                  <p:cNvPr id="58" name="Group 57"/>
                  <p:cNvGrpSpPr/>
                  <p:nvPr/>
                </p:nvGrpSpPr>
                <p:grpSpPr>
                  <a:xfrm>
                    <a:off x="2879037" y="3777628"/>
                    <a:ext cx="349776" cy="369332"/>
                    <a:chOff x="2879037" y="3777628"/>
                    <a:chExt cx="349776" cy="369332"/>
                  </a:xfrm>
                </p:grpSpPr>
                <p:sp>
                  <p:nvSpPr>
                    <p:cNvPr id="59" name="Rectangle 58"/>
                    <p:cNvSpPr/>
                    <p:nvPr/>
                  </p:nvSpPr>
                  <p:spPr>
                    <a:xfrm>
                      <a:off x="2879037" y="3777628"/>
                      <a:ext cx="349776" cy="369332"/>
                    </a:xfrm>
                    <a:prstGeom prst="rect">
                      <a:avLst/>
                    </a:prstGeom>
                    <a:ln>
                      <a:noFill/>
                    </a:ln>
                  </p:spPr>
                  <p:txBody>
                    <a:bodyPr wrap="none">
                      <a:spAutoFit/>
                    </a:bodyPr>
                    <a:lstStyle/>
                    <a:p>
                      <a:r>
                        <a:rPr lang="en-GB" b="1" dirty="0" smtClean="0"/>
                        <a:t>₁₂</a:t>
                      </a:r>
                      <a:endParaRPr lang="en-GB" b="1" dirty="0"/>
                    </a:p>
                  </p:txBody>
                </p:sp>
                <p:cxnSp>
                  <p:nvCxnSpPr>
                    <p:cNvPr id="60" name="Straight Connector 59"/>
                    <p:cNvCxnSpPr/>
                    <p:nvPr/>
                  </p:nvCxnSpPr>
                  <p:spPr>
                    <a:xfrm>
                      <a:off x="2973038" y="3935245"/>
                      <a:ext cx="163423" cy="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grpSp>
            <p:grpSp>
              <p:nvGrpSpPr>
                <p:cNvPr id="66" name="Group 65"/>
                <p:cNvGrpSpPr/>
                <p:nvPr/>
              </p:nvGrpSpPr>
              <p:grpSpPr>
                <a:xfrm>
                  <a:off x="7706208" y="5224416"/>
                  <a:ext cx="349776" cy="531857"/>
                  <a:chOff x="2879037" y="3615103"/>
                  <a:chExt cx="349776" cy="531857"/>
                </a:xfrm>
              </p:grpSpPr>
              <p:sp>
                <p:nvSpPr>
                  <p:cNvPr id="67" name="TextBox 66"/>
                  <p:cNvSpPr txBox="1"/>
                  <p:nvPr/>
                </p:nvSpPr>
                <p:spPr>
                  <a:xfrm>
                    <a:off x="2939957" y="3615103"/>
                    <a:ext cx="160020" cy="369332"/>
                  </a:xfrm>
                  <a:prstGeom prst="rect">
                    <a:avLst/>
                  </a:prstGeom>
                  <a:noFill/>
                  <a:ln>
                    <a:noFill/>
                  </a:ln>
                </p:spPr>
                <p:txBody>
                  <a:bodyPr wrap="square" rtlCol="0">
                    <a:spAutoFit/>
                  </a:bodyPr>
                  <a:lstStyle/>
                  <a:p>
                    <a:r>
                      <a:rPr lang="en-GB" b="1" dirty="0" smtClean="0"/>
                      <a:t>₅</a:t>
                    </a:r>
                    <a:endParaRPr lang="en-GB" b="1" dirty="0"/>
                  </a:p>
                </p:txBody>
              </p:sp>
              <p:grpSp>
                <p:nvGrpSpPr>
                  <p:cNvPr id="68" name="Group 67"/>
                  <p:cNvGrpSpPr/>
                  <p:nvPr/>
                </p:nvGrpSpPr>
                <p:grpSpPr>
                  <a:xfrm>
                    <a:off x="2879037" y="3777628"/>
                    <a:ext cx="349776" cy="369332"/>
                    <a:chOff x="2879037" y="3777628"/>
                    <a:chExt cx="349776" cy="369332"/>
                  </a:xfrm>
                </p:grpSpPr>
                <p:sp>
                  <p:nvSpPr>
                    <p:cNvPr id="69" name="Rectangle 68"/>
                    <p:cNvSpPr/>
                    <p:nvPr/>
                  </p:nvSpPr>
                  <p:spPr>
                    <a:xfrm>
                      <a:off x="2879037" y="3777628"/>
                      <a:ext cx="349776" cy="369332"/>
                    </a:xfrm>
                    <a:prstGeom prst="rect">
                      <a:avLst/>
                    </a:prstGeom>
                    <a:ln>
                      <a:noFill/>
                    </a:ln>
                  </p:spPr>
                  <p:txBody>
                    <a:bodyPr wrap="none">
                      <a:spAutoFit/>
                    </a:bodyPr>
                    <a:lstStyle/>
                    <a:p>
                      <a:r>
                        <a:rPr lang="en-GB" b="1" dirty="0" smtClean="0"/>
                        <a:t>₁₂</a:t>
                      </a:r>
                      <a:endParaRPr lang="en-GB" b="1" dirty="0"/>
                    </a:p>
                  </p:txBody>
                </p:sp>
                <p:cxnSp>
                  <p:nvCxnSpPr>
                    <p:cNvPr id="70" name="Straight Connector 69"/>
                    <p:cNvCxnSpPr/>
                    <p:nvPr/>
                  </p:nvCxnSpPr>
                  <p:spPr>
                    <a:xfrm>
                      <a:off x="2973038" y="3935245"/>
                      <a:ext cx="163423" cy="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gr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526" y="4274808"/>
                <a:ext cx="1596857" cy="1596857"/>
              </a:xfrm>
              <a:prstGeom prst="rect">
                <a:avLst/>
              </a:prstGeom>
            </p:spPr>
          </p:pic>
          <p:cxnSp>
            <p:nvCxnSpPr>
              <p:cNvPr id="9" name="Straight Connector 8"/>
              <p:cNvCxnSpPr>
                <a:stCxn id="4" idx="0"/>
              </p:cNvCxnSpPr>
              <p:nvPr/>
            </p:nvCxnSpPr>
            <p:spPr>
              <a:xfrm flipH="1">
                <a:off x="6545954" y="4274808"/>
                <a:ext cx="1" cy="7984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6545954" y="5073236"/>
                <a:ext cx="686800" cy="395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856157" y="5073236"/>
                <a:ext cx="689796" cy="3931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1015646" y="4791273"/>
              <a:ext cx="156704" cy="0"/>
            </a:xfrm>
            <a:prstGeom prst="line">
              <a:avLst/>
            </a:prstGeom>
            <a:ln w="2540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89310" y="5516736"/>
              <a:ext cx="156704" cy="0"/>
            </a:xfrm>
            <a:prstGeom prst="line">
              <a:avLst/>
            </a:prstGeom>
            <a:ln w="2540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77338" y="5516299"/>
              <a:ext cx="156704" cy="0"/>
            </a:xfrm>
            <a:prstGeom prst="line">
              <a:avLst/>
            </a:prstGeom>
            <a:ln w="2540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20898" y="5529656"/>
              <a:ext cx="156704" cy="0"/>
            </a:xfrm>
            <a:prstGeom prst="line">
              <a:avLst/>
            </a:prstGeom>
            <a:ln w="25400">
              <a:solidFill>
                <a:srgbClr val="1C1C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0349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978</TotalTime>
  <Words>411</Words>
  <Application>Microsoft Macintosh PowerPoint</Application>
  <PresentationFormat>On-screen Show (4:3)</PresentationFormat>
  <Paragraphs>93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Abi Haigh</dc:creator>
  <cp:lastModifiedBy>Tim Kermode</cp:lastModifiedBy>
  <cp:revision>67</cp:revision>
  <dcterms:created xsi:type="dcterms:W3CDTF">2019-04-17T11:35:15Z</dcterms:created>
  <dcterms:modified xsi:type="dcterms:W3CDTF">2020-06-23T10:14:21Z</dcterms:modified>
</cp:coreProperties>
</file>