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sldIdLst>
    <p:sldId id="261" r:id="rId2"/>
    <p:sldId id="262" r:id="rId3"/>
    <p:sldId id="271" r:id="rId4"/>
    <p:sldId id="294" r:id="rId5"/>
    <p:sldId id="291" r:id="rId6"/>
    <p:sldId id="295" r:id="rId7"/>
    <p:sldId id="296" r:id="rId8"/>
    <p:sldId id="297" r:id="rId9"/>
    <p:sldId id="298" r:id="rId10"/>
    <p:sldId id="279" r:id="rId11"/>
    <p:sldId id="280" r:id="rId12"/>
    <p:sldId id="281" r:id="rId13"/>
    <p:sldId id="266" r:id="rId14"/>
  </p:sldIdLst>
  <p:sldSz cx="9144000" cy="6858000" type="screen4x3"/>
  <p:notesSz cx="6858000" cy="9144000"/>
  <p:embeddedFontLst>
    <p:embeddedFont>
      <p:font typeface="Tuffy" panose="020B0603060100000000" charset="0"/>
      <p:regular r:id="rId15"/>
      <p:bold r:id="rId16"/>
      <p:italic r:id="rId17"/>
      <p:boldItalic r:id="rId18"/>
    </p:embeddedFont>
    <p:embeddedFont>
      <p:font typeface="Twinkl" panose="020B0604020202020204" charset="0"/>
      <p:regular r:id="rId19"/>
      <p:bold r:id="rId20"/>
    </p:embeddedFont>
    <p:embeddedFont>
      <p:font typeface="Sassoon Infant Md" panose="02000603050000020003" charset="0"/>
      <p:regular r:id="rId21"/>
    </p:embeddedFont>
    <p:embeddedFont>
      <p:font typeface="Twinkl SemiBold" charset="0"/>
      <p:bold r:id="rId22"/>
    </p:embeddedFont>
    <p:embeddedFont>
      <p:font typeface="Sassoon Infant Rg" panose="02000503030000020003" charset="0"/>
      <p:regular r:id="rId23"/>
      <p:bold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1F24BA8-BE69-428A-84F0-062183FFE10C}">
          <p14:sldIdLst>
            <p14:sldId id="261"/>
            <p14:sldId id="262"/>
            <p14:sldId id="271"/>
            <p14:sldId id="294"/>
            <p14:sldId id="291"/>
            <p14:sldId id="295"/>
            <p14:sldId id="296"/>
            <p14:sldId id="297"/>
            <p14:sldId id="298"/>
            <p14:sldId id="279"/>
            <p14:sldId id="280"/>
            <p14:sldId id="281"/>
            <p14:sldId id="26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317" userDrawn="1">
          <p15:clr>
            <a:srgbClr val="A4A3A4"/>
          </p15:clr>
        </p15:guide>
        <p15:guide id="4" pos="476" userDrawn="1">
          <p15:clr>
            <a:srgbClr val="A4A3A4"/>
          </p15:clr>
        </p15:guide>
        <p15:guide id="5" pos="5284" userDrawn="1">
          <p15:clr>
            <a:srgbClr val="A4A3A4"/>
          </p15:clr>
        </p15:guide>
        <p15:guide id="6" pos="5443" userDrawn="1">
          <p15:clr>
            <a:srgbClr val="A4A3A4"/>
          </p15:clr>
        </p15:guide>
        <p15:guide id="7" orient="horz" pos="323" userDrawn="1">
          <p15:clr>
            <a:srgbClr val="A4A3A4"/>
          </p15:clr>
        </p15:guide>
        <p15:guide id="8" orient="horz" pos="482" userDrawn="1">
          <p15:clr>
            <a:srgbClr val="A4A3A4"/>
          </p15:clr>
        </p15:guide>
        <p15:guide id="9" orient="horz" pos="3997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3582"/>
    <a:srgbClr val="7768AD"/>
    <a:srgbClr val="92C137"/>
    <a:srgbClr val="D1C4DE"/>
    <a:srgbClr val="D7ECB6"/>
    <a:srgbClr val="87BD33"/>
    <a:srgbClr val="6D8F29"/>
    <a:srgbClr val="FAAF01"/>
    <a:srgbClr val="FFE001"/>
    <a:srgbClr val="EF7D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07" d="100"/>
          <a:sy n="107" d="100"/>
        </p:scale>
        <p:origin x="102" y="126"/>
      </p:cViewPr>
      <p:guideLst>
        <p:guide orient="horz" pos="2160"/>
        <p:guide pos="2880"/>
        <p:guide pos="317"/>
        <p:guide pos="476"/>
        <p:guide pos="5284"/>
        <p:guide pos="5443"/>
        <p:guide orient="horz" pos="323"/>
        <p:guide orient="horz" pos="482"/>
        <p:guide orient="horz" pos="3997"/>
        <p:guide orient="horz" pos="383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Twinkl" pitchFamily="2" charset="0"/>
                <a:ea typeface="Sassoon Infant Rg" panose="02000503030000020003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286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785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38054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169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316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87031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Clas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Whole Clas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7089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vidual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Individual Wo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4507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i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air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3254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artne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Talking Partner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0261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Group Wo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0126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tal and Oral Starter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138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ment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3600" b="0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911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D4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CEFD52-CF25-4607-823D-6B6A294B963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915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rgbClr val="1C1C1C"/>
          </a:solidFill>
          <a:latin typeface="Twinkl SemiBold" pitchFamily="2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30271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EA6039F-D997-493A-A317-1855F4022F5F}"/>
              </a:ext>
            </a:extLst>
          </p:cNvPr>
          <p:cNvSpPr/>
          <p:nvPr/>
        </p:nvSpPr>
        <p:spPr>
          <a:xfrm>
            <a:off x="624801" y="1913464"/>
            <a:ext cx="7906424" cy="4260333"/>
          </a:xfrm>
          <a:prstGeom prst="rect">
            <a:avLst/>
          </a:prstGeom>
          <a:blipFill dpi="0" rotWithShape="1">
            <a:blip r:embed="rId2">
              <a:alphaModFix amt="76000"/>
            </a:blip>
            <a:srcRect/>
            <a:stretch>
              <a:fillRect t="-8280" r="-6344" b="-2449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4" name="Individual Work">
            <a:extLst>
              <a:ext uri="{FF2B5EF4-FFF2-40B4-BE49-F238E27FC236}">
                <a16:creationId xmlns:a16="http://schemas.microsoft.com/office/drawing/2014/main" id="{F9B98EA0-4DC4-4140-B0F1-9E8D8B803A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0960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76653" y="609845"/>
            <a:ext cx="8219873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3200" b="1" dirty="0"/>
              <a:t>Problems Involving </a:t>
            </a:r>
            <a:br>
              <a:rPr lang="en-GB" sz="3200" b="1" dirty="0"/>
            </a:br>
            <a:r>
              <a:rPr lang="en-GB" sz="3200" b="1" dirty="0"/>
              <a:t>Years </a:t>
            </a:r>
            <a:r>
              <a:rPr lang="en-GB" sz="3200" b="1"/>
              <a:t>and Months</a:t>
            </a:r>
            <a:endParaRPr lang="en-GB" sz="3200" b="1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8E1559F-B4F8-4952-ACE6-D9B47D3CA3FB}"/>
              </a:ext>
            </a:extLst>
          </p:cNvPr>
          <p:cNvSpPr/>
          <p:nvPr/>
        </p:nvSpPr>
        <p:spPr>
          <a:xfrm>
            <a:off x="476654" y="1544132"/>
            <a:ext cx="82198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Use your fabulous mastery skills to complete this activity sheet.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17BB9A-3BA6-44D3-AA54-5C2DC6D8C7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33" y="2136448"/>
            <a:ext cx="2770327" cy="3917094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2113F8-94EB-4FD9-88D3-F27317542C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494" y="2136448"/>
            <a:ext cx="2770327" cy="3917094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DB32489-E9B6-4448-B2DA-3584DB7DBF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956" y="2136448"/>
            <a:ext cx="2770327" cy="3917094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22398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alking Partners">
            <a:extLst>
              <a:ext uri="{FF2B5EF4-FFF2-40B4-BE49-F238E27FC236}">
                <a16:creationId xmlns:a16="http://schemas.microsoft.com/office/drawing/2014/main" id="{75A3E37F-8B96-4977-AFFE-80AB33D786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0960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76655" y="697112"/>
            <a:ext cx="8219872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3200" b="1" dirty="0"/>
              <a:t>Solve the Problem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044CFB-3F88-4A71-B0B6-C5D56450DA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0" t="25798" r="120" b="8219"/>
          <a:stretch/>
        </p:blipFill>
        <p:spPr>
          <a:xfrm>
            <a:off x="622996" y="2484042"/>
            <a:ext cx="7908227" cy="368975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8E1559F-B4F8-4952-ACE6-D9B47D3CA3FB}"/>
              </a:ext>
            </a:extLst>
          </p:cNvPr>
          <p:cNvSpPr/>
          <p:nvPr/>
        </p:nvSpPr>
        <p:spPr>
          <a:xfrm>
            <a:off x="622996" y="1560712"/>
            <a:ext cx="7908227" cy="923330"/>
          </a:xfrm>
          <a:prstGeom prst="rect">
            <a:avLst/>
          </a:prstGeom>
          <a:solidFill>
            <a:srgbClr val="92C137"/>
          </a:solidFill>
        </p:spPr>
        <p:txBody>
          <a:bodyPr wrap="square">
            <a:spAutoFit/>
          </a:bodyPr>
          <a:lstStyle/>
          <a:p>
            <a:r>
              <a:rPr lang="en-GB" dirty="0"/>
              <a:t>In February 2016, Benjamin and his family planned a special holiday for July 2018. How long did he have to wait until they went on holiday? Write your answer in years and months and in months.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309D60-820B-425D-AE3B-1CEC3D8F76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71" y="2723169"/>
            <a:ext cx="2147394" cy="3450628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30CEA356-B0AC-4DB2-8443-9A1FA839CC48}"/>
              </a:ext>
            </a:extLst>
          </p:cNvPr>
          <p:cNvSpPr/>
          <p:nvPr/>
        </p:nvSpPr>
        <p:spPr>
          <a:xfrm>
            <a:off x="2900741" y="2616454"/>
            <a:ext cx="1979802" cy="835957"/>
          </a:xfrm>
          <a:prstGeom prst="wedgeRectCallout">
            <a:avLst>
              <a:gd name="adj1" fmla="val -46365"/>
              <a:gd name="adj2" fmla="val 7250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2 years 5 months or 29 months</a:t>
            </a:r>
          </a:p>
        </p:txBody>
      </p:sp>
    </p:spTree>
    <p:extLst>
      <p:ext uri="{BB962C8B-B14F-4D97-AF65-F5344CB8AC3E}">
        <p14:creationId xmlns:p14="http://schemas.microsoft.com/office/powerpoint/2010/main" val="2462899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9460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latin typeface="Twinkl SemiBold" pitchFamily="2" charset="0"/>
              </a:rPr>
              <a:t>Success Criteria</a:t>
            </a:r>
          </a:p>
        </p:txBody>
      </p:sp>
      <p:sp>
        <p:nvSpPr>
          <p:cNvPr id="19461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latin typeface="Twinkl SemiBold" pitchFamily="2" charset="0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dirty="0"/>
              <a:t>I can solve problems that involve converting units of time (years </a:t>
            </a:r>
            <a:br>
              <a:rPr lang="en-GB" dirty="0"/>
            </a:br>
            <a:r>
              <a:rPr lang="en-GB" dirty="0"/>
              <a:t>and months).</a:t>
            </a:r>
          </a:p>
        </p:txBody>
      </p:sp>
      <p:sp>
        <p:nvSpPr>
          <p:cNvPr id="19463" name="Content Placeholder 15"/>
          <p:cNvSpPr txBox="1">
            <a:spLocks/>
          </p:cNvSpPr>
          <p:nvPr/>
        </p:nvSpPr>
        <p:spPr bwMode="auto">
          <a:xfrm>
            <a:off x="628650" y="3467100"/>
            <a:ext cx="78867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GB" dirty="0"/>
              <a:t>I can convert from years to months.</a:t>
            </a:r>
          </a:p>
          <a:p>
            <a:pPr>
              <a:lnSpc>
                <a:spcPct val="100000"/>
              </a:lnSpc>
            </a:pPr>
            <a:r>
              <a:rPr lang="en-GB" dirty="0"/>
              <a:t>I can convert from months to years.</a:t>
            </a:r>
          </a:p>
          <a:p>
            <a:pPr>
              <a:lnSpc>
                <a:spcPct val="100000"/>
              </a:lnSpc>
            </a:pPr>
            <a:r>
              <a:rPr lang="en-GB" dirty="0"/>
              <a:t>I can solve problems that involve converting from years to months and months to years.</a:t>
            </a: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D0A03735-F622-464B-9340-24FEC62D77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2230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19399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04454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9460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latin typeface="Twinkl SemiBold" pitchFamily="2" charset="0"/>
              </a:rPr>
              <a:t>Success Criteria</a:t>
            </a:r>
          </a:p>
        </p:txBody>
      </p:sp>
      <p:sp>
        <p:nvSpPr>
          <p:cNvPr id="19461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latin typeface="Twinkl SemiBold" pitchFamily="2" charset="0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>
            <a:normAutofit/>
          </a:bodyPr>
          <a:lstStyle/>
          <a:p>
            <a:r>
              <a:rPr lang="en-GB" dirty="0"/>
              <a:t>I can solve problems that involve converting units of time (years </a:t>
            </a:r>
            <a:br>
              <a:rPr lang="en-GB" dirty="0"/>
            </a:br>
            <a:r>
              <a:rPr lang="en-GB" dirty="0"/>
              <a:t>and months).</a:t>
            </a:r>
          </a:p>
        </p:txBody>
      </p:sp>
      <p:sp>
        <p:nvSpPr>
          <p:cNvPr id="19463" name="Content Placeholder 15"/>
          <p:cNvSpPr txBox="1">
            <a:spLocks/>
          </p:cNvSpPr>
          <p:nvPr/>
        </p:nvSpPr>
        <p:spPr bwMode="auto">
          <a:xfrm>
            <a:off x="628650" y="3467099"/>
            <a:ext cx="7886700" cy="1822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r>
              <a:rPr lang="en-GB" dirty="0"/>
              <a:t>I can convert from years to months.</a:t>
            </a:r>
          </a:p>
          <a:p>
            <a:r>
              <a:rPr lang="en-GB" dirty="0"/>
              <a:t>I can convert from months to years.</a:t>
            </a:r>
          </a:p>
          <a:p>
            <a:r>
              <a:rPr lang="en-GB" dirty="0"/>
              <a:t>I can solve problems that involve converting from years to months and months to years.</a:t>
            </a:r>
          </a:p>
        </p:txBody>
      </p:sp>
    </p:spTree>
    <p:extLst>
      <p:ext uri="{BB962C8B-B14F-4D97-AF65-F5344CB8AC3E}">
        <p14:creationId xmlns:p14="http://schemas.microsoft.com/office/powerpoint/2010/main" val="34091704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6B5458C-6895-49CE-A280-C9228B2491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t="24306" r="3899"/>
          <a:stretch/>
        </p:blipFill>
        <p:spPr>
          <a:xfrm>
            <a:off x="622998" y="1976854"/>
            <a:ext cx="7908227" cy="419694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44381" y="697112"/>
            <a:ext cx="8238146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4000" b="1" dirty="0">
                <a:latin typeface="Twinkl" pitchFamily="2" charset="0"/>
              </a:rPr>
              <a:t>Multiply by 12</a:t>
            </a:r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FD48E7FA-411A-4F68-969D-E850DB3673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2230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9BC3A3D-4CBD-48E0-A9B9-DAEDA73E2E53}"/>
              </a:ext>
            </a:extLst>
          </p:cNvPr>
          <p:cNvSpPr/>
          <p:nvPr/>
        </p:nvSpPr>
        <p:spPr>
          <a:xfrm>
            <a:off x="615297" y="1965533"/>
            <a:ext cx="7915928" cy="4208264"/>
          </a:xfrm>
          <a:prstGeom prst="rect">
            <a:avLst/>
          </a:prstGeom>
          <a:solidFill>
            <a:srgbClr val="D1C4DE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BA0475-1F0F-45FA-9CAB-FA14B22897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952" y="1387477"/>
            <a:ext cx="2823461" cy="4786320"/>
          </a:xfrm>
          <a:prstGeom prst="rect">
            <a:avLst/>
          </a:prstGeom>
        </p:spPr>
      </p:pic>
      <p:sp>
        <p:nvSpPr>
          <p:cNvPr id="15" name="Speech Bubble: Rectangle 14">
            <a:extLst>
              <a:ext uri="{FF2B5EF4-FFF2-40B4-BE49-F238E27FC236}">
                <a16:creationId xmlns:a16="http://schemas.microsoft.com/office/drawing/2014/main" id="{A680A041-3691-40BF-8BA8-25AD56BA1053}"/>
              </a:ext>
            </a:extLst>
          </p:cNvPr>
          <p:cNvSpPr/>
          <p:nvPr/>
        </p:nvSpPr>
        <p:spPr>
          <a:xfrm>
            <a:off x="3461047" y="1600839"/>
            <a:ext cx="2632104" cy="1333144"/>
          </a:xfrm>
          <a:prstGeom prst="wedgeRectCallout">
            <a:avLst>
              <a:gd name="adj1" fmla="val 66505"/>
              <a:gd name="adj2" fmla="val 25962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To multiply by 12, first multiply by 6, then double the answer: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7A69BF3-6F48-4F3E-B25C-68FAB3BD31C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39"/>
          <a:stretch/>
        </p:blipFill>
        <p:spPr>
          <a:xfrm flipH="1">
            <a:off x="615297" y="1792298"/>
            <a:ext cx="2614327" cy="4381499"/>
          </a:xfrm>
          <a:prstGeom prst="rect">
            <a:avLst/>
          </a:prstGeom>
        </p:spPr>
      </p:pic>
      <p:sp>
        <p:nvSpPr>
          <p:cNvPr id="24" name="Speech Bubble: Rectangle 23">
            <a:extLst>
              <a:ext uri="{FF2B5EF4-FFF2-40B4-BE49-F238E27FC236}">
                <a16:creationId xmlns:a16="http://schemas.microsoft.com/office/drawing/2014/main" id="{BE6109E3-4F52-4D2E-8D7C-F2CFC9F9035D}"/>
              </a:ext>
            </a:extLst>
          </p:cNvPr>
          <p:cNvSpPr/>
          <p:nvPr/>
        </p:nvSpPr>
        <p:spPr>
          <a:xfrm>
            <a:off x="3461047" y="3107218"/>
            <a:ext cx="2632104" cy="1333144"/>
          </a:xfrm>
          <a:prstGeom prst="wedgeRectCallout">
            <a:avLst>
              <a:gd name="adj1" fmla="val 61477"/>
              <a:gd name="adj2" fmla="val -49038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e.g. 11 × 12 =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11 × 6 = 66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Double 66 = 132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11 × 12 = 132</a:t>
            </a:r>
          </a:p>
        </p:txBody>
      </p:sp>
    </p:spTree>
    <p:extLst>
      <p:ext uri="{BB962C8B-B14F-4D97-AF65-F5344CB8AC3E}">
        <p14:creationId xmlns:p14="http://schemas.microsoft.com/office/powerpoint/2010/main" val="1076852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6B5458C-6895-49CE-A280-C9228B2491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t="16800" r="3899"/>
          <a:stretch/>
        </p:blipFill>
        <p:spPr>
          <a:xfrm>
            <a:off x="622998" y="1560712"/>
            <a:ext cx="7908227" cy="461308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44381" y="697112"/>
            <a:ext cx="8238146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4000" b="1" dirty="0">
                <a:latin typeface="Twinkl" pitchFamily="2" charset="0"/>
              </a:rPr>
              <a:t>Multiply by 12</a:t>
            </a:r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FD48E7FA-411A-4F68-969D-E850DB3673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2230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9BC3A3D-4CBD-48E0-A9B9-DAEDA73E2E53}"/>
              </a:ext>
            </a:extLst>
          </p:cNvPr>
          <p:cNvSpPr/>
          <p:nvPr/>
        </p:nvSpPr>
        <p:spPr>
          <a:xfrm>
            <a:off x="615297" y="1560712"/>
            <a:ext cx="7915928" cy="4613085"/>
          </a:xfrm>
          <a:prstGeom prst="rect">
            <a:avLst/>
          </a:prstGeom>
          <a:solidFill>
            <a:srgbClr val="D1C4DE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385DAB9-3C02-4C9D-A239-8ADC59A0FFBE}"/>
              </a:ext>
            </a:extLst>
          </p:cNvPr>
          <p:cNvSpPr/>
          <p:nvPr/>
        </p:nvSpPr>
        <p:spPr>
          <a:xfrm>
            <a:off x="1700612" y="2070401"/>
            <a:ext cx="2691926" cy="578882"/>
          </a:xfrm>
          <a:prstGeom prst="roundRect">
            <a:avLst/>
          </a:prstGeom>
          <a:solidFill>
            <a:srgbClr val="92C137"/>
          </a:solidFill>
          <a:ln w="38100">
            <a:solidFill>
              <a:srgbClr val="6D8F29"/>
            </a:solidFill>
          </a:ln>
        </p:spPr>
        <p:txBody>
          <a:bodyPr wrap="square">
            <a:spAutoFit/>
          </a:bodyPr>
          <a:lstStyle/>
          <a:p>
            <a:r>
              <a:rPr lang="en-GB" sz="2800" dirty="0"/>
              <a:t>   8 × 12 =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83D63A-29D9-4E9C-9359-3F64B425BC15}"/>
              </a:ext>
            </a:extLst>
          </p:cNvPr>
          <p:cNvSpPr/>
          <p:nvPr/>
        </p:nvSpPr>
        <p:spPr>
          <a:xfrm>
            <a:off x="3443141" y="2098232"/>
            <a:ext cx="5741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</a:rPr>
              <a:t>96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0F48C00-8687-4757-A4B2-ED06CC0C1C4F}"/>
              </a:ext>
            </a:extLst>
          </p:cNvPr>
          <p:cNvSpPr/>
          <p:nvPr/>
        </p:nvSpPr>
        <p:spPr>
          <a:xfrm>
            <a:off x="1700612" y="3106401"/>
            <a:ext cx="2691926" cy="578882"/>
          </a:xfrm>
          <a:prstGeom prst="roundRect">
            <a:avLst/>
          </a:prstGeom>
          <a:solidFill>
            <a:srgbClr val="92C137"/>
          </a:solidFill>
          <a:ln w="38100">
            <a:solidFill>
              <a:srgbClr val="6D8F29"/>
            </a:solidFill>
          </a:ln>
        </p:spPr>
        <p:txBody>
          <a:bodyPr wrap="square">
            <a:spAutoFit/>
          </a:bodyPr>
          <a:lstStyle/>
          <a:p>
            <a:r>
              <a:rPr lang="en-GB" sz="2800" dirty="0"/>
              <a:t>   4 × 12 =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2F9B0D-8487-49A3-ADC8-C2AB72FD9DF3}"/>
              </a:ext>
            </a:extLst>
          </p:cNvPr>
          <p:cNvSpPr/>
          <p:nvPr/>
        </p:nvSpPr>
        <p:spPr>
          <a:xfrm>
            <a:off x="3443141" y="3134232"/>
            <a:ext cx="6417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</a:rPr>
              <a:t>48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03DD8DC-9CCD-4C3E-BCA5-089D9AAB349F}"/>
              </a:ext>
            </a:extLst>
          </p:cNvPr>
          <p:cNvSpPr/>
          <p:nvPr/>
        </p:nvSpPr>
        <p:spPr>
          <a:xfrm>
            <a:off x="1700612" y="4142401"/>
            <a:ext cx="2691926" cy="578882"/>
          </a:xfrm>
          <a:prstGeom prst="roundRect">
            <a:avLst/>
          </a:prstGeom>
          <a:solidFill>
            <a:srgbClr val="92C137"/>
          </a:solidFill>
          <a:ln w="38100">
            <a:solidFill>
              <a:srgbClr val="6D8F29"/>
            </a:solidFill>
          </a:ln>
        </p:spPr>
        <p:txBody>
          <a:bodyPr wrap="square">
            <a:spAutoFit/>
          </a:bodyPr>
          <a:lstStyle/>
          <a:p>
            <a:r>
              <a:rPr lang="en-GB" sz="2800" dirty="0"/>
              <a:t>   7 × 12 =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8F529EC-EEE9-47C2-82F8-1F7AD5AFF527}"/>
              </a:ext>
            </a:extLst>
          </p:cNvPr>
          <p:cNvSpPr/>
          <p:nvPr/>
        </p:nvSpPr>
        <p:spPr>
          <a:xfrm>
            <a:off x="3443141" y="4170232"/>
            <a:ext cx="6417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</a:rPr>
              <a:t>84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DA809F6-57BE-456A-9270-FB5AE4CBB8E7}"/>
              </a:ext>
            </a:extLst>
          </p:cNvPr>
          <p:cNvSpPr/>
          <p:nvPr/>
        </p:nvSpPr>
        <p:spPr>
          <a:xfrm>
            <a:off x="4742914" y="2070401"/>
            <a:ext cx="2691926" cy="578882"/>
          </a:xfrm>
          <a:prstGeom prst="roundRect">
            <a:avLst/>
          </a:prstGeom>
          <a:solidFill>
            <a:srgbClr val="92C137"/>
          </a:solidFill>
          <a:ln w="38100">
            <a:solidFill>
              <a:srgbClr val="6D8F29"/>
            </a:solidFill>
          </a:ln>
        </p:spPr>
        <p:txBody>
          <a:bodyPr wrap="square">
            <a:spAutoFit/>
          </a:bodyPr>
          <a:lstStyle/>
          <a:p>
            <a:r>
              <a:rPr lang="en-GB" sz="2800" dirty="0"/>
              <a:t>   6 × 12 =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5968655-0A16-428C-AFED-922D167BFC2F}"/>
              </a:ext>
            </a:extLst>
          </p:cNvPr>
          <p:cNvSpPr/>
          <p:nvPr/>
        </p:nvSpPr>
        <p:spPr>
          <a:xfrm>
            <a:off x="6485443" y="2098232"/>
            <a:ext cx="5741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</a:rPr>
              <a:t>72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168682D-A480-471E-8AA2-7F198041D6DC}"/>
              </a:ext>
            </a:extLst>
          </p:cNvPr>
          <p:cNvSpPr/>
          <p:nvPr/>
        </p:nvSpPr>
        <p:spPr>
          <a:xfrm>
            <a:off x="4742914" y="3106401"/>
            <a:ext cx="2691926" cy="578882"/>
          </a:xfrm>
          <a:prstGeom prst="roundRect">
            <a:avLst/>
          </a:prstGeom>
          <a:solidFill>
            <a:srgbClr val="92C137"/>
          </a:solidFill>
          <a:ln w="38100">
            <a:solidFill>
              <a:srgbClr val="6D8F29"/>
            </a:solidFill>
          </a:ln>
        </p:spPr>
        <p:txBody>
          <a:bodyPr wrap="square">
            <a:spAutoFit/>
          </a:bodyPr>
          <a:lstStyle/>
          <a:p>
            <a:r>
              <a:rPr lang="en-GB" sz="2800" dirty="0"/>
              <a:t>   3 × 12 =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944B649-328E-41A9-8A3D-A173973091D1}"/>
              </a:ext>
            </a:extLst>
          </p:cNvPr>
          <p:cNvSpPr/>
          <p:nvPr/>
        </p:nvSpPr>
        <p:spPr>
          <a:xfrm>
            <a:off x="6485443" y="3134232"/>
            <a:ext cx="6417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</a:rPr>
              <a:t>36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101B5BB-8084-425A-A188-D7B53EB751AD}"/>
              </a:ext>
            </a:extLst>
          </p:cNvPr>
          <p:cNvSpPr/>
          <p:nvPr/>
        </p:nvSpPr>
        <p:spPr>
          <a:xfrm>
            <a:off x="4742914" y="4142401"/>
            <a:ext cx="2691926" cy="578882"/>
          </a:xfrm>
          <a:prstGeom prst="roundRect">
            <a:avLst/>
          </a:prstGeom>
          <a:solidFill>
            <a:srgbClr val="92C137"/>
          </a:solidFill>
          <a:ln w="38100">
            <a:solidFill>
              <a:srgbClr val="6D8F29"/>
            </a:solidFill>
          </a:ln>
        </p:spPr>
        <p:txBody>
          <a:bodyPr wrap="square">
            <a:spAutoFit/>
          </a:bodyPr>
          <a:lstStyle/>
          <a:p>
            <a:r>
              <a:rPr lang="en-GB" sz="2800" dirty="0"/>
              <a:t>   10 × 12 =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E04715A-E6CF-4EFF-BEBA-151AE96E10B8}"/>
              </a:ext>
            </a:extLst>
          </p:cNvPr>
          <p:cNvSpPr/>
          <p:nvPr/>
        </p:nvSpPr>
        <p:spPr>
          <a:xfrm>
            <a:off x="6485443" y="4170232"/>
            <a:ext cx="7784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</a:rPr>
              <a:t>120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ABD638DE-A15A-4D9C-BBD8-5DD5C0E44F1B}"/>
              </a:ext>
            </a:extLst>
          </p:cNvPr>
          <p:cNvSpPr/>
          <p:nvPr/>
        </p:nvSpPr>
        <p:spPr>
          <a:xfrm>
            <a:off x="1700612" y="5118910"/>
            <a:ext cx="2691926" cy="578882"/>
          </a:xfrm>
          <a:prstGeom prst="roundRect">
            <a:avLst/>
          </a:prstGeom>
          <a:solidFill>
            <a:srgbClr val="92C137"/>
          </a:solidFill>
          <a:ln w="38100">
            <a:solidFill>
              <a:srgbClr val="6D8F29"/>
            </a:solidFill>
          </a:ln>
        </p:spPr>
        <p:txBody>
          <a:bodyPr wrap="square">
            <a:spAutoFit/>
          </a:bodyPr>
          <a:lstStyle/>
          <a:p>
            <a:r>
              <a:rPr lang="en-GB" sz="2800" dirty="0"/>
              <a:t>   9 × 12 =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91F617A-90BE-4BEE-AB7F-CA131CE4342F}"/>
              </a:ext>
            </a:extLst>
          </p:cNvPr>
          <p:cNvSpPr/>
          <p:nvPr/>
        </p:nvSpPr>
        <p:spPr>
          <a:xfrm>
            <a:off x="3443140" y="5146741"/>
            <a:ext cx="8639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</a:rPr>
              <a:t>108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7A5AC3C-DA24-425D-95BF-10E259B9684A}"/>
              </a:ext>
            </a:extLst>
          </p:cNvPr>
          <p:cNvSpPr/>
          <p:nvPr/>
        </p:nvSpPr>
        <p:spPr>
          <a:xfrm>
            <a:off x="4742914" y="5118910"/>
            <a:ext cx="2691926" cy="578882"/>
          </a:xfrm>
          <a:prstGeom prst="roundRect">
            <a:avLst/>
          </a:prstGeom>
          <a:solidFill>
            <a:srgbClr val="92C137"/>
          </a:solidFill>
          <a:ln w="38100">
            <a:solidFill>
              <a:srgbClr val="6D8F29"/>
            </a:solidFill>
          </a:ln>
        </p:spPr>
        <p:txBody>
          <a:bodyPr wrap="square">
            <a:spAutoFit/>
          </a:bodyPr>
          <a:lstStyle/>
          <a:p>
            <a:r>
              <a:rPr lang="en-GB" sz="2800" dirty="0"/>
              <a:t>   5 × 12 =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F4B7D87-0312-4FF9-B7C0-E360B36B636E}"/>
              </a:ext>
            </a:extLst>
          </p:cNvPr>
          <p:cNvSpPr/>
          <p:nvPr/>
        </p:nvSpPr>
        <p:spPr>
          <a:xfrm>
            <a:off x="6485443" y="5146741"/>
            <a:ext cx="7784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</a:rPr>
              <a:t>60</a:t>
            </a:r>
          </a:p>
        </p:txBody>
      </p:sp>
    </p:spTree>
    <p:extLst>
      <p:ext uri="{BB962C8B-B14F-4D97-AF65-F5344CB8AC3E}">
        <p14:creationId xmlns:p14="http://schemas.microsoft.com/office/powerpoint/2010/main" val="967094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13" grpId="0" animBg="1"/>
      <p:bldP spid="14" grpId="0"/>
      <p:bldP spid="16" grpId="0" animBg="1"/>
      <p:bldP spid="18" grpId="0"/>
      <p:bldP spid="19" grpId="0" animBg="1"/>
      <p:bldP spid="20" grpId="0"/>
      <p:bldP spid="22" grpId="0" animBg="1"/>
      <p:bldP spid="23" grpId="0"/>
      <p:bldP spid="25" grpId="0" animBg="1"/>
      <p:bldP spid="26" grpId="0"/>
      <p:bldP spid="27" grpId="0" animBg="1"/>
      <p:bldP spid="28" grpId="0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52927" y="697112"/>
            <a:ext cx="8246692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4000" b="1" dirty="0">
                <a:latin typeface="Twinkl" pitchFamily="2" charset="0"/>
              </a:rPr>
              <a:t>Years to Months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BA46B8D-1E29-4815-AD58-C54379686F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t="16800" r="3899"/>
          <a:stretch/>
        </p:blipFill>
        <p:spPr>
          <a:xfrm>
            <a:off x="622998" y="1560712"/>
            <a:ext cx="7908227" cy="4613085"/>
          </a:xfrm>
          <a:prstGeom prst="rect">
            <a:avLst/>
          </a:prstGeom>
        </p:spPr>
      </p:pic>
      <p:pic>
        <p:nvPicPr>
          <p:cNvPr id="10" name="Whole Class">
            <a:extLst>
              <a:ext uri="{FF2B5EF4-FFF2-40B4-BE49-F238E27FC236}">
                <a16:creationId xmlns:a16="http://schemas.microsoft.com/office/drawing/2014/main" id="{B9272EB3-7828-47A3-90AF-320A279A48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85DB469-C49B-4405-8F8C-B335B8C55329}"/>
              </a:ext>
            </a:extLst>
          </p:cNvPr>
          <p:cNvSpPr/>
          <p:nvPr/>
        </p:nvSpPr>
        <p:spPr>
          <a:xfrm>
            <a:off x="615297" y="1560712"/>
            <a:ext cx="7915928" cy="4613085"/>
          </a:xfrm>
          <a:prstGeom prst="rect">
            <a:avLst/>
          </a:prstGeom>
          <a:solidFill>
            <a:srgbClr val="D1C4DE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3CC14E-4C94-42C2-977E-74DCD7ADD3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17" y="1780323"/>
            <a:ext cx="2211867" cy="43934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DF11AA-A4A4-42A5-AEE8-1638DAD2D6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443" y="1780323"/>
            <a:ext cx="2808845" cy="4393474"/>
          </a:xfrm>
          <a:prstGeom prst="rect">
            <a:avLst/>
          </a:prstGeom>
        </p:spPr>
      </p:pic>
      <p:sp>
        <p:nvSpPr>
          <p:cNvPr id="17" name="Speech Bubble: Rectangle 16">
            <a:extLst>
              <a:ext uri="{FF2B5EF4-FFF2-40B4-BE49-F238E27FC236}">
                <a16:creationId xmlns:a16="http://schemas.microsoft.com/office/drawing/2014/main" id="{C05289DA-DF84-4B24-923A-2209B1DC0078}"/>
              </a:ext>
            </a:extLst>
          </p:cNvPr>
          <p:cNvSpPr/>
          <p:nvPr/>
        </p:nvSpPr>
        <p:spPr>
          <a:xfrm>
            <a:off x="4127863" y="2203269"/>
            <a:ext cx="2200420" cy="861343"/>
          </a:xfrm>
          <a:prstGeom prst="wedgeRectCallout">
            <a:avLst>
              <a:gd name="adj1" fmla="val 71672"/>
              <a:gd name="adj2" fmla="val 4089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How many months are there in a year?</a:t>
            </a:r>
          </a:p>
        </p:txBody>
      </p:sp>
      <p:sp>
        <p:nvSpPr>
          <p:cNvPr id="18" name="Speech Bubble: Rectangle 17">
            <a:extLst>
              <a:ext uri="{FF2B5EF4-FFF2-40B4-BE49-F238E27FC236}">
                <a16:creationId xmlns:a16="http://schemas.microsoft.com/office/drawing/2014/main" id="{F03FFDB0-BD45-420E-805A-4172159D834B}"/>
              </a:ext>
            </a:extLst>
          </p:cNvPr>
          <p:cNvSpPr/>
          <p:nvPr/>
        </p:nvSpPr>
        <p:spPr>
          <a:xfrm>
            <a:off x="2315414" y="3005911"/>
            <a:ext cx="2200420" cy="861343"/>
          </a:xfrm>
          <a:prstGeom prst="wedgeRectCallout">
            <a:avLst>
              <a:gd name="adj1" fmla="val -61702"/>
              <a:gd name="adj2" fmla="val -4605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There are </a:t>
            </a:r>
            <a:r>
              <a:rPr lang="en-GB" b="1" dirty="0">
                <a:solidFill>
                  <a:schemeClr val="tx1"/>
                </a:solidFill>
              </a:rPr>
              <a:t>12 months</a:t>
            </a:r>
            <a:r>
              <a:rPr lang="en-GB" dirty="0">
                <a:solidFill>
                  <a:schemeClr val="tx1"/>
                </a:solidFill>
              </a:rPr>
              <a:t> in a year.</a:t>
            </a:r>
          </a:p>
        </p:txBody>
      </p:sp>
      <p:sp>
        <p:nvSpPr>
          <p:cNvPr id="20" name="Speech Bubble: Rectangle 19">
            <a:extLst>
              <a:ext uri="{FF2B5EF4-FFF2-40B4-BE49-F238E27FC236}">
                <a16:creationId xmlns:a16="http://schemas.microsoft.com/office/drawing/2014/main" id="{41B4DC18-53A0-40E3-AB4E-B407045A28A8}"/>
              </a:ext>
            </a:extLst>
          </p:cNvPr>
          <p:cNvSpPr/>
          <p:nvPr/>
        </p:nvSpPr>
        <p:spPr>
          <a:xfrm>
            <a:off x="4023993" y="2203268"/>
            <a:ext cx="2303282" cy="861343"/>
          </a:xfrm>
          <a:prstGeom prst="wedgeRectCallout">
            <a:avLst>
              <a:gd name="adj1" fmla="val 71672"/>
              <a:gd name="adj2" fmla="val 4089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How many months are there in 2 years? </a:t>
            </a:r>
          </a:p>
        </p:txBody>
      </p:sp>
      <p:sp>
        <p:nvSpPr>
          <p:cNvPr id="23" name="Speech Bubble: Rectangle 22">
            <a:extLst>
              <a:ext uri="{FF2B5EF4-FFF2-40B4-BE49-F238E27FC236}">
                <a16:creationId xmlns:a16="http://schemas.microsoft.com/office/drawing/2014/main" id="{765EECB7-74A8-410C-BD7C-A8FCE1135791}"/>
              </a:ext>
            </a:extLst>
          </p:cNvPr>
          <p:cNvSpPr/>
          <p:nvPr/>
        </p:nvSpPr>
        <p:spPr>
          <a:xfrm>
            <a:off x="2315414" y="3005910"/>
            <a:ext cx="2200420" cy="861343"/>
          </a:xfrm>
          <a:prstGeom prst="wedgeRectCallout">
            <a:avLst>
              <a:gd name="adj1" fmla="val -61702"/>
              <a:gd name="adj2" fmla="val -4605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There are</a:t>
            </a:r>
            <a:r>
              <a:rPr lang="en-GB" b="1" dirty="0">
                <a:solidFill>
                  <a:schemeClr val="tx1"/>
                </a:solidFill>
              </a:rPr>
              <a:t> 24 months</a:t>
            </a:r>
            <a:r>
              <a:rPr lang="en-GB" dirty="0">
                <a:solidFill>
                  <a:schemeClr val="tx1"/>
                </a:solidFill>
              </a:rPr>
              <a:t> in 2 years.</a:t>
            </a:r>
          </a:p>
        </p:txBody>
      </p:sp>
      <p:sp>
        <p:nvSpPr>
          <p:cNvPr id="26" name="Speech Bubble: Rectangle 25">
            <a:extLst>
              <a:ext uri="{FF2B5EF4-FFF2-40B4-BE49-F238E27FC236}">
                <a16:creationId xmlns:a16="http://schemas.microsoft.com/office/drawing/2014/main" id="{59F82E24-F79C-46B0-B559-F9ADB392A822}"/>
              </a:ext>
            </a:extLst>
          </p:cNvPr>
          <p:cNvSpPr/>
          <p:nvPr/>
        </p:nvSpPr>
        <p:spPr>
          <a:xfrm>
            <a:off x="4031694" y="2203268"/>
            <a:ext cx="2303282" cy="861343"/>
          </a:xfrm>
          <a:prstGeom prst="wedgeRectCallout">
            <a:avLst>
              <a:gd name="adj1" fmla="val 71672"/>
              <a:gd name="adj2" fmla="val 4089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How many months are there in 3 years? </a:t>
            </a:r>
          </a:p>
        </p:txBody>
      </p:sp>
      <p:sp>
        <p:nvSpPr>
          <p:cNvPr id="27" name="Speech Bubble: Rectangle 26">
            <a:extLst>
              <a:ext uri="{FF2B5EF4-FFF2-40B4-BE49-F238E27FC236}">
                <a16:creationId xmlns:a16="http://schemas.microsoft.com/office/drawing/2014/main" id="{866F2052-66C5-4959-B311-C332D2A98312}"/>
              </a:ext>
            </a:extLst>
          </p:cNvPr>
          <p:cNvSpPr/>
          <p:nvPr/>
        </p:nvSpPr>
        <p:spPr>
          <a:xfrm>
            <a:off x="2323115" y="3014098"/>
            <a:ext cx="2200420" cy="861343"/>
          </a:xfrm>
          <a:prstGeom prst="wedgeRectCallout">
            <a:avLst>
              <a:gd name="adj1" fmla="val -61702"/>
              <a:gd name="adj2" fmla="val -4605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There are</a:t>
            </a:r>
            <a:r>
              <a:rPr lang="en-GB" b="1" dirty="0">
                <a:solidFill>
                  <a:schemeClr val="tx1"/>
                </a:solidFill>
              </a:rPr>
              <a:t> 36 months</a:t>
            </a:r>
            <a:r>
              <a:rPr lang="en-GB" dirty="0">
                <a:solidFill>
                  <a:schemeClr val="tx1"/>
                </a:solidFill>
              </a:rPr>
              <a:t> in 3 years.</a:t>
            </a:r>
          </a:p>
        </p:txBody>
      </p:sp>
      <p:sp>
        <p:nvSpPr>
          <p:cNvPr id="28" name="Speech Bubble: Rectangle 27">
            <a:extLst>
              <a:ext uri="{FF2B5EF4-FFF2-40B4-BE49-F238E27FC236}">
                <a16:creationId xmlns:a16="http://schemas.microsoft.com/office/drawing/2014/main" id="{750C7054-3B64-4E2D-9708-FFEE12D41658}"/>
              </a:ext>
            </a:extLst>
          </p:cNvPr>
          <p:cNvSpPr/>
          <p:nvPr/>
        </p:nvSpPr>
        <p:spPr>
          <a:xfrm>
            <a:off x="4028348" y="2217504"/>
            <a:ext cx="2303282" cy="861343"/>
          </a:xfrm>
          <a:prstGeom prst="wedgeRectCallout">
            <a:avLst>
              <a:gd name="adj1" fmla="val 71672"/>
              <a:gd name="adj2" fmla="val 4089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How many months are there in 4 years? </a:t>
            </a:r>
          </a:p>
        </p:txBody>
      </p:sp>
      <p:sp>
        <p:nvSpPr>
          <p:cNvPr id="29" name="Speech Bubble: Rectangle 28">
            <a:extLst>
              <a:ext uri="{FF2B5EF4-FFF2-40B4-BE49-F238E27FC236}">
                <a16:creationId xmlns:a16="http://schemas.microsoft.com/office/drawing/2014/main" id="{297404E2-F939-4C8F-A2B6-3CCF9A4A5CA0}"/>
              </a:ext>
            </a:extLst>
          </p:cNvPr>
          <p:cNvSpPr/>
          <p:nvPr/>
        </p:nvSpPr>
        <p:spPr>
          <a:xfrm>
            <a:off x="2330816" y="3014707"/>
            <a:ext cx="2200420" cy="861343"/>
          </a:xfrm>
          <a:prstGeom prst="wedgeRectCallout">
            <a:avLst>
              <a:gd name="adj1" fmla="val -61702"/>
              <a:gd name="adj2" fmla="val -4605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There are</a:t>
            </a:r>
            <a:r>
              <a:rPr lang="en-GB" b="1" dirty="0">
                <a:solidFill>
                  <a:schemeClr val="tx1"/>
                </a:solidFill>
              </a:rPr>
              <a:t> 48 months</a:t>
            </a:r>
            <a:r>
              <a:rPr lang="en-GB" dirty="0">
                <a:solidFill>
                  <a:schemeClr val="tx1"/>
                </a:solidFill>
              </a:rPr>
              <a:t> in 4 years.</a:t>
            </a:r>
          </a:p>
        </p:txBody>
      </p:sp>
      <p:sp>
        <p:nvSpPr>
          <p:cNvPr id="30" name="Speech Bubble: Rectangle 29">
            <a:extLst>
              <a:ext uri="{FF2B5EF4-FFF2-40B4-BE49-F238E27FC236}">
                <a16:creationId xmlns:a16="http://schemas.microsoft.com/office/drawing/2014/main" id="{5CBA4D0E-161E-4E89-A223-03DA68DA3E83}"/>
              </a:ext>
            </a:extLst>
          </p:cNvPr>
          <p:cNvSpPr/>
          <p:nvPr/>
        </p:nvSpPr>
        <p:spPr>
          <a:xfrm>
            <a:off x="4039395" y="2221315"/>
            <a:ext cx="2303282" cy="861343"/>
          </a:xfrm>
          <a:prstGeom prst="wedgeRectCallout">
            <a:avLst>
              <a:gd name="adj1" fmla="val 71672"/>
              <a:gd name="adj2" fmla="val 4089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How many months are there in 5 years? </a:t>
            </a:r>
          </a:p>
        </p:txBody>
      </p:sp>
      <p:sp>
        <p:nvSpPr>
          <p:cNvPr id="31" name="Speech Bubble: Rectangle 30">
            <a:extLst>
              <a:ext uri="{FF2B5EF4-FFF2-40B4-BE49-F238E27FC236}">
                <a16:creationId xmlns:a16="http://schemas.microsoft.com/office/drawing/2014/main" id="{2EED631A-07E8-4DE9-A8E9-2C065E97299F}"/>
              </a:ext>
            </a:extLst>
          </p:cNvPr>
          <p:cNvSpPr/>
          <p:nvPr/>
        </p:nvSpPr>
        <p:spPr>
          <a:xfrm>
            <a:off x="2329808" y="3002729"/>
            <a:ext cx="2200420" cy="861343"/>
          </a:xfrm>
          <a:prstGeom prst="wedgeRectCallout">
            <a:avLst>
              <a:gd name="adj1" fmla="val -61702"/>
              <a:gd name="adj2" fmla="val -4605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There are</a:t>
            </a:r>
            <a:r>
              <a:rPr lang="en-GB" b="1" dirty="0">
                <a:solidFill>
                  <a:schemeClr val="tx1"/>
                </a:solidFill>
              </a:rPr>
              <a:t> 60 months</a:t>
            </a:r>
            <a:r>
              <a:rPr lang="en-GB" dirty="0">
                <a:solidFill>
                  <a:schemeClr val="tx1"/>
                </a:solidFill>
              </a:rPr>
              <a:t> in 5 years.</a:t>
            </a:r>
          </a:p>
        </p:txBody>
      </p:sp>
      <p:sp>
        <p:nvSpPr>
          <p:cNvPr id="19" name="Speech Bubble: Rectangle 18">
            <a:extLst>
              <a:ext uri="{FF2B5EF4-FFF2-40B4-BE49-F238E27FC236}">
                <a16:creationId xmlns:a16="http://schemas.microsoft.com/office/drawing/2014/main" id="{B65E4E20-C64D-47C9-98DD-9A49A46C5E90}"/>
              </a:ext>
            </a:extLst>
          </p:cNvPr>
          <p:cNvSpPr/>
          <p:nvPr/>
        </p:nvSpPr>
        <p:spPr>
          <a:xfrm>
            <a:off x="4039395" y="2211455"/>
            <a:ext cx="2303282" cy="861343"/>
          </a:xfrm>
          <a:prstGeom prst="wedgeRectCallout">
            <a:avLst>
              <a:gd name="adj1" fmla="val 71672"/>
              <a:gd name="adj2" fmla="val 4089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How many months are there in 6 years?</a:t>
            </a:r>
          </a:p>
        </p:txBody>
      </p:sp>
      <p:sp>
        <p:nvSpPr>
          <p:cNvPr id="21" name="Speech Bubble: Rectangle 20">
            <a:extLst>
              <a:ext uri="{FF2B5EF4-FFF2-40B4-BE49-F238E27FC236}">
                <a16:creationId xmlns:a16="http://schemas.microsoft.com/office/drawing/2014/main" id="{CAD2B837-F7F8-4441-90DC-BE4827387095}"/>
              </a:ext>
            </a:extLst>
          </p:cNvPr>
          <p:cNvSpPr/>
          <p:nvPr/>
        </p:nvSpPr>
        <p:spPr>
          <a:xfrm>
            <a:off x="2329808" y="2992869"/>
            <a:ext cx="2200420" cy="861343"/>
          </a:xfrm>
          <a:prstGeom prst="wedgeRectCallout">
            <a:avLst>
              <a:gd name="adj1" fmla="val -61702"/>
              <a:gd name="adj2" fmla="val -4605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There are</a:t>
            </a:r>
            <a:r>
              <a:rPr lang="en-GB" b="1" dirty="0">
                <a:solidFill>
                  <a:schemeClr val="tx1"/>
                </a:solidFill>
              </a:rPr>
              <a:t> 72 months</a:t>
            </a:r>
            <a:r>
              <a:rPr lang="en-GB" dirty="0">
                <a:solidFill>
                  <a:schemeClr val="tx1"/>
                </a:solidFill>
              </a:rPr>
              <a:t> in 6 years.</a:t>
            </a:r>
          </a:p>
        </p:txBody>
      </p:sp>
      <p:sp>
        <p:nvSpPr>
          <p:cNvPr id="22" name="Speech Bubble: Rectangle 21">
            <a:extLst>
              <a:ext uri="{FF2B5EF4-FFF2-40B4-BE49-F238E27FC236}">
                <a16:creationId xmlns:a16="http://schemas.microsoft.com/office/drawing/2014/main" id="{8C2580BF-DD13-496A-AC40-359595785C64}"/>
              </a:ext>
            </a:extLst>
          </p:cNvPr>
          <p:cNvSpPr/>
          <p:nvPr/>
        </p:nvSpPr>
        <p:spPr>
          <a:xfrm>
            <a:off x="4043050" y="2227364"/>
            <a:ext cx="2303282" cy="861343"/>
          </a:xfrm>
          <a:prstGeom prst="wedgeRectCallout">
            <a:avLst>
              <a:gd name="adj1" fmla="val 71672"/>
              <a:gd name="adj2" fmla="val 4089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How many months are there in 7 years?</a:t>
            </a:r>
          </a:p>
        </p:txBody>
      </p:sp>
      <p:sp>
        <p:nvSpPr>
          <p:cNvPr id="24" name="Speech Bubble: Rectangle 23">
            <a:extLst>
              <a:ext uri="{FF2B5EF4-FFF2-40B4-BE49-F238E27FC236}">
                <a16:creationId xmlns:a16="http://schemas.microsoft.com/office/drawing/2014/main" id="{0AEAEDA0-0AF0-4DD9-AC84-F5E93970165F}"/>
              </a:ext>
            </a:extLst>
          </p:cNvPr>
          <p:cNvSpPr/>
          <p:nvPr/>
        </p:nvSpPr>
        <p:spPr>
          <a:xfrm>
            <a:off x="2333463" y="3008778"/>
            <a:ext cx="2200420" cy="861343"/>
          </a:xfrm>
          <a:prstGeom prst="wedgeRectCallout">
            <a:avLst>
              <a:gd name="adj1" fmla="val -61702"/>
              <a:gd name="adj2" fmla="val -4605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There are</a:t>
            </a:r>
            <a:r>
              <a:rPr lang="en-GB" b="1" dirty="0">
                <a:solidFill>
                  <a:schemeClr val="tx1"/>
                </a:solidFill>
              </a:rPr>
              <a:t> 84 months</a:t>
            </a:r>
            <a:r>
              <a:rPr lang="en-GB" dirty="0">
                <a:solidFill>
                  <a:schemeClr val="tx1"/>
                </a:solidFill>
              </a:rPr>
              <a:t> in 7 years.</a:t>
            </a:r>
          </a:p>
        </p:txBody>
      </p:sp>
      <p:sp>
        <p:nvSpPr>
          <p:cNvPr id="25" name="Speech Bubble: Rectangle 24">
            <a:extLst>
              <a:ext uri="{FF2B5EF4-FFF2-40B4-BE49-F238E27FC236}">
                <a16:creationId xmlns:a16="http://schemas.microsoft.com/office/drawing/2014/main" id="{1A8FAB39-F8C5-40D0-8B23-E30F119B39B4}"/>
              </a:ext>
            </a:extLst>
          </p:cNvPr>
          <p:cNvSpPr/>
          <p:nvPr/>
        </p:nvSpPr>
        <p:spPr>
          <a:xfrm>
            <a:off x="4039395" y="2218113"/>
            <a:ext cx="2303282" cy="861343"/>
          </a:xfrm>
          <a:prstGeom prst="wedgeRectCallout">
            <a:avLst>
              <a:gd name="adj1" fmla="val 71672"/>
              <a:gd name="adj2" fmla="val 4089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How many months are there in 8 years?</a:t>
            </a:r>
          </a:p>
        </p:txBody>
      </p:sp>
      <p:sp>
        <p:nvSpPr>
          <p:cNvPr id="32" name="Speech Bubble: Rectangle 31">
            <a:extLst>
              <a:ext uri="{FF2B5EF4-FFF2-40B4-BE49-F238E27FC236}">
                <a16:creationId xmlns:a16="http://schemas.microsoft.com/office/drawing/2014/main" id="{2C666E9E-A21C-46C8-AAE0-81DE7F19EA8F}"/>
              </a:ext>
            </a:extLst>
          </p:cNvPr>
          <p:cNvSpPr/>
          <p:nvPr/>
        </p:nvSpPr>
        <p:spPr>
          <a:xfrm>
            <a:off x="2329808" y="2999527"/>
            <a:ext cx="2200420" cy="861343"/>
          </a:xfrm>
          <a:prstGeom prst="wedgeRectCallout">
            <a:avLst>
              <a:gd name="adj1" fmla="val -61702"/>
              <a:gd name="adj2" fmla="val -4605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There are</a:t>
            </a:r>
            <a:r>
              <a:rPr lang="en-GB" b="1" dirty="0">
                <a:solidFill>
                  <a:schemeClr val="tx1"/>
                </a:solidFill>
              </a:rPr>
              <a:t> 96 months</a:t>
            </a:r>
            <a:r>
              <a:rPr lang="en-GB" dirty="0">
                <a:solidFill>
                  <a:schemeClr val="tx1"/>
                </a:solidFill>
              </a:rPr>
              <a:t> in 8 years.</a:t>
            </a:r>
          </a:p>
        </p:txBody>
      </p:sp>
      <p:sp>
        <p:nvSpPr>
          <p:cNvPr id="33" name="Speech Bubble: Rectangle 32">
            <a:extLst>
              <a:ext uri="{FF2B5EF4-FFF2-40B4-BE49-F238E27FC236}">
                <a16:creationId xmlns:a16="http://schemas.microsoft.com/office/drawing/2014/main" id="{68D5600A-2AEE-4161-9E10-99FC45C8A821}"/>
              </a:ext>
            </a:extLst>
          </p:cNvPr>
          <p:cNvSpPr/>
          <p:nvPr/>
        </p:nvSpPr>
        <p:spPr>
          <a:xfrm>
            <a:off x="4020647" y="2224279"/>
            <a:ext cx="2303282" cy="861343"/>
          </a:xfrm>
          <a:prstGeom prst="wedgeRectCallout">
            <a:avLst>
              <a:gd name="adj1" fmla="val 71672"/>
              <a:gd name="adj2" fmla="val 4089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How many months are there in 9 years?</a:t>
            </a:r>
          </a:p>
        </p:txBody>
      </p:sp>
      <p:sp>
        <p:nvSpPr>
          <p:cNvPr id="34" name="Speech Bubble: Rectangle 33">
            <a:extLst>
              <a:ext uri="{FF2B5EF4-FFF2-40B4-BE49-F238E27FC236}">
                <a16:creationId xmlns:a16="http://schemas.microsoft.com/office/drawing/2014/main" id="{D234D71E-CF73-4449-A629-4EE1EEA57A54}"/>
              </a:ext>
            </a:extLst>
          </p:cNvPr>
          <p:cNvSpPr/>
          <p:nvPr/>
        </p:nvSpPr>
        <p:spPr>
          <a:xfrm>
            <a:off x="2311060" y="3005693"/>
            <a:ext cx="2200420" cy="861343"/>
          </a:xfrm>
          <a:prstGeom prst="wedgeRectCallout">
            <a:avLst>
              <a:gd name="adj1" fmla="val -61702"/>
              <a:gd name="adj2" fmla="val -4605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There are</a:t>
            </a:r>
            <a:r>
              <a:rPr lang="en-GB" b="1" dirty="0">
                <a:solidFill>
                  <a:schemeClr val="tx1"/>
                </a:solidFill>
              </a:rPr>
              <a:t> 108 months</a:t>
            </a:r>
            <a:r>
              <a:rPr lang="en-GB" dirty="0">
                <a:solidFill>
                  <a:schemeClr val="tx1"/>
                </a:solidFill>
              </a:rPr>
              <a:t> in 9 years.</a:t>
            </a:r>
          </a:p>
        </p:txBody>
      </p:sp>
      <p:sp>
        <p:nvSpPr>
          <p:cNvPr id="35" name="Speech Bubble: Rectangle 34">
            <a:extLst>
              <a:ext uri="{FF2B5EF4-FFF2-40B4-BE49-F238E27FC236}">
                <a16:creationId xmlns:a16="http://schemas.microsoft.com/office/drawing/2014/main" id="{78655376-3945-4669-8544-441D437148BC}"/>
              </a:ext>
            </a:extLst>
          </p:cNvPr>
          <p:cNvSpPr/>
          <p:nvPr/>
        </p:nvSpPr>
        <p:spPr>
          <a:xfrm>
            <a:off x="3925332" y="2214782"/>
            <a:ext cx="2406135" cy="861343"/>
          </a:xfrm>
          <a:prstGeom prst="wedgeRectCallout">
            <a:avLst>
              <a:gd name="adj1" fmla="val 71672"/>
              <a:gd name="adj2" fmla="val 4089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How many months are there in 10 years?</a:t>
            </a:r>
          </a:p>
        </p:txBody>
      </p:sp>
      <p:sp>
        <p:nvSpPr>
          <p:cNvPr id="36" name="Speech Bubble: Rectangle 35">
            <a:extLst>
              <a:ext uri="{FF2B5EF4-FFF2-40B4-BE49-F238E27FC236}">
                <a16:creationId xmlns:a16="http://schemas.microsoft.com/office/drawing/2014/main" id="{8D3D9DBF-2954-4019-9570-36A31A0E280F}"/>
              </a:ext>
            </a:extLst>
          </p:cNvPr>
          <p:cNvSpPr/>
          <p:nvPr/>
        </p:nvSpPr>
        <p:spPr>
          <a:xfrm>
            <a:off x="2318598" y="2996196"/>
            <a:ext cx="2200420" cy="861343"/>
          </a:xfrm>
          <a:prstGeom prst="wedgeRectCallout">
            <a:avLst>
              <a:gd name="adj1" fmla="val -61702"/>
              <a:gd name="adj2" fmla="val -4605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There are</a:t>
            </a:r>
            <a:r>
              <a:rPr lang="en-GB" b="1" dirty="0">
                <a:solidFill>
                  <a:schemeClr val="tx1"/>
                </a:solidFill>
              </a:rPr>
              <a:t> 120 months</a:t>
            </a:r>
            <a:r>
              <a:rPr lang="en-GB" dirty="0">
                <a:solidFill>
                  <a:schemeClr val="tx1"/>
                </a:solidFill>
              </a:rPr>
              <a:t> in 10 years.</a:t>
            </a:r>
          </a:p>
        </p:txBody>
      </p:sp>
    </p:spTree>
    <p:extLst>
      <p:ext uri="{BB962C8B-B14F-4D97-AF65-F5344CB8AC3E}">
        <p14:creationId xmlns:p14="http://schemas.microsoft.com/office/powerpoint/2010/main" val="405343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3" grpId="0" animBg="1"/>
      <p:bldP spid="23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19" grpId="0" animBg="1"/>
      <p:bldP spid="19" grpId="1" animBg="1"/>
      <p:bldP spid="21" grpId="0" animBg="1"/>
      <p:bldP spid="21" grpId="1" animBg="1"/>
      <p:bldP spid="22" grpId="0" animBg="1"/>
      <p:bldP spid="22" grpId="1" animBg="1"/>
      <p:bldP spid="24" grpId="0" animBg="1"/>
      <p:bldP spid="24" grpId="1" animBg="1"/>
      <p:bldP spid="25" grpId="0" animBg="1"/>
      <p:bldP spid="25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52927" y="697112"/>
            <a:ext cx="8246692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4000" b="1" dirty="0">
                <a:latin typeface="Twinkl" pitchFamily="2" charset="0"/>
              </a:rPr>
              <a:t>Years to Months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BA46B8D-1E29-4815-AD58-C54379686F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t="22639" r="3899"/>
          <a:stretch/>
        </p:blipFill>
        <p:spPr>
          <a:xfrm>
            <a:off x="622998" y="1884476"/>
            <a:ext cx="7908227" cy="4289322"/>
          </a:xfrm>
          <a:prstGeom prst="rect">
            <a:avLst/>
          </a:prstGeom>
        </p:spPr>
      </p:pic>
      <p:pic>
        <p:nvPicPr>
          <p:cNvPr id="10" name="Whole Class">
            <a:extLst>
              <a:ext uri="{FF2B5EF4-FFF2-40B4-BE49-F238E27FC236}">
                <a16:creationId xmlns:a16="http://schemas.microsoft.com/office/drawing/2014/main" id="{B9272EB3-7828-47A3-90AF-320A279A48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85DB469-C49B-4405-8F8C-B335B8C55329}"/>
              </a:ext>
            </a:extLst>
          </p:cNvPr>
          <p:cNvSpPr/>
          <p:nvPr/>
        </p:nvSpPr>
        <p:spPr>
          <a:xfrm>
            <a:off x="615297" y="1884475"/>
            <a:ext cx="7915928" cy="4289321"/>
          </a:xfrm>
          <a:prstGeom prst="rect">
            <a:avLst/>
          </a:prstGeom>
          <a:solidFill>
            <a:srgbClr val="D1C4DE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11744A-90B7-41C2-8345-0FF28EE003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5297" y="3075947"/>
            <a:ext cx="2337387" cy="30978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8FE56E-F558-48D0-AE18-771F19320F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018" y="3101607"/>
            <a:ext cx="2328845" cy="3072189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626EF69-32BA-4F5A-8D0E-C9DBC8032EE2}"/>
              </a:ext>
            </a:extLst>
          </p:cNvPr>
          <p:cNvSpPr/>
          <p:nvPr/>
        </p:nvSpPr>
        <p:spPr>
          <a:xfrm>
            <a:off x="1529697" y="2099657"/>
            <a:ext cx="6077839" cy="510778"/>
          </a:xfrm>
          <a:prstGeom prst="roundRect">
            <a:avLst/>
          </a:prstGeom>
          <a:solidFill>
            <a:srgbClr val="92C137"/>
          </a:solidFill>
          <a:ln w="38100">
            <a:solidFill>
              <a:srgbClr val="6D8F29"/>
            </a:solidFill>
          </a:ln>
        </p:spPr>
        <p:txBody>
          <a:bodyPr wrap="square">
            <a:spAutoFit/>
          </a:bodyPr>
          <a:lstStyle/>
          <a:p>
            <a:r>
              <a:rPr lang="en-GB" sz="2400" dirty="0"/>
              <a:t>1 year = 12 months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DC97314-1021-4F59-8689-2AB9C163E735}"/>
              </a:ext>
            </a:extLst>
          </p:cNvPr>
          <p:cNvSpPr/>
          <p:nvPr/>
        </p:nvSpPr>
        <p:spPr>
          <a:xfrm>
            <a:off x="622997" y="1413904"/>
            <a:ext cx="79082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How many months are there in 1 year and 5 months?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7228622-4CD7-4BEB-B14A-627FB2020DCE}"/>
              </a:ext>
            </a:extLst>
          </p:cNvPr>
          <p:cNvSpPr/>
          <p:nvPr/>
        </p:nvSpPr>
        <p:spPr>
          <a:xfrm>
            <a:off x="4186288" y="2124213"/>
            <a:ext cx="20072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/>
              <a:t>+ 5 months =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4C43B48-2AA8-46E4-98FC-72A2D7A700F1}"/>
              </a:ext>
            </a:extLst>
          </p:cNvPr>
          <p:cNvSpPr/>
          <p:nvPr/>
        </p:nvSpPr>
        <p:spPr>
          <a:xfrm>
            <a:off x="6053906" y="2124213"/>
            <a:ext cx="15536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400" dirty="0"/>
              <a:t>17 months</a:t>
            </a:r>
          </a:p>
        </p:txBody>
      </p:sp>
      <p:sp>
        <p:nvSpPr>
          <p:cNvPr id="41" name="Speech Bubble: Rectangle 40">
            <a:extLst>
              <a:ext uri="{FF2B5EF4-FFF2-40B4-BE49-F238E27FC236}">
                <a16:creationId xmlns:a16="http://schemas.microsoft.com/office/drawing/2014/main" id="{FFF93F20-6A38-4032-ACFD-EF854772D8BF}"/>
              </a:ext>
            </a:extLst>
          </p:cNvPr>
          <p:cNvSpPr/>
          <p:nvPr/>
        </p:nvSpPr>
        <p:spPr>
          <a:xfrm>
            <a:off x="4380504" y="2711675"/>
            <a:ext cx="2406135" cy="1027246"/>
          </a:xfrm>
          <a:prstGeom prst="wedgeRectCallout">
            <a:avLst>
              <a:gd name="adj1" fmla="val 41483"/>
              <a:gd name="adj2" fmla="val 7661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How many months are there in 3 years 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7 months? </a:t>
            </a:r>
          </a:p>
        </p:txBody>
      </p:sp>
      <p:sp>
        <p:nvSpPr>
          <p:cNvPr id="42" name="Speech Bubble: Rectangle 41">
            <a:extLst>
              <a:ext uri="{FF2B5EF4-FFF2-40B4-BE49-F238E27FC236}">
                <a16:creationId xmlns:a16="http://schemas.microsoft.com/office/drawing/2014/main" id="{CDEBF59B-E35D-49E0-A0C2-FB32A1902967}"/>
              </a:ext>
            </a:extLst>
          </p:cNvPr>
          <p:cNvSpPr/>
          <p:nvPr/>
        </p:nvSpPr>
        <p:spPr>
          <a:xfrm>
            <a:off x="2711705" y="3638363"/>
            <a:ext cx="2200420" cy="861343"/>
          </a:xfrm>
          <a:prstGeom prst="wedgeRectCallout">
            <a:avLst>
              <a:gd name="adj1" fmla="val -64421"/>
              <a:gd name="adj2" fmla="val 2438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There are</a:t>
            </a:r>
            <a:r>
              <a:rPr lang="en-GB" b="1" dirty="0">
                <a:solidFill>
                  <a:schemeClr val="tx1"/>
                </a:solidFill>
              </a:rPr>
              <a:t> 43 months</a:t>
            </a:r>
            <a:r>
              <a:rPr lang="en-GB" dirty="0">
                <a:solidFill>
                  <a:schemeClr val="tx1"/>
                </a:solidFill>
              </a:rPr>
              <a:t> in 3 years 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7 months.</a:t>
            </a:r>
          </a:p>
        </p:txBody>
      </p:sp>
      <p:sp>
        <p:nvSpPr>
          <p:cNvPr id="48" name="Speech Bubble: Rectangle 47">
            <a:extLst>
              <a:ext uri="{FF2B5EF4-FFF2-40B4-BE49-F238E27FC236}">
                <a16:creationId xmlns:a16="http://schemas.microsoft.com/office/drawing/2014/main" id="{0E1E982E-0152-40F6-8B6E-79FB3E7A5B7E}"/>
              </a:ext>
            </a:extLst>
          </p:cNvPr>
          <p:cNvSpPr/>
          <p:nvPr/>
        </p:nvSpPr>
        <p:spPr>
          <a:xfrm>
            <a:off x="4380504" y="2693728"/>
            <a:ext cx="2406135" cy="1027246"/>
          </a:xfrm>
          <a:prstGeom prst="wedgeRectCallout">
            <a:avLst>
              <a:gd name="adj1" fmla="val 41483"/>
              <a:gd name="adj2" fmla="val 7661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How many months are there in 4 years 6 months? </a:t>
            </a:r>
          </a:p>
        </p:txBody>
      </p:sp>
      <p:sp>
        <p:nvSpPr>
          <p:cNvPr id="49" name="Speech Bubble: Rectangle 48">
            <a:extLst>
              <a:ext uri="{FF2B5EF4-FFF2-40B4-BE49-F238E27FC236}">
                <a16:creationId xmlns:a16="http://schemas.microsoft.com/office/drawing/2014/main" id="{A2DB4537-FABD-424E-886A-0407A9976F8F}"/>
              </a:ext>
            </a:extLst>
          </p:cNvPr>
          <p:cNvSpPr/>
          <p:nvPr/>
        </p:nvSpPr>
        <p:spPr>
          <a:xfrm>
            <a:off x="2711705" y="3620416"/>
            <a:ext cx="2200420" cy="861343"/>
          </a:xfrm>
          <a:prstGeom prst="wedgeRectCallout">
            <a:avLst>
              <a:gd name="adj1" fmla="val -64421"/>
              <a:gd name="adj2" fmla="val 2438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There are</a:t>
            </a:r>
            <a:r>
              <a:rPr lang="en-GB" b="1" dirty="0">
                <a:solidFill>
                  <a:schemeClr val="tx1"/>
                </a:solidFill>
              </a:rPr>
              <a:t> 54 months</a:t>
            </a:r>
            <a:r>
              <a:rPr lang="en-GB" dirty="0">
                <a:solidFill>
                  <a:schemeClr val="tx1"/>
                </a:solidFill>
              </a:rPr>
              <a:t> in 4 years 6 months.</a:t>
            </a:r>
          </a:p>
        </p:txBody>
      </p:sp>
      <p:sp>
        <p:nvSpPr>
          <p:cNvPr id="50" name="Speech Bubble: Rectangle 49">
            <a:extLst>
              <a:ext uri="{FF2B5EF4-FFF2-40B4-BE49-F238E27FC236}">
                <a16:creationId xmlns:a16="http://schemas.microsoft.com/office/drawing/2014/main" id="{1796AFB0-13F5-4059-9CF0-2D7C45856883}"/>
              </a:ext>
            </a:extLst>
          </p:cNvPr>
          <p:cNvSpPr/>
          <p:nvPr/>
        </p:nvSpPr>
        <p:spPr>
          <a:xfrm>
            <a:off x="4380504" y="2693728"/>
            <a:ext cx="2406135" cy="1027246"/>
          </a:xfrm>
          <a:prstGeom prst="wedgeRectCallout">
            <a:avLst>
              <a:gd name="adj1" fmla="val 41483"/>
              <a:gd name="adj2" fmla="val 7661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How many months are there in 2 years 10 months? </a:t>
            </a:r>
          </a:p>
        </p:txBody>
      </p:sp>
      <p:sp>
        <p:nvSpPr>
          <p:cNvPr id="51" name="Speech Bubble: Rectangle 50">
            <a:extLst>
              <a:ext uri="{FF2B5EF4-FFF2-40B4-BE49-F238E27FC236}">
                <a16:creationId xmlns:a16="http://schemas.microsoft.com/office/drawing/2014/main" id="{2A52EA31-2995-4CAC-A5F8-2607BF40DE67}"/>
              </a:ext>
            </a:extLst>
          </p:cNvPr>
          <p:cNvSpPr/>
          <p:nvPr/>
        </p:nvSpPr>
        <p:spPr>
          <a:xfrm>
            <a:off x="2711705" y="3620416"/>
            <a:ext cx="2200420" cy="861343"/>
          </a:xfrm>
          <a:prstGeom prst="wedgeRectCallout">
            <a:avLst>
              <a:gd name="adj1" fmla="val -64421"/>
              <a:gd name="adj2" fmla="val 2438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There are</a:t>
            </a:r>
            <a:r>
              <a:rPr lang="en-GB" b="1" dirty="0">
                <a:solidFill>
                  <a:schemeClr val="tx1"/>
                </a:solidFill>
              </a:rPr>
              <a:t> 34 months</a:t>
            </a:r>
            <a:r>
              <a:rPr lang="en-GB" dirty="0">
                <a:solidFill>
                  <a:schemeClr val="tx1"/>
                </a:solidFill>
              </a:rPr>
              <a:t> in 2 years 10 months.</a:t>
            </a:r>
          </a:p>
        </p:txBody>
      </p:sp>
    </p:spTree>
    <p:extLst>
      <p:ext uri="{BB962C8B-B14F-4D97-AF65-F5344CB8AC3E}">
        <p14:creationId xmlns:p14="http://schemas.microsoft.com/office/powerpoint/2010/main" val="39988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" grpId="0"/>
      <p:bldP spid="40" grpId="0"/>
      <p:bldP spid="41" grpId="0" animBg="1"/>
      <p:bldP spid="41" grpId="1" animBg="1"/>
      <p:bldP spid="42" grpId="0" animBg="1"/>
      <p:bldP spid="42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95FACCC6-1224-429A-AAA7-A4CA967F05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t="16800" r="3899"/>
          <a:stretch/>
        </p:blipFill>
        <p:spPr>
          <a:xfrm>
            <a:off x="622998" y="1560712"/>
            <a:ext cx="7908227" cy="461308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6318856-3426-4EE2-95F8-54308910B03E}"/>
              </a:ext>
            </a:extLst>
          </p:cNvPr>
          <p:cNvSpPr/>
          <p:nvPr/>
        </p:nvSpPr>
        <p:spPr>
          <a:xfrm>
            <a:off x="615297" y="1560712"/>
            <a:ext cx="7915928" cy="4613085"/>
          </a:xfrm>
          <a:prstGeom prst="rect">
            <a:avLst/>
          </a:prstGeom>
          <a:solidFill>
            <a:srgbClr val="D1C4DE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452927" y="697112"/>
            <a:ext cx="8246692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4000" b="1" dirty="0">
                <a:latin typeface="Twinkl" pitchFamily="2" charset="0"/>
              </a:rPr>
              <a:t>Months to Years</a:t>
            </a:r>
          </a:p>
        </p:txBody>
      </p:sp>
      <p:pic>
        <p:nvPicPr>
          <p:cNvPr id="10" name="Whole Class">
            <a:extLst>
              <a:ext uri="{FF2B5EF4-FFF2-40B4-BE49-F238E27FC236}">
                <a16:creationId xmlns:a16="http://schemas.microsoft.com/office/drawing/2014/main" id="{B9272EB3-7828-47A3-90AF-320A279A48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sp>
        <p:nvSpPr>
          <p:cNvPr id="41" name="Speech Bubble: Rectangle 40">
            <a:extLst>
              <a:ext uri="{FF2B5EF4-FFF2-40B4-BE49-F238E27FC236}">
                <a16:creationId xmlns:a16="http://schemas.microsoft.com/office/drawing/2014/main" id="{FFF93F20-6A38-4032-ACFD-EF854772D8BF}"/>
              </a:ext>
            </a:extLst>
          </p:cNvPr>
          <p:cNvSpPr/>
          <p:nvPr/>
        </p:nvSpPr>
        <p:spPr>
          <a:xfrm>
            <a:off x="4529271" y="1450649"/>
            <a:ext cx="2220512" cy="1027246"/>
          </a:xfrm>
          <a:prstGeom prst="wedgeRectCallout">
            <a:avLst>
              <a:gd name="adj1" fmla="val 41483"/>
              <a:gd name="adj2" fmla="val 7661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How many years are there in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36 months?</a:t>
            </a:r>
          </a:p>
        </p:txBody>
      </p:sp>
      <p:sp>
        <p:nvSpPr>
          <p:cNvPr id="42" name="Speech Bubble: Rectangle 41">
            <a:extLst>
              <a:ext uri="{FF2B5EF4-FFF2-40B4-BE49-F238E27FC236}">
                <a16:creationId xmlns:a16="http://schemas.microsoft.com/office/drawing/2014/main" id="{CDEBF59B-E35D-49E0-A0C2-FB32A1902967}"/>
              </a:ext>
            </a:extLst>
          </p:cNvPr>
          <p:cNvSpPr/>
          <p:nvPr/>
        </p:nvSpPr>
        <p:spPr>
          <a:xfrm>
            <a:off x="2562206" y="2725942"/>
            <a:ext cx="2200420" cy="861343"/>
          </a:xfrm>
          <a:prstGeom prst="wedgeRectCallout">
            <a:avLst>
              <a:gd name="adj1" fmla="val -65198"/>
              <a:gd name="adj2" fmla="val -4506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There are 3 years in 36 months.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1C49FD-7768-4C9B-86BD-C2059FAC74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97" y="1397778"/>
            <a:ext cx="2061509" cy="47760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AFF68E4-6D21-4026-BD31-D9C0934E8B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220" y="1464533"/>
            <a:ext cx="2778005" cy="4709264"/>
          </a:xfrm>
          <a:prstGeom prst="rect">
            <a:avLst/>
          </a:prstGeom>
        </p:spPr>
      </p:pic>
      <p:sp>
        <p:nvSpPr>
          <p:cNvPr id="26" name="Speech Bubble: Rectangle 25">
            <a:extLst>
              <a:ext uri="{FF2B5EF4-FFF2-40B4-BE49-F238E27FC236}">
                <a16:creationId xmlns:a16="http://schemas.microsoft.com/office/drawing/2014/main" id="{B209490B-04AC-4FC4-9A8D-1E4435C7BC86}"/>
              </a:ext>
            </a:extLst>
          </p:cNvPr>
          <p:cNvSpPr/>
          <p:nvPr/>
        </p:nvSpPr>
        <p:spPr>
          <a:xfrm>
            <a:off x="2562206" y="2179178"/>
            <a:ext cx="2200420" cy="465297"/>
          </a:xfrm>
          <a:prstGeom prst="wedgeRectCallout">
            <a:avLst>
              <a:gd name="adj1" fmla="val -65975"/>
              <a:gd name="adj2" fmla="val 3827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36 ÷ 12 = 3</a:t>
            </a:r>
          </a:p>
        </p:txBody>
      </p:sp>
      <p:sp>
        <p:nvSpPr>
          <p:cNvPr id="27" name="Speech Bubble: Rectangle 26">
            <a:extLst>
              <a:ext uri="{FF2B5EF4-FFF2-40B4-BE49-F238E27FC236}">
                <a16:creationId xmlns:a16="http://schemas.microsoft.com/office/drawing/2014/main" id="{0E0FEA18-0151-4646-8F21-9FEEDC822664}"/>
              </a:ext>
            </a:extLst>
          </p:cNvPr>
          <p:cNvSpPr/>
          <p:nvPr/>
        </p:nvSpPr>
        <p:spPr>
          <a:xfrm>
            <a:off x="4529271" y="1473874"/>
            <a:ext cx="2220512" cy="1027246"/>
          </a:xfrm>
          <a:prstGeom prst="wedgeRectCallout">
            <a:avLst>
              <a:gd name="adj1" fmla="val 41483"/>
              <a:gd name="adj2" fmla="val 7661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If there is a remainder, this becomes months:</a:t>
            </a:r>
          </a:p>
        </p:txBody>
      </p:sp>
      <p:sp>
        <p:nvSpPr>
          <p:cNvPr id="30" name="Speech Bubble: Rectangle 29">
            <a:extLst>
              <a:ext uri="{FF2B5EF4-FFF2-40B4-BE49-F238E27FC236}">
                <a16:creationId xmlns:a16="http://schemas.microsoft.com/office/drawing/2014/main" id="{42E9B0DA-F872-4172-B2FA-E2968CA6B549}"/>
              </a:ext>
            </a:extLst>
          </p:cNvPr>
          <p:cNvSpPr/>
          <p:nvPr/>
        </p:nvSpPr>
        <p:spPr>
          <a:xfrm>
            <a:off x="4623283" y="2892522"/>
            <a:ext cx="1897158" cy="1027246"/>
          </a:xfrm>
          <a:prstGeom prst="wedgeRectCallout">
            <a:avLst>
              <a:gd name="adj1" fmla="val 74231"/>
              <a:gd name="adj2" fmla="val -3902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How many years are there in 50 months?</a:t>
            </a:r>
          </a:p>
        </p:txBody>
      </p:sp>
      <p:sp>
        <p:nvSpPr>
          <p:cNvPr id="28" name="Speech Bubble: Rectangle 27">
            <a:extLst>
              <a:ext uri="{FF2B5EF4-FFF2-40B4-BE49-F238E27FC236}">
                <a16:creationId xmlns:a16="http://schemas.microsoft.com/office/drawing/2014/main" id="{9FE30052-3E82-4B61-871B-CD777C04A9F4}"/>
              </a:ext>
            </a:extLst>
          </p:cNvPr>
          <p:cNvSpPr/>
          <p:nvPr/>
        </p:nvSpPr>
        <p:spPr>
          <a:xfrm>
            <a:off x="2562206" y="2718937"/>
            <a:ext cx="2200420" cy="776293"/>
          </a:xfrm>
          <a:prstGeom prst="wedgeRectCallout">
            <a:avLst>
              <a:gd name="adj1" fmla="val -65198"/>
              <a:gd name="adj2" fmla="val -4506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50 months = 4 years 2 months</a:t>
            </a:r>
          </a:p>
        </p:txBody>
      </p:sp>
      <p:sp>
        <p:nvSpPr>
          <p:cNvPr id="29" name="Speech Bubble: Rectangle 28">
            <a:extLst>
              <a:ext uri="{FF2B5EF4-FFF2-40B4-BE49-F238E27FC236}">
                <a16:creationId xmlns:a16="http://schemas.microsoft.com/office/drawing/2014/main" id="{F1614207-BEE9-428C-A857-CEEE23F03785}"/>
              </a:ext>
            </a:extLst>
          </p:cNvPr>
          <p:cNvSpPr/>
          <p:nvPr/>
        </p:nvSpPr>
        <p:spPr>
          <a:xfrm>
            <a:off x="2562206" y="1846695"/>
            <a:ext cx="2200420" cy="790775"/>
          </a:xfrm>
          <a:prstGeom prst="wedgeRectCallout">
            <a:avLst>
              <a:gd name="adj1" fmla="val -65975"/>
              <a:gd name="adj2" fmla="val 3827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50 ÷ 12 = 4 remainder 2</a:t>
            </a:r>
          </a:p>
        </p:txBody>
      </p:sp>
    </p:spTree>
    <p:extLst>
      <p:ext uri="{BB962C8B-B14F-4D97-AF65-F5344CB8AC3E}">
        <p14:creationId xmlns:p14="http://schemas.microsoft.com/office/powerpoint/2010/main" val="757298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2" grpId="0" animBg="1"/>
      <p:bldP spid="42" grpId="1" animBg="1"/>
      <p:bldP spid="26" grpId="0" animBg="1"/>
      <p:bldP spid="26" grpId="1" animBg="1"/>
      <p:bldP spid="27" grpId="0" animBg="1"/>
      <p:bldP spid="30" grpId="0" animBg="1"/>
      <p:bldP spid="28" grpId="0" animBg="1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52927" y="697112"/>
            <a:ext cx="8246692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4000" b="1" dirty="0">
                <a:latin typeface="Twinkl" pitchFamily="2" charset="0"/>
              </a:rPr>
              <a:t>Months to Years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BA46B8D-1E29-4815-AD58-C54379686F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t="16800" r="3899"/>
          <a:stretch/>
        </p:blipFill>
        <p:spPr>
          <a:xfrm>
            <a:off x="622998" y="1560712"/>
            <a:ext cx="7908227" cy="4613085"/>
          </a:xfrm>
          <a:prstGeom prst="rect">
            <a:avLst/>
          </a:prstGeom>
        </p:spPr>
      </p:pic>
      <p:pic>
        <p:nvPicPr>
          <p:cNvPr id="10" name="Whole Class">
            <a:extLst>
              <a:ext uri="{FF2B5EF4-FFF2-40B4-BE49-F238E27FC236}">
                <a16:creationId xmlns:a16="http://schemas.microsoft.com/office/drawing/2014/main" id="{B9272EB3-7828-47A3-90AF-320A279A48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85DB469-C49B-4405-8F8C-B335B8C55329}"/>
              </a:ext>
            </a:extLst>
          </p:cNvPr>
          <p:cNvSpPr/>
          <p:nvPr/>
        </p:nvSpPr>
        <p:spPr>
          <a:xfrm>
            <a:off x="615297" y="1560712"/>
            <a:ext cx="7915928" cy="4613085"/>
          </a:xfrm>
          <a:prstGeom prst="rect">
            <a:avLst/>
          </a:prstGeom>
          <a:solidFill>
            <a:srgbClr val="D1C4DE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3CC14E-4C94-42C2-977E-74DCD7ADD3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72389" y="2109261"/>
            <a:ext cx="2046265" cy="40645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583E3D-6FBA-46FA-9C16-AD18085211C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67"/>
          <a:stretch/>
        </p:blipFill>
        <p:spPr>
          <a:xfrm>
            <a:off x="624800" y="1959685"/>
            <a:ext cx="2178221" cy="4214112"/>
          </a:xfrm>
          <a:prstGeom prst="rect">
            <a:avLst/>
          </a:prstGeom>
        </p:spPr>
      </p:pic>
      <p:sp>
        <p:nvSpPr>
          <p:cNvPr id="20" name="Speech Bubble: Rectangle 19">
            <a:extLst>
              <a:ext uri="{FF2B5EF4-FFF2-40B4-BE49-F238E27FC236}">
                <a16:creationId xmlns:a16="http://schemas.microsoft.com/office/drawing/2014/main" id="{41B4DC18-53A0-40E3-AB4E-B407045A28A8}"/>
              </a:ext>
            </a:extLst>
          </p:cNvPr>
          <p:cNvSpPr/>
          <p:nvPr/>
        </p:nvSpPr>
        <p:spPr>
          <a:xfrm>
            <a:off x="4023993" y="2203268"/>
            <a:ext cx="2303282" cy="861343"/>
          </a:xfrm>
          <a:prstGeom prst="wedgeRectCallout">
            <a:avLst>
              <a:gd name="adj1" fmla="val 71672"/>
              <a:gd name="adj2" fmla="val 4089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How many years are there in 60 months? </a:t>
            </a:r>
          </a:p>
        </p:txBody>
      </p:sp>
      <p:sp>
        <p:nvSpPr>
          <p:cNvPr id="18" name="Speech Bubble: Rectangle 17">
            <a:extLst>
              <a:ext uri="{FF2B5EF4-FFF2-40B4-BE49-F238E27FC236}">
                <a16:creationId xmlns:a16="http://schemas.microsoft.com/office/drawing/2014/main" id="{F03FFDB0-BD45-420E-805A-4172159D834B}"/>
              </a:ext>
            </a:extLst>
          </p:cNvPr>
          <p:cNvSpPr/>
          <p:nvPr/>
        </p:nvSpPr>
        <p:spPr>
          <a:xfrm>
            <a:off x="2315414" y="3005911"/>
            <a:ext cx="2200420" cy="861343"/>
          </a:xfrm>
          <a:prstGeom prst="wedgeRectCallout">
            <a:avLst>
              <a:gd name="adj1" fmla="val -61702"/>
              <a:gd name="adj2" fmla="val -4605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There are </a:t>
            </a:r>
            <a:r>
              <a:rPr lang="en-GB" b="1" dirty="0">
                <a:solidFill>
                  <a:schemeClr val="tx1"/>
                </a:solidFill>
              </a:rPr>
              <a:t>5 years</a:t>
            </a:r>
            <a:r>
              <a:rPr lang="en-GB" dirty="0">
                <a:solidFill>
                  <a:schemeClr val="tx1"/>
                </a:solidFill>
              </a:rPr>
              <a:t> in 60 months.</a:t>
            </a:r>
          </a:p>
        </p:txBody>
      </p:sp>
      <p:sp>
        <p:nvSpPr>
          <p:cNvPr id="26" name="Speech Bubble: Rectangle 25">
            <a:extLst>
              <a:ext uri="{FF2B5EF4-FFF2-40B4-BE49-F238E27FC236}">
                <a16:creationId xmlns:a16="http://schemas.microsoft.com/office/drawing/2014/main" id="{59F82E24-F79C-46B0-B559-F9ADB392A822}"/>
              </a:ext>
            </a:extLst>
          </p:cNvPr>
          <p:cNvSpPr/>
          <p:nvPr/>
        </p:nvSpPr>
        <p:spPr>
          <a:xfrm>
            <a:off x="4031694" y="2203268"/>
            <a:ext cx="2303282" cy="861343"/>
          </a:xfrm>
          <a:prstGeom prst="wedgeRectCallout">
            <a:avLst>
              <a:gd name="adj1" fmla="val 71672"/>
              <a:gd name="adj2" fmla="val 4089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How many years are there in 96 months? </a:t>
            </a:r>
          </a:p>
        </p:txBody>
      </p:sp>
      <p:sp>
        <p:nvSpPr>
          <p:cNvPr id="27" name="Speech Bubble: Rectangle 26">
            <a:extLst>
              <a:ext uri="{FF2B5EF4-FFF2-40B4-BE49-F238E27FC236}">
                <a16:creationId xmlns:a16="http://schemas.microsoft.com/office/drawing/2014/main" id="{866F2052-66C5-4959-B311-C332D2A98312}"/>
              </a:ext>
            </a:extLst>
          </p:cNvPr>
          <p:cNvSpPr/>
          <p:nvPr/>
        </p:nvSpPr>
        <p:spPr>
          <a:xfrm>
            <a:off x="2323115" y="3014098"/>
            <a:ext cx="2200420" cy="861343"/>
          </a:xfrm>
          <a:prstGeom prst="wedgeRectCallout">
            <a:avLst>
              <a:gd name="adj1" fmla="val -61702"/>
              <a:gd name="adj2" fmla="val -4605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There are </a:t>
            </a:r>
            <a:r>
              <a:rPr lang="en-GB" b="1" dirty="0">
                <a:solidFill>
                  <a:schemeClr val="tx1"/>
                </a:solidFill>
              </a:rPr>
              <a:t>8 years</a:t>
            </a:r>
            <a:r>
              <a:rPr lang="en-GB" dirty="0">
                <a:solidFill>
                  <a:schemeClr val="tx1"/>
                </a:solidFill>
              </a:rPr>
              <a:t> in 96 months.</a:t>
            </a:r>
          </a:p>
        </p:txBody>
      </p:sp>
      <p:sp>
        <p:nvSpPr>
          <p:cNvPr id="28" name="Speech Bubble: Rectangle 27">
            <a:extLst>
              <a:ext uri="{FF2B5EF4-FFF2-40B4-BE49-F238E27FC236}">
                <a16:creationId xmlns:a16="http://schemas.microsoft.com/office/drawing/2014/main" id="{750C7054-3B64-4E2D-9708-FFEE12D41658}"/>
              </a:ext>
            </a:extLst>
          </p:cNvPr>
          <p:cNvSpPr/>
          <p:nvPr/>
        </p:nvSpPr>
        <p:spPr>
          <a:xfrm>
            <a:off x="4028348" y="2217504"/>
            <a:ext cx="2303282" cy="861343"/>
          </a:xfrm>
          <a:prstGeom prst="wedgeRectCallout">
            <a:avLst>
              <a:gd name="adj1" fmla="val 71672"/>
              <a:gd name="adj2" fmla="val 4089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How many years are there in 84 months? </a:t>
            </a:r>
          </a:p>
        </p:txBody>
      </p:sp>
      <p:sp>
        <p:nvSpPr>
          <p:cNvPr id="29" name="Speech Bubble: Rectangle 28">
            <a:extLst>
              <a:ext uri="{FF2B5EF4-FFF2-40B4-BE49-F238E27FC236}">
                <a16:creationId xmlns:a16="http://schemas.microsoft.com/office/drawing/2014/main" id="{297404E2-F939-4C8F-A2B6-3CCF9A4A5CA0}"/>
              </a:ext>
            </a:extLst>
          </p:cNvPr>
          <p:cNvSpPr/>
          <p:nvPr/>
        </p:nvSpPr>
        <p:spPr>
          <a:xfrm>
            <a:off x="2330816" y="3014707"/>
            <a:ext cx="2200420" cy="861343"/>
          </a:xfrm>
          <a:prstGeom prst="wedgeRectCallout">
            <a:avLst>
              <a:gd name="adj1" fmla="val -61702"/>
              <a:gd name="adj2" fmla="val -4605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There are </a:t>
            </a:r>
            <a:r>
              <a:rPr lang="en-GB" b="1" dirty="0">
                <a:solidFill>
                  <a:schemeClr val="tx1"/>
                </a:solidFill>
              </a:rPr>
              <a:t>7 years</a:t>
            </a:r>
            <a:r>
              <a:rPr lang="en-GB" dirty="0">
                <a:solidFill>
                  <a:schemeClr val="tx1"/>
                </a:solidFill>
              </a:rPr>
              <a:t> in 84 months.</a:t>
            </a:r>
          </a:p>
        </p:txBody>
      </p:sp>
      <p:sp>
        <p:nvSpPr>
          <p:cNvPr id="30" name="Speech Bubble: Rectangle 29">
            <a:extLst>
              <a:ext uri="{FF2B5EF4-FFF2-40B4-BE49-F238E27FC236}">
                <a16:creationId xmlns:a16="http://schemas.microsoft.com/office/drawing/2014/main" id="{5CBA4D0E-161E-4E89-A223-03DA68DA3E83}"/>
              </a:ext>
            </a:extLst>
          </p:cNvPr>
          <p:cNvSpPr/>
          <p:nvPr/>
        </p:nvSpPr>
        <p:spPr>
          <a:xfrm>
            <a:off x="4039395" y="2109869"/>
            <a:ext cx="2303282" cy="972790"/>
          </a:xfrm>
          <a:prstGeom prst="wedgeRectCallout">
            <a:avLst>
              <a:gd name="adj1" fmla="val 71672"/>
              <a:gd name="adj2" fmla="val 4089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How many years and months are there in 54 months?</a:t>
            </a:r>
          </a:p>
        </p:txBody>
      </p:sp>
      <p:sp>
        <p:nvSpPr>
          <p:cNvPr id="31" name="Speech Bubble: Rectangle 30">
            <a:extLst>
              <a:ext uri="{FF2B5EF4-FFF2-40B4-BE49-F238E27FC236}">
                <a16:creationId xmlns:a16="http://schemas.microsoft.com/office/drawing/2014/main" id="{2EED631A-07E8-4DE9-A8E9-2C065E97299F}"/>
              </a:ext>
            </a:extLst>
          </p:cNvPr>
          <p:cNvSpPr/>
          <p:nvPr/>
        </p:nvSpPr>
        <p:spPr>
          <a:xfrm>
            <a:off x="2329808" y="3005911"/>
            <a:ext cx="2200420" cy="1002067"/>
          </a:xfrm>
          <a:prstGeom prst="wedgeRectCallout">
            <a:avLst>
              <a:gd name="adj1" fmla="val -61702"/>
              <a:gd name="adj2" fmla="val -4605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There are </a:t>
            </a:r>
            <a:r>
              <a:rPr lang="en-GB" b="1" dirty="0">
                <a:solidFill>
                  <a:schemeClr val="tx1"/>
                </a:solidFill>
              </a:rPr>
              <a:t>4 years and 6 months</a:t>
            </a:r>
            <a:r>
              <a:rPr lang="en-GB" dirty="0">
                <a:solidFill>
                  <a:schemeClr val="tx1"/>
                </a:solidFill>
              </a:rPr>
              <a:t> in 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54 months.</a:t>
            </a:r>
          </a:p>
        </p:txBody>
      </p:sp>
      <p:sp>
        <p:nvSpPr>
          <p:cNvPr id="19" name="Speech Bubble: Rectangle 18">
            <a:extLst>
              <a:ext uri="{FF2B5EF4-FFF2-40B4-BE49-F238E27FC236}">
                <a16:creationId xmlns:a16="http://schemas.microsoft.com/office/drawing/2014/main" id="{B65E4E20-C64D-47C9-98DD-9A49A46C5E90}"/>
              </a:ext>
            </a:extLst>
          </p:cNvPr>
          <p:cNvSpPr/>
          <p:nvPr/>
        </p:nvSpPr>
        <p:spPr>
          <a:xfrm>
            <a:off x="4039395" y="2109261"/>
            <a:ext cx="2303282" cy="963538"/>
          </a:xfrm>
          <a:prstGeom prst="wedgeRectCallout">
            <a:avLst>
              <a:gd name="adj1" fmla="val 71672"/>
              <a:gd name="adj2" fmla="val 4089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How many years and months are there in 76 months?</a:t>
            </a:r>
          </a:p>
        </p:txBody>
      </p:sp>
      <p:sp>
        <p:nvSpPr>
          <p:cNvPr id="21" name="Speech Bubble: Rectangle 20">
            <a:extLst>
              <a:ext uri="{FF2B5EF4-FFF2-40B4-BE49-F238E27FC236}">
                <a16:creationId xmlns:a16="http://schemas.microsoft.com/office/drawing/2014/main" id="{CAD2B837-F7F8-4441-90DC-BE4827387095}"/>
              </a:ext>
            </a:extLst>
          </p:cNvPr>
          <p:cNvSpPr/>
          <p:nvPr/>
        </p:nvSpPr>
        <p:spPr>
          <a:xfrm>
            <a:off x="2329808" y="2992869"/>
            <a:ext cx="2200420" cy="1015109"/>
          </a:xfrm>
          <a:prstGeom prst="wedgeRectCallout">
            <a:avLst>
              <a:gd name="adj1" fmla="val -61702"/>
              <a:gd name="adj2" fmla="val -4605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There are </a:t>
            </a:r>
            <a:r>
              <a:rPr lang="en-GB" b="1" dirty="0">
                <a:solidFill>
                  <a:schemeClr val="tx1"/>
                </a:solidFill>
              </a:rPr>
              <a:t>6 years and 4 months</a:t>
            </a:r>
            <a:r>
              <a:rPr lang="en-GB" dirty="0">
                <a:solidFill>
                  <a:schemeClr val="tx1"/>
                </a:solidFill>
              </a:rPr>
              <a:t> in 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76 months.</a:t>
            </a:r>
          </a:p>
        </p:txBody>
      </p:sp>
      <p:sp>
        <p:nvSpPr>
          <p:cNvPr id="22" name="Speech Bubble: Rectangle 21">
            <a:extLst>
              <a:ext uri="{FF2B5EF4-FFF2-40B4-BE49-F238E27FC236}">
                <a16:creationId xmlns:a16="http://schemas.microsoft.com/office/drawing/2014/main" id="{8C2580BF-DD13-496A-AC40-359595785C64}"/>
              </a:ext>
            </a:extLst>
          </p:cNvPr>
          <p:cNvSpPr/>
          <p:nvPr/>
        </p:nvSpPr>
        <p:spPr>
          <a:xfrm>
            <a:off x="4043050" y="2109262"/>
            <a:ext cx="2303282" cy="979446"/>
          </a:xfrm>
          <a:prstGeom prst="wedgeRectCallout">
            <a:avLst>
              <a:gd name="adj1" fmla="val 71672"/>
              <a:gd name="adj2" fmla="val 4089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How many years and months are there in 38 months?</a:t>
            </a:r>
          </a:p>
        </p:txBody>
      </p:sp>
      <p:sp>
        <p:nvSpPr>
          <p:cNvPr id="24" name="Speech Bubble: Rectangle 23">
            <a:extLst>
              <a:ext uri="{FF2B5EF4-FFF2-40B4-BE49-F238E27FC236}">
                <a16:creationId xmlns:a16="http://schemas.microsoft.com/office/drawing/2014/main" id="{0AEAEDA0-0AF0-4DD9-AC84-F5E93970165F}"/>
              </a:ext>
            </a:extLst>
          </p:cNvPr>
          <p:cNvSpPr/>
          <p:nvPr/>
        </p:nvSpPr>
        <p:spPr>
          <a:xfrm>
            <a:off x="2333463" y="3008778"/>
            <a:ext cx="2200420" cy="999200"/>
          </a:xfrm>
          <a:prstGeom prst="wedgeRectCallout">
            <a:avLst>
              <a:gd name="adj1" fmla="val -61702"/>
              <a:gd name="adj2" fmla="val -4605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There are </a:t>
            </a:r>
            <a:r>
              <a:rPr lang="en-GB" b="1" dirty="0">
                <a:solidFill>
                  <a:schemeClr val="tx1"/>
                </a:solidFill>
              </a:rPr>
              <a:t>3 years and 2 months</a:t>
            </a:r>
            <a:r>
              <a:rPr lang="en-GB" dirty="0">
                <a:solidFill>
                  <a:schemeClr val="tx1"/>
                </a:solidFill>
              </a:rPr>
              <a:t> in 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38 months.</a:t>
            </a:r>
          </a:p>
        </p:txBody>
      </p:sp>
    </p:spTree>
    <p:extLst>
      <p:ext uri="{BB962C8B-B14F-4D97-AF65-F5344CB8AC3E}">
        <p14:creationId xmlns:p14="http://schemas.microsoft.com/office/powerpoint/2010/main" val="244932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18" grpId="0" animBg="1"/>
      <p:bldP spid="18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19" grpId="0" animBg="1"/>
      <p:bldP spid="19" grpId="1" animBg="1"/>
      <p:bldP spid="21" grpId="0" animBg="1"/>
      <p:bldP spid="21" grpId="1" animBg="1"/>
      <p:bldP spid="22" grpId="0" animBg="1"/>
      <p:bldP spid="22" grpId="1" animBg="1"/>
      <p:bldP spid="24" grpId="0" animBg="1"/>
      <p:bldP spid="2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64AE1A9-5A15-4A69-A4FE-4789EEDC7DF8}"/>
              </a:ext>
            </a:extLst>
          </p:cNvPr>
          <p:cNvSpPr/>
          <p:nvPr/>
        </p:nvSpPr>
        <p:spPr>
          <a:xfrm>
            <a:off x="624801" y="1560712"/>
            <a:ext cx="7906424" cy="4613085"/>
          </a:xfrm>
          <a:prstGeom prst="rect">
            <a:avLst/>
          </a:prstGeom>
          <a:blipFill dpi="0" rotWithShape="1">
            <a:blip r:embed="rId2">
              <a:alphaModFix amt="76000"/>
            </a:blip>
            <a:srcRect/>
            <a:stretch>
              <a:fillRect t="-1" r="-6344" b="-2262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452927" y="697112"/>
            <a:ext cx="8246692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4000" b="1" dirty="0">
                <a:latin typeface="Twinkl" pitchFamily="2" charset="0"/>
              </a:rPr>
              <a:t>Ages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6CFB74B-4AB8-42FF-8A09-9311DFAC82FE}"/>
              </a:ext>
            </a:extLst>
          </p:cNvPr>
          <p:cNvSpPr/>
          <p:nvPr/>
        </p:nvSpPr>
        <p:spPr>
          <a:xfrm>
            <a:off x="624801" y="1560712"/>
            <a:ext cx="7906424" cy="646331"/>
          </a:xfrm>
          <a:prstGeom prst="rect">
            <a:avLst/>
          </a:prstGeom>
          <a:solidFill>
            <a:srgbClr val="87BD33"/>
          </a:solidFill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Some children’s ages are recorded in months and some in years and months. Order the children by age order, from youngest to oldest: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296EFCB-C96D-41E8-A4A9-49C690DF38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7359612"/>
              </p:ext>
            </p:extLst>
          </p:nvPr>
        </p:nvGraphicFramePr>
        <p:xfrm>
          <a:off x="894460" y="2777453"/>
          <a:ext cx="7363626" cy="10753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27271">
                  <a:extLst>
                    <a:ext uri="{9D8B030D-6E8A-4147-A177-3AD203B41FA5}">
                      <a16:colId xmlns:a16="http://schemas.microsoft.com/office/drawing/2014/main" val="107592306"/>
                    </a:ext>
                  </a:extLst>
                </a:gridCol>
                <a:gridCol w="1227271">
                  <a:extLst>
                    <a:ext uri="{9D8B030D-6E8A-4147-A177-3AD203B41FA5}">
                      <a16:colId xmlns:a16="http://schemas.microsoft.com/office/drawing/2014/main" val="4204067676"/>
                    </a:ext>
                  </a:extLst>
                </a:gridCol>
                <a:gridCol w="1227271">
                  <a:extLst>
                    <a:ext uri="{9D8B030D-6E8A-4147-A177-3AD203B41FA5}">
                      <a16:colId xmlns:a16="http://schemas.microsoft.com/office/drawing/2014/main" val="714113393"/>
                    </a:ext>
                  </a:extLst>
                </a:gridCol>
                <a:gridCol w="1227271">
                  <a:extLst>
                    <a:ext uri="{9D8B030D-6E8A-4147-A177-3AD203B41FA5}">
                      <a16:colId xmlns:a16="http://schemas.microsoft.com/office/drawing/2014/main" val="4085409048"/>
                    </a:ext>
                  </a:extLst>
                </a:gridCol>
                <a:gridCol w="1227271">
                  <a:extLst>
                    <a:ext uri="{9D8B030D-6E8A-4147-A177-3AD203B41FA5}">
                      <a16:colId xmlns:a16="http://schemas.microsoft.com/office/drawing/2014/main" val="3820942794"/>
                    </a:ext>
                  </a:extLst>
                </a:gridCol>
                <a:gridCol w="1227271">
                  <a:extLst>
                    <a:ext uri="{9D8B030D-6E8A-4147-A177-3AD203B41FA5}">
                      <a16:colId xmlns:a16="http://schemas.microsoft.com/office/drawing/2014/main" val="4021738676"/>
                    </a:ext>
                  </a:extLst>
                </a:gridCol>
              </a:tblGrid>
              <a:tr h="312189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Lisa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Claire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Aliyah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Petra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/>
                        <a:t>Surinder</a:t>
                      </a:r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Nathan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1539837"/>
                  </a:ext>
                </a:extLst>
              </a:tr>
              <a:tr h="709596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7</a:t>
                      </a:r>
                      <a:r>
                        <a:rPr lang="en-GB" baseline="0" dirty="0"/>
                        <a:t> years</a:t>
                      </a:r>
                    </a:p>
                    <a:p>
                      <a:pPr algn="ctr"/>
                      <a:r>
                        <a:rPr lang="en-GB" baseline="0" dirty="0"/>
                        <a:t> 2 months</a:t>
                      </a:r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84 months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5 years</a:t>
                      </a:r>
                    </a:p>
                    <a:p>
                      <a:pPr algn="ctr"/>
                      <a:r>
                        <a:rPr lang="en-GB" dirty="0"/>
                        <a:t> 3 months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89 months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6 years</a:t>
                      </a:r>
                    </a:p>
                    <a:p>
                      <a:pPr algn="ctr"/>
                      <a:r>
                        <a:rPr lang="en-GB" baseline="0" dirty="0"/>
                        <a:t> 2 months</a:t>
                      </a:r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79 months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9006901"/>
                  </a:ext>
                </a:extLst>
              </a:tr>
            </a:tbl>
          </a:graphicData>
        </a:graphic>
      </p:graphicFrame>
      <p:pic>
        <p:nvPicPr>
          <p:cNvPr id="25" name="Talking Partners">
            <a:extLst>
              <a:ext uri="{FF2B5EF4-FFF2-40B4-BE49-F238E27FC236}">
                <a16:creationId xmlns:a16="http://schemas.microsoft.com/office/drawing/2014/main" id="{DFFFF902-F8B5-475C-BEAC-15CDD1CECC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0960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E1858009-E2F5-457B-8705-4B53A60C96C7}"/>
              </a:ext>
            </a:extLst>
          </p:cNvPr>
          <p:cNvSpPr/>
          <p:nvPr/>
        </p:nvSpPr>
        <p:spPr>
          <a:xfrm>
            <a:off x="894460" y="2288493"/>
            <a:ext cx="7363626" cy="369332"/>
          </a:xfrm>
          <a:prstGeom prst="rect">
            <a:avLst/>
          </a:prstGeom>
          <a:solidFill>
            <a:srgbClr val="7768AD"/>
          </a:solidFill>
          <a:ln w="19050">
            <a:solidFill>
              <a:srgbClr val="4A358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First, change the ages so they are all in months: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91CA509-4F45-4B1D-9ABA-E0DFDFCE7082}"/>
              </a:ext>
            </a:extLst>
          </p:cNvPr>
          <p:cNvGrpSpPr/>
          <p:nvPr/>
        </p:nvGrpSpPr>
        <p:grpSpPr>
          <a:xfrm>
            <a:off x="1385248" y="3744177"/>
            <a:ext cx="177421" cy="407494"/>
            <a:chOff x="1385248" y="3744177"/>
            <a:chExt cx="177421" cy="407494"/>
          </a:xfrm>
        </p:grpSpPr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76B0C536-0E4E-4816-8ADB-FA5171CC292A}"/>
                </a:ext>
              </a:extLst>
            </p:cNvPr>
            <p:cNvCxnSpPr>
              <a:cxnSpLocks/>
            </p:cNvCxnSpPr>
            <p:nvPr/>
          </p:nvCxnSpPr>
          <p:spPr>
            <a:xfrm>
              <a:off x="1473959" y="3897714"/>
              <a:ext cx="0" cy="253957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05CF25E9-869C-490D-B37F-AD2CA283FE6C}"/>
                </a:ext>
              </a:extLst>
            </p:cNvPr>
            <p:cNvSpPr/>
            <p:nvPr/>
          </p:nvSpPr>
          <p:spPr>
            <a:xfrm>
              <a:off x="1385248" y="3744177"/>
              <a:ext cx="177421" cy="177421"/>
            </a:xfrm>
            <a:prstGeom prst="ellipse">
              <a:avLst/>
            </a:prstGeom>
            <a:solidFill>
              <a:srgbClr val="7768A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E38766A5-E858-4997-90F2-222CEAA7D11F}"/>
              </a:ext>
            </a:extLst>
          </p:cNvPr>
          <p:cNvSpPr/>
          <p:nvPr/>
        </p:nvSpPr>
        <p:spPr>
          <a:xfrm>
            <a:off x="805972" y="4206925"/>
            <a:ext cx="1183347" cy="374571"/>
          </a:xfrm>
          <a:prstGeom prst="roundRect">
            <a:avLst/>
          </a:prstGeom>
          <a:solidFill>
            <a:srgbClr val="92C137"/>
          </a:solidFill>
          <a:ln w="19050">
            <a:solidFill>
              <a:srgbClr val="6D8F29"/>
            </a:solidFill>
          </a:ln>
        </p:spPr>
        <p:txBody>
          <a:bodyPr wrap="square">
            <a:spAutoFit/>
          </a:bodyPr>
          <a:lstStyle/>
          <a:p>
            <a:r>
              <a:rPr lang="en-GB" sz="1600" dirty="0"/>
              <a:t>7 × 12 = 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F403502-6187-4D73-9492-4C6B526F8912}"/>
              </a:ext>
            </a:extLst>
          </p:cNvPr>
          <p:cNvSpPr/>
          <p:nvPr/>
        </p:nvSpPr>
        <p:spPr>
          <a:xfrm>
            <a:off x="1541761" y="4212164"/>
            <a:ext cx="4251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/>
              <a:t>84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F610AC77-99B5-44CA-8DAE-0AE370DA71E3}"/>
              </a:ext>
            </a:extLst>
          </p:cNvPr>
          <p:cNvSpPr/>
          <p:nvPr/>
        </p:nvSpPr>
        <p:spPr>
          <a:xfrm>
            <a:off x="805972" y="4636838"/>
            <a:ext cx="1183347" cy="646986"/>
          </a:xfrm>
          <a:prstGeom prst="roundRect">
            <a:avLst/>
          </a:prstGeom>
          <a:solidFill>
            <a:srgbClr val="92C137"/>
          </a:solidFill>
          <a:ln w="19050">
            <a:solidFill>
              <a:srgbClr val="6D8F29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1600" dirty="0"/>
              <a:t>84 + 2 =</a:t>
            </a:r>
          </a:p>
          <a:p>
            <a:pPr algn="ctr"/>
            <a:endParaRPr lang="en-GB" sz="1600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2A0E74E-2A06-49C3-812B-ECD861D31C07}"/>
              </a:ext>
            </a:extLst>
          </p:cNvPr>
          <p:cNvSpPr/>
          <p:nvPr/>
        </p:nvSpPr>
        <p:spPr>
          <a:xfrm>
            <a:off x="805972" y="4925109"/>
            <a:ext cx="11833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/>
              <a:t>86 months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F28BDA2-52F8-42DF-8019-AEB7B47B9561}"/>
              </a:ext>
            </a:extLst>
          </p:cNvPr>
          <p:cNvGrpSpPr/>
          <p:nvPr/>
        </p:nvGrpSpPr>
        <p:grpSpPr>
          <a:xfrm>
            <a:off x="2646024" y="3744177"/>
            <a:ext cx="177421" cy="407494"/>
            <a:chOff x="1385248" y="3744177"/>
            <a:chExt cx="177421" cy="407494"/>
          </a:xfrm>
        </p:grpSpPr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CE0ADCEF-A3AA-4FA7-8412-82305C50F464}"/>
                </a:ext>
              </a:extLst>
            </p:cNvPr>
            <p:cNvCxnSpPr>
              <a:cxnSpLocks/>
            </p:cNvCxnSpPr>
            <p:nvPr/>
          </p:nvCxnSpPr>
          <p:spPr>
            <a:xfrm>
              <a:off x="1473959" y="3897714"/>
              <a:ext cx="0" cy="253957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9E9D026D-90C0-4582-8C06-572CE40F224C}"/>
                </a:ext>
              </a:extLst>
            </p:cNvPr>
            <p:cNvSpPr/>
            <p:nvPr/>
          </p:nvSpPr>
          <p:spPr>
            <a:xfrm>
              <a:off x="1385248" y="3744177"/>
              <a:ext cx="177421" cy="177421"/>
            </a:xfrm>
            <a:prstGeom prst="ellipse">
              <a:avLst/>
            </a:prstGeom>
            <a:solidFill>
              <a:srgbClr val="7768A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F73177E-731D-4E68-85D9-85CB95E3D018}"/>
              </a:ext>
            </a:extLst>
          </p:cNvPr>
          <p:cNvGrpSpPr/>
          <p:nvPr/>
        </p:nvGrpSpPr>
        <p:grpSpPr>
          <a:xfrm>
            <a:off x="3907141" y="3744177"/>
            <a:ext cx="177421" cy="407494"/>
            <a:chOff x="1385248" y="3744177"/>
            <a:chExt cx="177421" cy="407494"/>
          </a:xfrm>
        </p:grpSpPr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B2FCAA67-461B-4BCA-B945-B5D575547FAE}"/>
                </a:ext>
              </a:extLst>
            </p:cNvPr>
            <p:cNvCxnSpPr>
              <a:cxnSpLocks/>
            </p:cNvCxnSpPr>
            <p:nvPr/>
          </p:nvCxnSpPr>
          <p:spPr>
            <a:xfrm>
              <a:off x="1473959" y="3897714"/>
              <a:ext cx="0" cy="253957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9C15ACD0-E433-4295-A981-C5999EDC3FBD}"/>
                </a:ext>
              </a:extLst>
            </p:cNvPr>
            <p:cNvSpPr/>
            <p:nvPr/>
          </p:nvSpPr>
          <p:spPr>
            <a:xfrm>
              <a:off x="1385248" y="3744177"/>
              <a:ext cx="177421" cy="177421"/>
            </a:xfrm>
            <a:prstGeom prst="ellipse">
              <a:avLst/>
            </a:prstGeom>
            <a:solidFill>
              <a:srgbClr val="7768A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3377CD18-953D-4BCF-BC49-140512B0F64D}"/>
              </a:ext>
            </a:extLst>
          </p:cNvPr>
          <p:cNvSpPr/>
          <p:nvPr/>
        </p:nvSpPr>
        <p:spPr>
          <a:xfrm>
            <a:off x="3327865" y="4206925"/>
            <a:ext cx="1183347" cy="374571"/>
          </a:xfrm>
          <a:prstGeom prst="roundRect">
            <a:avLst/>
          </a:prstGeom>
          <a:solidFill>
            <a:srgbClr val="92C137"/>
          </a:solidFill>
          <a:ln w="19050">
            <a:solidFill>
              <a:srgbClr val="6D8F29"/>
            </a:solidFill>
          </a:ln>
        </p:spPr>
        <p:txBody>
          <a:bodyPr wrap="square">
            <a:spAutoFit/>
          </a:bodyPr>
          <a:lstStyle/>
          <a:p>
            <a:r>
              <a:rPr lang="en-GB" sz="1600" dirty="0"/>
              <a:t>5 × 12 = 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D852CB3B-9AB1-4D7D-BC39-3CCDB372E824}"/>
              </a:ext>
            </a:extLst>
          </p:cNvPr>
          <p:cNvSpPr/>
          <p:nvPr/>
        </p:nvSpPr>
        <p:spPr>
          <a:xfrm>
            <a:off x="4063654" y="4212164"/>
            <a:ext cx="4299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/>
              <a:t>60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1A0398C3-51EA-46C1-914D-EA9197D7480F}"/>
              </a:ext>
            </a:extLst>
          </p:cNvPr>
          <p:cNvSpPr/>
          <p:nvPr/>
        </p:nvSpPr>
        <p:spPr>
          <a:xfrm>
            <a:off x="3327865" y="4636838"/>
            <a:ext cx="1183347" cy="646986"/>
          </a:xfrm>
          <a:prstGeom prst="roundRect">
            <a:avLst/>
          </a:prstGeom>
          <a:solidFill>
            <a:srgbClr val="92C137"/>
          </a:solidFill>
          <a:ln w="19050">
            <a:solidFill>
              <a:srgbClr val="6D8F29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1600" dirty="0"/>
              <a:t>60 + 3 =</a:t>
            </a:r>
          </a:p>
          <a:p>
            <a:pPr algn="ctr"/>
            <a:endParaRPr lang="en-GB" sz="1600" dirty="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30A88AC5-CDAC-4E5F-8EEB-E51D39F6955A}"/>
              </a:ext>
            </a:extLst>
          </p:cNvPr>
          <p:cNvSpPr/>
          <p:nvPr/>
        </p:nvSpPr>
        <p:spPr>
          <a:xfrm>
            <a:off x="3327865" y="4925109"/>
            <a:ext cx="11833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/>
              <a:t>63 months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B896C709-756D-4F6E-9D47-6B957BDEA99D}"/>
              </a:ext>
            </a:extLst>
          </p:cNvPr>
          <p:cNvGrpSpPr/>
          <p:nvPr/>
        </p:nvGrpSpPr>
        <p:grpSpPr>
          <a:xfrm>
            <a:off x="5149149" y="3744960"/>
            <a:ext cx="177421" cy="407494"/>
            <a:chOff x="1385248" y="3744177"/>
            <a:chExt cx="177421" cy="407494"/>
          </a:xfrm>
        </p:grpSpPr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D6A4CA64-31D2-4F2F-9377-5F094B0BDE87}"/>
                </a:ext>
              </a:extLst>
            </p:cNvPr>
            <p:cNvCxnSpPr>
              <a:cxnSpLocks/>
            </p:cNvCxnSpPr>
            <p:nvPr/>
          </p:nvCxnSpPr>
          <p:spPr>
            <a:xfrm>
              <a:off x="1473959" y="3897714"/>
              <a:ext cx="0" cy="253957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34F278BD-CD37-4DE0-9866-879550E5BFC5}"/>
                </a:ext>
              </a:extLst>
            </p:cNvPr>
            <p:cNvSpPr/>
            <p:nvPr/>
          </p:nvSpPr>
          <p:spPr>
            <a:xfrm>
              <a:off x="1385248" y="3744177"/>
              <a:ext cx="177421" cy="177421"/>
            </a:xfrm>
            <a:prstGeom prst="ellipse">
              <a:avLst/>
            </a:prstGeom>
            <a:solidFill>
              <a:srgbClr val="7768A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570D9A2B-88B0-4447-A03B-39F2947B874B}"/>
              </a:ext>
            </a:extLst>
          </p:cNvPr>
          <p:cNvSpPr/>
          <p:nvPr/>
        </p:nvSpPr>
        <p:spPr>
          <a:xfrm>
            <a:off x="4590781" y="4206925"/>
            <a:ext cx="1183347" cy="646986"/>
          </a:xfrm>
          <a:prstGeom prst="roundRect">
            <a:avLst/>
          </a:prstGeom>
          <a:solidFill>
            <a:srgbClr val="92C137"/>
          </a:solidFill>
          <a:ln w="19050">
            <a:solidFill>
              <a:srgbClr val="6D8F29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1600" b="1" dirty="0"/>
              <a:t>89 months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5810A89D-5DE2-452D-82B6-F4FC9AFA94B2}"/>
              </a:ext>
            </a:extLst>
          </p:cNvPr>
          <p:cNvGrpSpPr/>
          <p:nvPr/>
        </p:nvGrpSpPr>
        <p:grpSpPr>
          <a:xfrm>
            <a:off x="6332910" y="3744177"/>
            <a:ext cx="177421" cy="407494"/>
            <a:chOff x="1385248" y="3744177"/>
            <a:chExt cx="177421" cy="407494"/>
          </a:xfrm>
        </p:grpSpPr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328951F3-681A-4558-9C1B-FA811DAA56FC}"/>
                </a:ext>
              </a:extLst>
            </p:cNvPr>
            <p:cNvCxnSpPr>
              <a:cxnSpLocks/>
            </p:cNvCxnSpPr>
            <p:nvPr/>
          </p:nvCxnSpPr>
          <p:spPr>
            <a:xfrm>
              <a:off x="1473959" y="3897714"/>
              <a:ext cx="0" cy="253957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E16BAEAA-8240-4720-B495-01C1E1E0F815}"/>
                </a:ext>
              </a:extLst>
            </p:cNvPr>
            <p:cNvSpPr/>
            <p:nvPr/>
          </p:nvSpPr>
          <p:spPr>
            <a:xfrm>
              <a:off x="1385248" y="3744177"/>
              <a:ext cx="177421" cy="177421"/>
            </a:xfrm>
            <a:prstGeom prst="ellipse">
              <a:avLst/>
            </a:prstGeom>
            <a:solidFill>
              <a:srgbClr val="7768A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49BF0509-2D04-47AD-8C4F-DCA6A354C87C}"/>
              </a:ext>
            </a:extLst>
          </p:cNvPr>
          <p:cNvSpPr/>
          <p:nvPr/>
        </p:nvSpPr>
        <p:spPr>
          <a:xfrm>
            <a:off x="5853697" y="4206925"/>
            <a:ext cx="1183347" cy="374571"/>
          </a:xfrm>
          <a:prstGeom prst="roundRect">
            <a:avLst/>
          </a:prstGeom>
          <a:solidFill>
            <a:srgbClr val="92C137"/>
          </a:solidFill>
          <a:ln w="19050">
            <a:solidFill>
              <a:srgbClr val="6D8F29"/>
            </a:solidFill>
          </a:ln>
        </p:spPr>
        <p:txBody>
          <a:bodyPr wrap="square">
            <a:spAutoFit/>
          </a:bodyPr>
          <a:lstStyle/>
          <a:p>
            <a:r>
              <a:rPr lang="en-GB" sz="1600" dirty="0"/>
              <a:t>6 × 12 = 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C83D99C9-5C6E-44A9-B6FA-21C4661B3048}"/>
              </a:ext>
            </a:extLst>
          </p:cNvPr>
          <p:cNvSpPr/>
          <p:nvPr/>
        </p:nvSpPr>
        <p:spPr>
          <a:xfrm>
            <a:off x="6589486" y="4212164"/>
            <a:ext cx="3962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/>
              <a:t>72</a:t>
            </a: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71905D16-D1AC-408C-8075-2385A4B19218}"/>
              </a:ext>
            </a:extLst>
          </p:cNvPr>
          <p:cNvSpPr/>
          <p:nvPr/>
        </p:nvSpPr>
        <p:spPr>
          <a:xfrm>
            <a:off x="5853697" y="4636838"/>
            <a:ext cx="1183347" cy="646986"/>
          </a:xfrm>
          <a:prstGeom prst="roundRect">
            <a:avLst/>
          </a:prstGeom>
          <a:solidFill>
            <a:srgbClr val="92C137"/>
          </a:solidFill>
          <a:ln w="19050">
            <a:solidFill>
              <a:srgbClr val="6D8F29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1600" dirty="0"/>
              <a:t>72 + 2 =</a:t>
            </a:r>
          </a:p>
          <a:p>
            <a:pPr algn="ctr"/>
            <a:endParaRPr lang="en-GB" sz="1600" dirty="0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1191DCAF-5122-4F5A-ADA0-38A7BD27F218}"/>
              </a:ext>
            </a:extLst>
          </p:cNvPr>
          <p:cNvSpPr/>
          <p:nvPr/>
        </p:nvSpPr>
        <p:spPr>
          <a:xfrm>
            <a:off x="5853697" y="4925109"/>
            <a:ext cx="11833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/>
              <a:t>74 months</a:t>
            </a: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83D509C2-4647-4787-974C-12A165275A42}"/>
              </a:ext>
            </a:extLst>
          </p:cNvPr>
          <p:cNvGrpSpPr/>
          <p:nvPr/>
        </p:nvGrpSpPr>
        <p:grpSpPr>
          <a:xfrm>
            <a:off x="7574918" y="3744177"/>
            <a:ext cx="177421" cy="407494"/>
            <a:chOff x="1385248" y="3744177"/>
            <a:chExt cx="177421" cy="407494"/>
          </a:xfrm>
        </p:grpSpPr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B429E2E4-8200-45EE-9D0F-BAB9B561EE23}"/>
                </a:ext>
              </a:extLst>
            </p:cNvPr>
            <p:cNvCxnSpPr>
              <a:cxnSpLocks/>
            </p:cNvCxnSpPr>
            <p:nvPr/>
          </p:nvCxnSpPr>
          <p:spPr>
            <a:xfrm>
              <a:off x="1473959" y="3897714"/>
              <a:ext cx="0" cy="253957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3EDDF652-0BA0-4B8E-9953-221046C49FB8}"/>
                </a:ext>
              </a:extLst>
            </p:cNvPr>
            <p:cNvSpPr/>
            <p:nvPr/>
          </p:nvSpPr>
          <p:spPr>
            <a:xfrm>
              <a:off x="1385248" y="3744177"/>
              <a:ext cx="177421" cy="177421"/>
            </a:xfrm>
            <a:prstGeom prst="ellipse">
              <a:avLst/>
            </a:prstGeom>
            <a:solidFill>
              <a:srgbClr val="7768A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778413A2-7881-4EFD-AA7B-FF2C17799EA8}"/>
              </a:ext>
            </a:extLst>
          </p:cNvPr>
          <p:cNvSpPr/>
          <p:nvPr/>
        </p:nvSpPr>
        <p:spPr>
          <a:xfrm>
            <a:off x="7114164" y="4206925"/>
            <a:ext cx="1183347" cy="646986"/>
          </a:xfrm>
          <a:prstGeom prst="roundRect">
            <a:avLst/>
          </a:prstGeom>
          <a:solidFill>
            <a:srgbClr val="92C137"/>
          </a:solidFill>
          <a:ln w="19050">
            <a:solidFill>
              <a:srgbClr val="6D8F29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1600" b="1" dirty="0"/>
              <a:t>79 </a:t>
            </a:r>
          </a:p>
          <a:p>
            <a:pPr algn="ctr"/>
            <a:r>
              <a:rPr lang="en-GB" sz="1600" b="1" dirty="0"/>
              <a:t>months</a:t>
            </a: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60273610-5E41-432C-A781-9D39DED6AD37}"/>
              </a:ext>
            </a:extLst>
          </p:cNvPr>
          <p:cNvSpPr/>
          <p:nvPr/>
        </p:nvSpPr>
        <p:spPr>
          <a:xfrm>
            <a:off x="2066439" y="4206925"/>
            <a:ext cx="1183347" cy="646986"/>
          </a:xfrm>
          <a:prstGeom prst="roundRect">
            <a:avLst/>
          </a:prstGeom>
          <a:solidFill>
            <a:srgbClr val="92C137"/>
          </a:solidFill>
          <a:ln w="19050">
            <a:solidFill>
              <a:srgbClr val="6D8F29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1600" b="1" dirty="0"/>
              <a:t>84 months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11ED85F-C28A-4766-B469-2691055539DE}"/>
              </a:ext>
            </a:extLst>
          </p:cNvPr>
          <p:cNvSpPr/>
          <p:nvPr/>
        </p:nvSpPr>
        <p:spPr>
          <a:xfrm>
            <a:off x="894460" y="5359204"/>
            <a:ext cx="7363626" cy="646331"/>
          </a:xfrm>
          <a:prstGeom prst="rect">
            <a:avLst/>
          </a:prstGeom>
          <a:solidFill>
            <a:srgbClr val="7768AD"/>
          </a:solidFill>
          <a:ln w="19050">
            <a:solidFill>
              <a:srgbClr val="4A3582"/>
            </a:solidFill>
          </a:ln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Order from youngest to oldest:</a:t>
            </a:r>
          </a:p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7879961-EB45-41D7-A61E-CCF55AC405A4}"/>
              </a:ext>
            </a:extLst>
          </p:cNvPr>
          <p:cNvSpPr/>
          <p:nvPr/>
        </p:nvSpPr>
        <p:spPr>
          <a:xfrm>
            <a:off x="894460" y="5642502"/>
            <a:ext cx="73636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1) Aliyah  2) </a:t>
            </a:r>
            <a:r>
              <a:rPr lang="en-GB" b="1" dirty="0" err="1">
                <a:solidFill>
                  <a:schemeClr val="bg1"/>
                </a:solidFill>
              </a:rPr>
              <a:t>Surinder</a:t>
            </a:r>
            <a:r>
              <a:rPr lang="en-GB" b="1" dirty="0">
                <a:solidFill>
                  <a:schemeClr val="bg1"/>
                </a:solidFill>
              </a:rPr>
              <a:t>  3) Nathan  4) Claire  5) Lisa  6) Petra</a:t>
            </a:r>
          </a:p>
        </p:txBody>
      </p:sp>
    </p:spTree>
    <p:extLst>
      <p:ext uri="{BB962C8B-B14F-4D97-AF65-F5344CB8AC3E}">
        <p14:creationId xmlns:p14="http://schemas.microsoft.com/office/powerpoint/2010/main" val="2549335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52" grpId="0" animBg="1"/>
      <p:bldP spid="53" grpId="0"/>
      <p:bldP spid="56" grpId="0" animBg="1"/>
      <p:bldP spid="57" grpId="0"/>
      <p:bldP spid="71" grpId="0" animBg="1"/>
      <p:bldP spid="72" grpId="0"/>
      <p:bldP spid="73" grpId="0" animBg="1"/>
      <p:bldP spid="74" grpId="0"/>
      <p:bldP spid="78" grpId="0" animBg="1"/>
      <p:bldP spid="89" grpId="0" animBg="1"/>
      <p:bldP spid="90" grpId="0"/>
      <p:bldP spid="91" grpId="0" animBg="1"/>
      <p:bldP spid="92" grpId="0"/>
      <p:bldP spid="96" grpId="0" animBg="1"/>
      <p:bldP spid="100" grpId="0" animBg="1"/>
      <p:bldP spid="47" grpId="0" animBg="1"/>
      <p:bldP spid="2" grpId="0"/>
    </p:bldLst>
  </p:timing>
</p:sld>
</file>

<file path=ppt/theme/theme1.xml><?xml version="1.0" encoding="utf-8"?>
<a:theme xmlns:a="http://schemas.openxmlformats.org/drawingml/2006/main" name="1_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Custom 1">
      <a:majorFont>
        <a:latin typeface="Twinkl SemiBold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sson Presentation Template" id="{ED54DFE7-4B1F-4EDA-886A-12544A75CEB5}" vid="{CDBE673A-934D-4EE9-89FB-CDDD5A7EDE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Lesson Presentation Template</Template>
  <TotalTime>1306</TotalTime>
  <Words>836</Words>
  <Application>Microsoft Office PowerPoint</Application>
  <PresentationFormat>On-screen Show (4:3)</PresentationFormat>
  <Paragraphs>134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Tuffy</vt:lpstr>
      <vt:lpstr>Twinkl</vt:lpstr>
      <vt:lpstr>Sassoon Infant Md</vt:lpstr>
      <vt:lpstr>Twinkl SemiBold</vt:lpstr>
      <vt:lpstr>Sassoon Infant Rg</vt:lpstr>
      <vt:lpstr>Arial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Aamina Rammah</dc:creator>
  <cp:lastModifiedBy>Su Brooker</cp:lastModifiedBy>
  <cp:revision>90</cp:revision>
  <dcterms:created xsi:type="dcterms:W3CDTF">2018-08-14T07:52:09Z</dcterms:created>
  <dcterms:modified xsi:type="dcterms:W3CDTF">2020-06-24T13:07:05Z</dcterms:modified>
</cp:coreProperties>
</file>