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1" r:id="rId3"/>
    <p:sldId id="262" r:id="rId4"/>
    <p:sldId id="275" r:id="rId5"/>
    <p:sldId id="320" r:id="rId6"/>
    <p:sldId id="315" r:id="rId7"/>
    <p:sldId id="321" r:id="rId8"/>
    <p:sldId id="322" r:id="rId9"/>
    <p:sldId id="323" r:id="rId10"/>
    <p:sldId id="316" r:id="rId11"/>
    <p:sldId id="324" r:id="rId12"/>
    <p:sldId id="325" r:id="rId13"/>
    <p:sldId id="326" r:id="rId14"/>
    <p:sldId id="308" r:id="rId15"/>
    <p:sldId id="278" r:id="rId16"/>
    <p:sldId id="327" r:id="rId17"/>
    <p:sldId id="328" r:id="rId18"/>
    <p:sldId id="329" r:id="rId19"/>
    <p:sldId id="330" r:id="rId20"/>
    <p:sldId id="331" r:id="rId21"/>
    <p:sldId id="319" r:id="rId22"/>
  </p:sldIdLst>
  <p:sldSz cx="9144000" cy="6858000" type="screen4x3"/>
  <p:notesSz cx="6858000" cy="9144000"/>
  <p:embeddedFontLst>
    <p:embeddedFont>
      <p:font typeface="Twinkl SemiBold" charset="0"/>
      <p:bold r:id="rId23"/>
    </p:embeddedFont>
    <p:embeddedFont>
      <p:font typeface="Twinkl" panose="020B0604020202020204" charset="0"/>
      <p:regular r:id="rId24"/>
      <p:bold r:id="rId25"/>
    </p:embeddedFont>
    <p:embeddedFont>
      <p:font typeface="Kalam" panose="020B0604020202020204" charset="0"/>
      <p:regular r:id="rId26"/>
    </p:embeddedFont>
    <p:embeddedFont>
      <p:font typeface="Sassoon Infant Md" panose="02000603050000020003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601"/>
    <a:srgbClr val="924399"/>
    <a:srgbClr val="78A72B"/>
    <a:srgbClr val="62C2BE"/>
    <a:srgbClr val="ACD767"/>
    <a:srgbClr val="E4007F"/>
    <a:srgbClr val="D98FB9"/>
    <a:srgbClr val="87BD31"/>
    <a:srgbClr val="A673AD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60" y="4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7291" r="8264" b="8801"/>
          <a:stretch/>
        </p:blipFill>
        <p:spPr>
          <a:xfrm>
            <a:off x="755650" y="1960606"/>
            <a:ext cx="7632700" cy="4132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695" y="1487158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Order these measurements: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1671" y="765175"/>
            <a:ext cx="548066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Measurements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9232" y="5442912"/>
            <a:ext cx="2685536" cy="525000"/>
          </a:xfrm>
          <a:prstGeom prst="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Key Fact</a:t>
            </a:r>
          </a:p>
          <a:p>
            <a:pPr algn="ctr"/>
            <a:r>
              <a:rPr lang="en-GB" dirty="0"/>
              <a:t>1 litre = 1000ml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3379" y="2131958"/>
            <a:ext cx="1587502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2250ml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23017" y="2131958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1l 500ml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73155" y="2131958"/>
            <a:ext cx="158750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2l 750ml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3155" y="3765106"/>
            <a:ext cx="158750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2l 750ml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8128" y="3765106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1l 500ml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8249" y="3765106"/>
            <a:ext cx="1587502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2250ml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5752" y="2757881"/>
            <a:ext cx="1682753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2l 250ml</a:t>
            </a:r>
          </a:p>
        </p:txBody>
      </p:sp>
    </p:spTree>
    <p:extLst>
      <p:ext uri="{BB962C8B-B14F-4D97-AF65-F5344CB8AC3E}">
        <p14:creationId xmlns:p14="http://schemas.microsoft.com/office/powerpoint/2010/main" val="5643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7291" r="8264" b="8801"/>
          <a:stretch/>
        </p:blipFill>
        <p:spPr>
          <a:xfrm>
            <a:off x="755650" y="1960606"/>
            <a:ext cx="7632700" cy="4132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695" y="1487158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Order these measurements: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1671" y="765175"/>
            <a:ext cx="548066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Measurements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9232" y="5442912"/>
            <a:ext cx="2685536" cy="525000"/>
          </a:xfrm>
          <a:prstGeom prst="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Key Fact</a:t>
            </a:r>
          </a:p>
          <a:p>
            <a:pPr algn="ctr"/>
            <a:r>
              <a:rPr lang="en-GB" dirty="0"/>
              <a:t>1 litre = 1000ml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3000" y="2367273"/>
            <a:ext cx="1676406" cy="5232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4l 250ml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6724" y="2361608"/>
            <a:ext cx="1778003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7750ml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0346" y="2367196"/>
            <a:ext cx="1647835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6l 250ml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3535" y="2361608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5500ml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3000" y="3962774"/>
            <a:ext cx="1676406" cy="5232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4l 250ml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6723" y="3962774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5500ml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8618" y="3962774"/>
            <a:ext cx="1647835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6l 250ml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5261" y="3962774"/>
            <a:ext cx="1778003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7750ml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3000" y="2981844"/>
            <a:ext cx="1676406" cy="5232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4250ml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0344" y="2965115"/>
            <a:ext cx="1647835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6250ml</a:t>
            </a:r>
          </a:p>
        </p:txBody>
      </p:sp>
    </p:spTree>
    <p:extLst>
      <p:ext uri="{BB962C8B-B14F-4D97-AF65-F5344CB8AC3E}">
        <p14:creationId xmlns:p14="http://schemas.microsoft.com/office/powerpoint/2010/main" val="9226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7291" r="8264" b="8801"/>
          <a:stretch/>
        </p:blipFill>
        <p:spPr>
          <a:xfrm>
            <a:off x="755650" y="1960606"/>
            <a:ext cx="7632700" cy="4132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695" y="1487158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Order these measurements: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1671" y="765175"/>
            <a:ext cx="548066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Measurements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9232" y="5442912"/>
            <a:ext cx="2685536" cy="525000"/>
          </a:xfrm>
          <a:prstGeom prst="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Key Fact</a:t>
            </a:r>
          </a:p>
          <a:p>
            <a:pPr algn="ctr"/>
            <a:r>
              <a:rPr lang="en-GB" dirty="0"/>
              <a:t>1 litre = 1000ml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939" y="2367273"/>
            <a:ext cx="1676406" cy="5232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2l 200ml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0634" y="2361608"/>
            <a:ext cx="1778003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2500ml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32068" y="2367196"/>
            <a:ext cx="1647835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2l 250ml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94776" y="2361608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2005ml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4140" y="3962774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2005ml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1432" y="3962774"/>
            <a:ext cx="1676406" cy="5232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2l 200ml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59859" y="3962774"/>
            <a:ext cx="1647835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2l 250ml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66983" y="3962774"/>
            <a:ext cx="1778003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2500ml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939" y="2981844"/>
            <a:ext cx="1676406" cy="5232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2200ml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32066" y="2981844"/>
            <a:ext cx="1647835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2250ml</a:t>
            </a:r>
          </a:p>
        </p:txBody>
      </p:sp>
    </p:spTree>
    <p:extLst>
      <p:ext uri="{BB962C8B-B14F-4D97-AF65-F5344CB8AC3E}">
        <p14:creationId xmlns:p14="http://schemas.microsoft.com/office/powerpoint/2010/main" val="362451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  <p:bldP spid="28" grpId="0" animBg="1"/>
      <p:bldP spid="14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3181" r="8264" b="16496"/>
          <a:stretch/>
        </p:blipFill>
        <p:spPr>
          <a:xfrm>
            <a:off x="755650" y="2240691"/>
            <a:ext cx="7632700" cy="3852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66" y="2426043"/>
            <a:ext cx="2620468" cy="2005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5" y="3731741"/>
            <a:ext cx="3768578" cy="23610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40263" y="697112"/>
            <a:ext cx="4863511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Volume and</a:t>
            </a:r>
          </a:p>
          <a:p>
            <a:pPr algn="ctr"/>
            <a:r>
              <a:rPr lang="en-GB" altLang="en-US" sz="3600" dirty="0">
                <a:latin typeface="+mj-lt"/>
              </a:rPr>
              <a:t>Capacity Units</a:t>
            </a:r>
            <a:endParaRPr lang="en-GB" sz="36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5650" y="1805108"/>
            <a:ext cx="763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captivating conversion skills to complete this activity sheet.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11" y="2526939"/>
            <a:ext cx="2359909" cy="3338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850">
            <a:off x="4230980" y="2529196"/>
            <a:ext cx="2359909" cy="3338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5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1489" y="792310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Much More?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415132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much more do you need to add to the amount shown to make 5 litres?  Write your answer in millilitres.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3" y="2314832"/>
            <a:ext cx="2864028" cy="3628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7733" y="4554149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3500ml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10424" y="2493356"/>
            <a:ext cx="3137726" cy="3511985"/>
            <a:chOff x="4210424" y="2493356"/>
            <a:chExt cx="3137726" cy="35119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1007">
              <a:off x="4210424" y="2493356"/>
              <a:ext cx="3137726" cy="35119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27126" y="3529710"/>
              <a:ext cx="139974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/>
                <a:t>add</a:t>
              </a:r>
            </a:p>
            <a:p>
              <a:pPr algn="ctr"/>
              <a:r>
                <a:rPr lang="en-GB" sz="2800" b="1" dirty="0"/>
                <a:t>1500ml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9"/>
          <a:stretch/>
        </p:blipFill>
        <p:spPr>
          <a:xfrm flipH="1">
            <a:off x="6527526" y="2121805"/>
            <a:ext cx="2332983" cy="47361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07255" y="4538236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5l</a:t>
            </a:r>
          </a:p>
        </p:txBody>
      </p:sp>
    </p:spTree>
    <p:extLst>
      <p:ext uri="{BB962C8B-B14F-4D97-AF65-F5344CB8AC3E}">
        <p14:creationId xmlns:p14="http://schemas.microsoft.com/office/powerpoint/2010/main" val="13538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1489" y="792310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Much More?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415132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much more do you need to add to the amount shown to make 5 litres?  Write your answer in millilitres.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3" y="2314832"/>
            <a:ext cx="2864028" cy="3628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5521" y="4520948"/>
            <a:ext cx="1989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2l 750ml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10424" y="2493356"/>
            <a:ext cx="3137726" cy="3511985"/>
            <a:chOff x="4210424" y="2493356"/>
            <a:chExt cx="3137726" cy="35119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1007">
              <a:off x="4210424" y="2493356"/>
              <a:ext cx="3137726" cy="35119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27126" y="3529710"/>
              <a:ext cx="139974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/>
                <a:t>add</a:t>
              </a:r>
            </a:p>
            <a:p>
              <a:pPr algn="ctr"/>
              <a:r>
                <a:rPr lang="en-GB" sz="2800" b="1" dirty="0"/>
                <a:t>2250ml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9"/>
          <a:stretch/>
        </p:blipFill>
        <p:spPr>
          <a:xfrm flipH="1">
            <a:off x="6527526" y="2121805"/>
            <a:ext cx="2332983" cy="47361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07255" y="4538236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5l</a:t>
            </a:r>
          </a:p>
        </p:txBody>
      </p:sp>
    </p:spTree>
    <p:extLst>
      <p:ext uri="{BB962C8B-B14F-4D97-AF65-F5344CB8AC3E}">
        <p14:creationId xmlns:p14="http://schemas.microsoft.com/office/powerpoint/2010/main" val="10184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1489" y="792310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Much More?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415132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much more do you need to add to the amount shown to make 5 litres?  Write your answer in millilitres.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3" y="2314832"/>
            <a:ext cx="2864028" cy="3628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3794" y="4520948"/>
            <a:ext cx="1790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4500ml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10424" y="2493356"/>
            <a:ext cx="3137726" cy="3511985"/>
            <a:chOff x="4210424" y="2493356"/>
            <a:chExt cx="3137726" cy="35119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1007">
              <a:off x="4210424" y="2493356"/>
              <a:ext cx="3137726" cy="35119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600864" y="3529710"/>
              <a:ext cx="125226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/>
                <a:t>add</a:t>
              </a:r>
            </a:p>
            <a:p>
              <a:pPr algn="ctr"/>
              <a:r>
                <a:rPr lang="en-GB" sz="2800" b="1" dirty="0"/>
                <a:t>500ml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9"/>
          <a:stretch/>
        </p:blipFill>
        <p:spPr>
          <a:xfrm flipH="1">
            <a:off x="6527526" y="2121805"/>
            <a:ext cx="2332983" cy="47361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07255" y="4538236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5l</a:t>
            </a:r>
          </a:p>
        </p:txBody>
      </p:sp>
    </p:spTree>
    <p:extLst>
      <p:ext uri="{BB962C8B-B14F-4D97-AF65-F5344CB8AC3E}">
        <p14:creationId xmlns:p14="http://schemas.microsoft.com/office/powerpoint/2010/main" val="27393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1489" y="792310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Much More?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415132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much more do you need to add to the amount shown to make 5 litres?  Write your answer in millilitres.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3" y="2314832"/>
            <a:ext cx="2864028" cy="3628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3794" y="4520948"/>
            <a:ext cx="1707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1200ml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10424" y="2493356"/>
            <a:ext cx="3137726" cy="3511985"/>
            <a:chOff x="4210424" y="2493356"/>
            <a:chExt cx="3137726" cy="35119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1007">
              <a:off x="4210424" y="2493356"/>
              <a:ext cx="3137726" cy="35119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98272" y="3529710"/>
              <a:ext cx="145745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/>
                <a:t>add</a:t>
              </a:r>
            </a:p>
            <a:p>
              <a:pPr algn="ctr"/>
              <a:r>
                <a:rPr lang="en-GB" sz="2800" b="1" dirty="0"/>
                <a:t>3800ml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9"/>
          <a:stretch/>
        </p:blipFill>
        <p:spPr>
          <a:xfrm flipH="1">
            <a:off x="6527526" y="2121805"/>
            <a:ext cx="2332983" cy="47361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07255" y="4538236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5l</a:t>
            </a:r>
          </a:p>
        </p:txBody>
      </p:sp>
    </p:spTree>
    <p:extLst>
      <p:ext uri="{BB962C8B-B14F-4D97-AF65-F5344CB8AC3E}">
        <p14:creationId xmlns:p14="http://schemas.microsoft.com/office/powerpoint/2010/main" val="5953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1489" y="792310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Much More?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415132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much more do you need to add to the amount shown to make 5 litres?  Write your answer in millilitres.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3" y="2314832"/>
            <a:ext cx="2864028" cy="3628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6322" y="4507718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4l 265ml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10424" y="2493356"/>
            <a:ext cx="3137726" cy="3511985"/>
            <a:chOff x="4210424" y="2493356"/>
            <a:chExt cx="3137726" cy="35119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1007">
              <a:off x="4210424" y="2493356"/>
              <a:ext cx="3137726" cy="35119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645748" y="3529710"/>
              <a:ext cx="116249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/>
                <a:t>add</a:t>
              </a:r>
            </a:p>
            <a:p>
              <a:pPr algn="ctr"/>
              <a:r>
                <a:rPr lang="en-GB" sz="2800" b="1" dirty="0"/>
                <a:t>735ml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9"/>
          <a:stretch/>
        </p:blipFill>
        <p:spPr>
          <a:xfrm flipH="1">
            <a:off x="6527526" y="2121805"/>
            <a:ext cx="2332983" cy="47361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07255" y="4538236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5l</a:t>
            </a:r>
          </a:p>
        </p:txBody>
      </p:sp>
    </p:spTree>
    <p:extLst>
      <p:ext uri="{BB962C8B-B14F-4D97-AF65-F5344CB8AC3E}">
        <p14:creationId xmlns:p14="http://schemas.microsoft.com/office/powerpoint/2010/main" val="34809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1489" y="792310"/>
            <a:ext cx="39610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dirty="0">
                <a:latin typeface="+mj-lt"/>
              </a:rPr>
              <a:t>How Much More?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415132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much more do you need to add to the amount shown to make 5 litres?  Write your answer in millilitres.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3" y="2314832"/>
            <a:ext cx="2864028" cy="3628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7971" y="4507718"/>
            <a:ext cx="1795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2008ml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10424" y="2493356"/>
            <a:ext cx="3137726" cy="3511985"/>
            <a:chOff x="4210424" y="2493356"/>
            <a:chExt cx="3137726" cy="35119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1007">
              <a:off x="4210424" y="2493356"/>
              <a:ext cx="3137726" cy="35119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35141" y="3529710"/>
              <a:ext cx="138371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/>
                <a:t>add</a:t>
              </a:r>
            </a:p>
            <a:p>
              <a:pPr algn="ctr"/>
              <a:r>
                <a:rPr lang="en-GB" sz="2800" b="1" dirty="0"/>
                <a:t>2992ml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9"/>
          <a:stretch/>
        </p:blipFill>
        <p:spPr>
          <a:xfrm flipH="1">
            <a:off x="6527526" y="2121805"/>
            <a:ext cx="2332983" cy="47361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07255" y="4538236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5l</a:t>
            </a:r>
          </a:p>
        </p:txBody>
      </p:sp>
    </p:spTree>
    <p:extLst>
      <p:ext uri="{BB962C8B-B14F-4D97-AF65-F5344CB8AC3E}">
        <p14:creationId xmlns:p14="http://schemas.microsoft.com/office/powerpoint/2010/main" val="37455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convert between units of volume and capacity.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litres to millilitres by multiplying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millilitres to litres by dividing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use the inverse operation to convert from millilitres to mixed units and vice versa.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convert between units of volume and capacity.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litres to millilitres by multiplying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millilitres to litres by dividing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use the inverse operation to convert from millilitres to mixed units and vice versa.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12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5" b="28267"/>
          <a:stretch/>
        </p:blipFill>
        <p:spPr>
          <a:xfrm>
            <a:off x="755650" y="2285790"/>
            <a:ext cx="7632700" cy="3807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58" y="2166966"/>
            <a:ext cx="5721705" cy="40459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863385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A litre is equivalent to 1000ml.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02301" y="765175"/>
            <a:ext cx="3539430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Litres</a:t>
            </a:r>
          </a:p>
          <a:p>
            <a:pPr algn="ctr"/>
            <a:r>
              <a:rPr lang="en-GB" altLang="en-US" sz="3600" dirty="0">
                <a:latin typeface="+mj-lt"/>
              </a:rPr>
              <a:t>to Millilitres</a:t>
            </a:r>
            <a:endParaRPr lang="en-GB" sz="3600" dirty="0">
              <a:latin typeface="+mj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649787"/>
              </p:ext>
            </p:extLst>
          </p:nvPr>
        </p:nvGraphicFramePr>
        <p:xfrm>
          <a:off x="850553" y="2478171"/>
          <a:ext cx="7412000" cy="1233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334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1 litre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3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4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5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6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7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8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9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10 litres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8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803101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1000ml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48625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2000ml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94149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3000ml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23197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4000ml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52245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5000ml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97769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6000ml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43293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7000ml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88817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8000ml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34341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9000ml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79865" y="3234272"/>
            <a:ext cx="824919" cy="3916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1600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10 000ml</a:t>
            </a:r>
          </a:p>
        </p:txBody>
      </p:sp>
    </p:spTree>
    <p:extLst>
      <p:ext uri="{BB962C8B-B14F-4D97-AF65-F5344CB8AC3E}">
        <p14:creationId xmlns:p14="http://schemas.microsoft.com/office/powerpoint/2010/main" val="15035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069955" y="2815786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2000ml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276605" y="384565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4000ml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476113" y="3538280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accent5"/>
                </a:solidFill>
              </a:rPr>
              <a:t>8000ml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441296" y="2799765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78A72B"/>
                </a:solidFill>
              </a:rPr>
              <a:t>7000ml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200736" y="3711391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E8C601"/>
                </a:solidFill>
              </a:rPr>
              <a:t>6000ml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060064" y="2918649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accent6"/>
                </a:solidFill>
              </a:rPr>
              <a:t>3000ml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46485" y="272054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</a:rPr>
              <a:t>9000ml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938585" y="371717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5000ml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7554" y="1863385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many millilitres in…?</a:t>
            </a:r>
          </a:p>
        </p:txBody>
      </p:sp>
      <p:sp>
        <p:nvSpPr>
          <p:cNvPr id="8" name="Rectangle 7"/>
          <p:cNvSpPr/>
          <p:nvPr/>
        </p:nvSpPr>
        <p:spPr>
          <a:xfrm>
            <a:off x="2802301" y="765175"/>
            <a:ext cx="3539430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Litres</a:t>
            </a:r>
          </a:p>
          <a:p>
            <a:pPr algn="ctr"/>
            <a:r>
              <a:rPr lang="en-GB" altLang="en-US" sz="3600" dirty="0">
                <a:latin typeface="+mj-lt"/>
              </a:rPr>
              <a:t>to Millilitres</a:t>
            </a:r>
            <a:endParaRPr lang="en-GB" sz="3600" dirty="0">
              <a:latin typeface="+mj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127417" y="4559906"/>
            <a:ext cx="6889164" cy="547816"/>
            <a:chOff x="2937142" y="2036642"/>
            <a:chExt cx="6889164" cy="547816"/>
          </a:xfrm>
        </p:grpSpPr>
        <p:sp>
          <p:nvSpPr>
            <p:cNvPr id="55" name="Rounded Rectangle 54"/>
            <p:cNvSpPr/>
            <p:nvPr/>
          </p:nvSpPr>
          <p:spPr>
            <a:xfrm>
              <a:off x="3211049" y="2098781"/>
              <a:ext cx="6615257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do you notice about the answers?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57" name="2 litres"/>
          <p:cNvSpPr/>
          <p:nvPr/>
        </p:nvSpPr>
        <p:spPr>
          <a:xfrm>
            <a:off x="939114" y="2372497"/>
            <a:ext cx="1276865" cy="127686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 litres</a:t>
            </a:r>
          </a:p>
        </p:txBody>
      </p:sp>
      <p:sp>
        <p:nvSpPr>
          <p:cNvPr id="58" name="4 litres"/>
          <p:cNvSpPr/>
          <p:nvPr/>
        </p:nvSpPr>
        <p:spPr>
          <a:xfrm>
            <a:off x="1178411" y="3386834"/>
            <a:ext cx="1276865" cy="1276865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 litres</a:t>
            </a:r>
          </a:p>
        </p:txBody>
      </p:sp>
      <p:sp>
        <p:nvSpPr>
          <p:cNvPr id="59" name="8 litres"/>
          <p:cNvSpPr/>
          <p:nvPr/>
        </p:nvSpPr>
        <p:spPr>
          <a:xfrm>
            <a:off x="2382560" y="3088252"/>
            <a:ext cx="1276865" cy="1276865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 litres</a:t>
            </a:r>
          </a:p>
        </p:txBody>
      </p:sp>
      <p:sp>
        <p:nvSpPr>
          <p:cNvPr id="60" name="7 litres"/>
          <p:cNvSpPr/>
          <p:nvPr/>
        </p:nvSpPr>
        <p:spPr>
          <a:xfrm>
            <a:off x="3317783" y="2347929"/>
            <a:ext cx="1276865" cy="1276865"/>
          </a:xfrm>
          <a:prstGeom prst="ellipse">
            <a:avLst/>
          </a:prstGeom>
          <a:solidFill>
            <a:srgbClr val="78A7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 litres</a:t>
            </a:r>
          </a:p>
        </p:txBody>
      </p:sp>
      <p:sp>
        <p:nvSpPr>
          <p:cNvPr id="61" name="6 litres"/>
          <p:cNvSpPr/>
          <p:nvPr/>
        </p:nvSpPr>
        <p:spPr>
          <a:xfrm>
            <a:off x="4070519" y="3256327"/>
            <a:ext cx="1276865" cy="1276865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 litres</a:t>
            </a:r>
          </a:p>
        </p:txBody>
      </p:sp>
      <p:sp>
        <p:nvSpPr>
          <p:cNvPr id="62" name="3 litres"/>
          <p:cNvSpPr/>
          <p:nvPr/>
        </p:nvSpPr>
        <p:spPr>
          <a:xfrm>
            <a:off x="4948875" y="2434134"/>
            <a:ext cx="1276865" cy="1276865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 litres</a:t>
            </a:r>
          </a:p>
        </p:txBody>
      </p:sp>
      <p:sp>
        <p:nvSpPr>
          <p:cNvPr id="63" name="9 litres"/>
          <p:cNvSpPr/>
          <p:nvPr/>
        </p:nvSpPr>
        <p:spPr>
          <a:xfrm>
            <a:off x="6135255" y="2249075"/>
            <a:ext cx="1276865" cy="1276865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 litres</a:t>
            </a:r>
          </a:p>
        </p:txBody>
      </p:sp>
      <p:sp>
        <p:nvSpPr>
          <p:cNvPr id="64" name="5 litres"/>
          <p:cNvSpPr/>
          <p:nvPr/>
        </p:nvSpPr>
        <p:spPr>
          <a:xfrm>
            <a:off x="6805863" y="3263412"/>
            <a:ext cx="1276865" cy="1276865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 litres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92" y="3054235"/>
            <a:ext cx="828727" cy="14641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78" y="4033940"/>
            <a:ext cx="468439" cy="82762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58" y="3529415"/>
            <a:ext cx="468439" cy="82762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91" y="2895588"/>
            <a:ext cx="289311" cy="51114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39" y="2487256"/>
            <a:ext cx="289311" cy="51114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9" y="3151160"/>
            <a:ext cx="577992" cy="102117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52" y="2907866"/>
            <a:ext cx="289311" cy="5111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79" y="3980736"/>
            <a:ext cx="468439" cy="82762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88" y="2340483"/>
            <a:ext cx="828727" cy="1464166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1407554" y="5162739"/>
            <a:ext cx="6328891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Millilitres are smaller than litres, so there are more of them in the same volume. There are </a:t>
            </a:r>
            <a:r>
              <a:rPr lang="en-GB" b="1" dirty="0"/>
              <a:t>a thousand times as many </a:t>
            </a:r>
            <a:r>
              <a:rPr lang="en-GB" dirty="0"/>
              <a:t>millilitres in the same volume as litres.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1127416" y="4555716"/>
            <a:ext cx="6385493" cy="717663"/>
            <a:chOff x="2937141" y="2036641"/>
            <a:chExt cx="6385493" cy="717663"/>
          </a:xfrm>
        </p:grpSpPr>
        <p:sp>
          <p:nvSpPr>
            <p:cNvPr id="84" name="Rounded Rectangle 83"/>
            <p:cNvSpPr/>
            <p:nvPr/>
          </p:nvSpPr>
          <p:spPr>
            <a:xfrm>
              <a:off x="3211050" y="2098780"/>
              <a:ext cx="6111584" cy="6062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   What calculation do we need to do to convert from litres to millilitres?</a:t>
              </a:r>
            </a:p>
          </p:txBody>
        </p:sp>
        <p:sp>
          <p:nvSpPr>
            <p:cNvPr id="85" name="Oval 84"/>
            <p:cNvSpPr/>
            <p:nvPr/>
          </p:nvSpPr>
          <p:spPr>
            <a:xfrm>
              <a:off x="2937141" y="2036641"/>
              <a:ext cx="717663" cy="717663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1544505" y="5438810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We need to multiply the number of litres by 1000. </a:t>
            </a:r>
          </a:p>
        </p:txBody>
      </p:sp>
    </p:spTree>
    <p:extLst>
      <p:ext uri="{BB962C8B-B14F-4D97-AF65-F5344CB8AC3E}">
        <p14:creationId xmlns:p14="http://schemas.microsoft.com/office/powerpoint/2010/main" val="10728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82" grpId="0"/>
      <p:bldP spid="82" grpId="1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47503" y="3413406"/>
            <a:ext cx="3140847" cy="563410"/>
          </a:xfrm>
          <a:prstGeom prst="roundRect">
            <a:avLst>
              <a:gd name="adj" fmla="val 0"/>
            </a:avLst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1l = 1000ml </a:t>
            </a:r>
          </a:p>
          <a:p>
            <a:r>
              <a:rPr lang="en-GB" dirty="0">
                <a:solidFill>
                  <a:schemeClr val="bg1"/>
                </a:solidFill>
              </a:rPr>
              <a:t>1000ml + 500ml = 1500ml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1602" y="1810309"/>
            <a:ext cx="698079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Sometimes, measurements are written in mixed units, e.g. 5l 500ml. What would we need to do to answer the following questions?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2509713"/>
            <a:ext cx="7632700" cy="738558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We need to convert the litres to millilitres by multiplying by 1000. We then need to add the extra millilitres on to find the total.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02301" y="765175"/>
            <a:ext cx="3539430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Litres</a:t>
            </a:r>
          </a:p>
          <a:p>
            <a:pPr algn="ctr"/>
            <a:r>
              <a:rPr lang="en-GB" altLang="en-US" sz="3600" dirty="0">
                <a:latin typeface="+mj-lt"/>
              </a:rPr>
              <a:t>to Millilitres</a:t>
            </a:r>
            <a:endParaRPr lang="en-GB" sz="3600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0654" y="3372215"/>
            <a:ext cx="4633941" cy="646332"/>
            <a:chOff x="2909853" y="1979857"/>
            <a:chExt cx="4633941" cy="646332"/>
          </a:xfrm>
        </p:grpSpPr>
        <p:sp>
          <p:nvSpPr>
            <p:cNvPr id="16" name="Rounded Rectangle 15"/>
            <p:cNvSpPr/>
            <p:nvPr/>
          </p:nvSpPr>
          <p:spPr>
            <a:xfrm>
              <a:off x="3211050" y="2021048"/>
              <a:ext cx="4332744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millilitres in 1l 500ml?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5247503" y="4266022"/>
            <a:ext cx="3140847" cy="563410"/>
          </a:xfrm>
          <a:prstGeom prst="roundRect">
            <a:avLst>
              <a:gd name="adj" fmla="val 0"/>
            </a:avLst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2l = 2000ml</a:t>
            </a:r>
          </a:p>
          <a:p>
            <a:r>
              <a:rPr lang="en-GB" dirty="0">
                <a:solidFill>
                  <a:schemeClr val="bg1"/>
                </a:solidFill>
              </a:rPr>
              <a:t>2000ml + 250ml = 2250ml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0654" y="4224831"/>
            <a:ext cx="4633941" cy="646332"/>
            <a:chOff x="2909853" y="1979857"/>
            <a:chExt cx="4633941" cy="646332"/>
          </a:xfrm>
        </p:grpSpPr>
        <p:sp>
          <p:nvSpPr>
            <p:cNvPr id="28" name="Rounded Rectangle 27"/>
            <p:cNvSpPr/>
            <p:nvPr/>
          </p:nvSpPr>
          <p:spPr>
            <a:xfrm>
              <a:off x="3211050" y="2021048"/>
              <a:ext cx="4332744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millilitres in 2l 250ml?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247503" y="5118638"/>
            <a:ext cx="3140847" cy="563410"/>
          </a:xfrm>
          <a:prstGeom prst="roundRect">
            <a:avLst>
              <a:gd name="adj" fmla="val 0"/>
            </a:avLst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4l = 4000ml</a:t>
            </a:r>
          </a:p>
          <a:p>
            <a:r>
              <a:rPr lang="en-GB" dirty="0">
                <a:solidFill>
                  <a:schemeClr val="bg1"/>
                </a:solidFill>
              </a:rPr>
              <a:t>4000ml + 750ml = 4750ml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20654" y="5077447"/>
            <a:ext cx="4633941" cy="646332"/>
            <a:chOff x="2909853" y="1979857"/>
            <a:chExt cx="4633941" cy="646332"/>
          </a:xfrm>
        </p:grpSpPr>
        <p:sp>
          <p:nvSpPr>
            <p:cNvPr id="32" name="Rounded Rectangle 31"/>
            <p:cNvSpPr/>
            <p:nvPr/>
          </p:nvSpPr>
          <p:spPr>
            <a:xfrm>
              <a:off x="3211050" y="2021048"/>
              <a:ext cx="4332744" cy="5634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many millilitres in 4l 750ml?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2909853" y="1979857"/>
              <a:ext cx="646332" cy="646332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04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6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810309"/>
            <a:ext cx="698079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many millilitres in…?</a:t>
            </a:r>
          </a:p>
        </p:txBody>
      </p:sp>
      <p:sp>
        <p:nvSpPr>
          <p:cNvPr id="9" name="Rectangle 8"/>
          <p:cNvSpPr/>
          <p:nvPr/>
        </p:nvSpPr>
        <p:spPr>
          <a:xfrm>
            <a:off x="2802301" y="765175"/>
            <a:ext cx="3539430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Litres</a:t>
            </a:r>
          </a:p>
          <a:p>
            <a:pPr algn="ctr"/>
            <a:r>
              <a:rPr lang="en-GB" altLang="en-US" sz="3600" dirty="0">
                <a:latin typeface="+mj-lt"/>
              </a:rPr>
              <a:t>to Millilitres</a:t>
            </a:r>
            <a:endParaRPr lang="en-GB" sz="36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24351" y="2406385"/>
            <a:ext cx="1336203" cy="1979238"/>
            <a:chOff x="1424351" y="2406385"/>
            <a:chExt cx="1336203" cy="19792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323" y="2406385"/>
              <a:ext cx="1120261" cy="197923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424351" y="3520650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3l 500ml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03897" y="2232714"/>
            <a:ext cx="1336203" cy="1841084"/>
            <a:chOff x="3903897" y="2232714"/>
            <a:chExt cx="1336203" cy="18410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967" y="2232714"/>
              <a:ext cx="1042065" cy="184108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903897" y="3320778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6l 750ml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45313" y="2232714"/>
            <a:ext cx="1336203" cy="1979238"/>
            <a:chOff x="6445313" y="2232714"/>
            <a:chExt cx="1336203" cy="197923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5" y="2232714"/>
              <a:ext cx="1120261" cy="197923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445313" y="3450800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5l 250ml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34926" y="4574333"/>
            <a:ext cx="1425628" cy="1518492"/>
            <a:chOff x="1334926" y="4574333"/>
            <a:chExt cx="1425628" cy="15184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361" y="4574333"/>
              <a:ext cx="1322193" cy="151849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334926" y="5016901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3500ml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28482" y="4574333"/>
            <a:ext cx="1411618" cy="1518492"/>
            <a:chOff x="3828482" y="4574333"/>
            <a:chExt cx="1411618" cy="15184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907" y="4574333"/>
              <a:ext cx="1322193" cy="151849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828482" y="5016901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6750ml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77870" y="4574333"/>
            <a:ext cx="1397608" cy="1518492"/>
            <a:chOff x="6477870" y="4574333"/>
            <a:chExt cx="1397608" cy="151849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5" y="4574333"/>
              <a:ext cx="1322193" cy="1518492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477870" y="5016901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5250ml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2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810309"/>
            <a:ext cx="698079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To convert from litres to millilitres, we multiply by 1000. What do you think we need to do to convert from millilitres to litres?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2509713"/>
            <a:ext cx="7632700" cy="738558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divide the number of millilitres by 1000.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3900" y="765175"/>
            <a:ext cx="4376198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Millilitres</a:t>
            </a:r>
          </a:p>
          <a:p>
            <a:pPr algn="ctr"/>
            <a:r>
              <a:rPr lang="en-GB" altLang="en-US" sz="3600" dirty="0">
                <a:latin typeface="+mj-lt"/>
              </a:rPr>
              <a:t>to Litres</a:t>
            </a:r>
            <a:endParaRPr lang="en-GB" sz="36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59" y="3344482"/>
            <a:ext cx="3026891" cy="274834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5650" y="3554847"/>
            <a:ext cx="4928458" cy="180740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/>
              <a:t>8000ml ÷ 1000 = 8l</a:t>
            </a:r>
          </a:p>
          <a:p>
            <a:endParaRPr lang="en-GB" dirty="0"/>
          </a:p>
          <a:p>
            <a:r>
              <a:rPr lang="en-GB" dirty="0"/>
              <a:t>If this creates a decimal number, the thousandths can be written as millilitres:</a:t>
            </a:r>
          </a:p>
          <a:p>
            <a:endParaRPr lang="en-GB" dirty="0"/>
          </a:p>
          <a:p>
            <a:r>
              <a:rPr lang="en-GB" dirty="0"/>
              <a:t>6500ml ÷ 1000 = 6.500 = 6l 500ml </a:t>
            </a:r>
          </a:p>
        </p:txBody>
      </p:sp>
    </p:spTree>
    <p:extLst>
      <p:ext uri="{BB962C8B-B14F-4D97-AF65-F5344CB8AC3E}">
        <p14:creationId xmlns:p14="http://schemas.microsoft.com/office/powerpoint/2010/main" val="4894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810309"/>
            <a:ext cx="698079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many litres in…?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24351" y="2406385"/>
            <a:ext cx="1336203" cy="1979238"/>
            <a:chOff x="1424351" y="2406385"/>
            <a:chExt cx="1336203" cy="19792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323" y="2406385"/>
              <a:ext cx="1120261" cy="197923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424351" y="3520650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4000ml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03897" y="2232714"/>
            <a:ext cx="1336203" cy="1841084"/>
            <a:chOff x="3903897" y="2232714"/>
            <a:chExt cx="1336203" cy="18410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967" y="2232714"/>
              <a:ext cx="1042065" cy="184108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903897" y="3320778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2750ml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45313" y="2232714"/>
            <a:ext cx="1336203" cy="1979238"/>
            <a:chOff x="6445313" y="2232714"/>
            <a:chExt cx="1336203" cy="197923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5" y="2232714"/>
              <a:ext cx="1120261" cy="197923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445313" y="3450800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8500ml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34926" y="4574333"/>
            <a:ext cx="1425628" cy="1518492"/>
            <a:chOff x="1334926" y="4574333"/>
            <a:chExt cx="1425628" cy="15184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361" y="4574333"/>
              <a:ext cx="1322193" cy="151849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334926" y="5016901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4l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44958" y="4574333"/>
            <a:ext cx="1395142" cy="1518492"/>
            <a:chOff x="3844958" y="4574333"/>
            <a:chExt cx="1395142" cy="15184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907" y="4574333"/>
              <a:ext cx="1322193" cy="151849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844958" y="4918045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2l 750ml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86108" y="4574333"/>
            <a:ext cx="1389370" cy="1518492"/>
            <a:chOff x="6486108" y="4574333"/>
            <a:chExt cx="1389370" cy="151849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5" y="4574333"/>
              <a:ext cx="1322193" cy="1518492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486108" y="4901569"/>
              <a:ext cx="1336203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b="1" dirty="0"/>
                <a:t>8l 500ml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383900" y="765175"/>
            <a:ext cx="4376198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dirty="0">
                <a:latin typeface="+mj-lt"/>
              </a:rPr>
              <a:t>Converting Millilitres</a:t>
            </a:r>
          </a:p>
          <a:p>
            <a:pPr algn="ctr"/>
            <a:r>
              <a:rPr lang="en-GB" altLang="en-US" sz="3600" dirty="0">
                <a:latin typeface="+mj-lt"/>
              </a:rPr>
              <a:t>to Litres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43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7291" r="8264" b="8801"/>
          <a:stretch/>
        </p:blipFill>
        <p:spPr>
          <a:xfrm>
            <a:off x="755650" y="1960606"/>
            <a:ext cx="7632700" cy="4132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695" y="1487158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Here are 3 measurements: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31671" y="765175"/>
            <a:ext cx="548066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Ordering Measurements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9232" y="5442912"/>
            <a:ext cx="2685536" cy="525000"/>
          </a:xfrm>
          <a:prstGeom prst="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Key Fact</a:t>
            </a:r>
          </a:p>
          <a:p>
            <a:pPr algn="ctr"/>
            <a:r>
              <a:rPr lang="en-GB" dirty="0"/>
              <a:t>1 litre = 1000ml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3379" y="2131958"/>
            <a:ext cx="1587502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5000ml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23017" y="2131958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4l 250ml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73155" y="2131958"/>
            <a:ext cx="158750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3500ml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23016" y="2724236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4250ml</a:t>
            </a:r>
          </a:p>
        </p:txBody>
      </p:sp>
      <p:sp>
        <p:nvSpPr>
          <p:cNvPr id="5" name="Rectangle 4"/>
          <p:cNvSpPr/>
          <p:nvPr/>
        </p:nvSpPr>
        <p:spPr>
          <a:xfrm>
            <a:off x="589369" y="3383262"/>
            <a:ext cx="7965260" cy="45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First, change the measurements into the same unit.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9443" y="3940982"/>
            <a:ext cx="7885113" cy="45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Now, order the measurements.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63379" y="4612631"/>
            <a:ext cx="158750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3500ml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23016" y="4612631"/>
            <a:ext cx="177800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4l 250ml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3154" y="4612631"/>
            <a:ext cx="1587502" cy="523220"/>
          </a:xfrm>
          <a:prstGeom prst="rect">
            <a:avLst/>
          </a:prstGeom>
          <a:solidFill>
            <a:srgbClr val="E8C60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5000ml</a:t>
            </a:r>
          </a:p>
        </p:txBody>
      </p:sp>
    </p:spTree>
    <p:extLst>
      <p:ext uri="{BB962C8B-B14F-4D97-AF65-F5344CB8AC3E}">
        <p14:creationId xmlns:p14="http://schemas.microsoft.com/office/powerpoint/2010/main" val="13216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A540DB-2BD4-4E42-9A45-35BBAA252D39}" vid="{444C389A-D247-4C10-BA1B-553142AFC2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783</Words>
  <Application>Microsoft Office PowerPoint</Application>
  <PresentationFormat>On-screen Show (4:3)</PresentationFormat>
  <Paragraphs>198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Sassoon Infant Rg</vt:lpstr>
      <vt:lpstr>Twinkl SemiBold</vt:lpstr>
      <vt:lpstr>Twinkl</vt:lpstr>
      <vt:lpstr>Kalam</vt:lpstr>
      <vt:lpstr>Arial</vt:lpstr>
      <vt:lpstr>Sassoon Infant Md</vt:lpstr>
      <vt:lpstr>Tuffy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Simon Bass</cp:lastModifiedBy>
  <cp:revision>48</cp:revision>
  <dcterms:created xsi:type="dcterms:W3CDTF">2018-10-16T13:36:33Z</dcterms:created>
  <dcterms:modified xsi:type="dcterms:W3CDTF">2020-06-05T14:32:20Z</dcterms:modified>
</cp:coreProperties>
</file>