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686" r:id="rId2"/>
  </p:sldMasterIdLst>
  <p:sldIdLst>
    <p:sldId id="260" r:id="rId3"/>
    <p:sldId id="261" r:id="rId4"/>
    <p:sldId id="262" r:id="rId5"/>
    <p:sldId id="275" r:id="rId6"/>
    <p:sldId id="373" r:id="rId7"/>
    <p:sldId id="374" r:id="rId8"/>
    <p:sldId id="352" r:id="rId9"/>
    <p:sldId id="375" r:id="rId10"/>
    <p:sldId id="376" r:id="rId11"/>
    <p:sldId id="377" r:id="rId12"/>
    <p:sldId id="378" r:id="rId13"/>
    <p:sldId id="379" r:id="rId14"/>
    <p:sldId id="380" r:id="rId15"/>
    <p:sldId id="381" r:id="rId16"/>
    <p:sldId id="382" r:id="rId17"/>
    <p:sldId id="383" r:id="rId18"/>
    <p:sldId id="384" r:id="rId19"/>
    <p:sldId id="385" r:id="rId20"/>
    <p:sldId id="386" r:id="rId21"/>
    <p:sldId id="387" r:id="rId22"/>
    <p:sldId id="388" r:id="rId23"/>
    <p:sldId id="326" r:id="rId24"/>
    <p:sldId id="295" r:id="rId25"/>
    <p:sldId id="372" r:id="rId26"/>
    <p:sldId id="264" r:id="rId27"/>
  </p:sldIdLst>
  <p:sldSz cx="9144000" cy="6858000" type="screen4x3"/>
  <p:notesSz cx="6858000" cy="9144000"/>
  <p:embeddedFontLst>
    <p:embeddedFont>
      <p:font typeface="Tuffy-TTF" panose="020B0603060100000000" charset="0"/>
      <p:regular r:id="rId28"/>
      <p:bold r:id="rId29"/>
      <p:italic r:id="rId30"/>
      <p:boldItalic r:id="rId31"/>
    </p:embeddedFont>
    <p:embeddedFont>
      <p:font typeface="Tuffy" panose="020B0603060100000000" charset="0"/>
      <p:regular r:id="rId32"/>
      <p:bold r:id="rId33"/>
      <p:italic r:id="rId34"/>
      <p:boldItalic r:id="rId35"/>
    </p:embeddedFont>
    <p:embeddedFont>
      <p:font typeface="Sassoon Infant Md" panose="02000603050000020003" charset="0"/>
      <p:regular r:id="rId36"/>
    </p:embeddedFont>
    <p:embeddedFont>
      <p:font typeface="Twinkl" panose="020B0604020202020204" charset="0"/>
      <p:regular r:id="rId37"/>
      <p:bold r:id="rId38"/>
    </p:embeddedFont>
    <p:embeddedFont>
      <p:font typeface="Sassoon Infant Rg" panose="02000503030000020003" charset="0"/>
      <p:regular r:id="rId39"/>
      <p:bold r:id="rId40"/>
    </p:embeddedFont>
    <p:embeddedFont>
      <p:font typeface="Twinkl SemiBold" charset="0"/>
      <p:bold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17" userDrawn="1">
          <p15:clr>
            <a:srgbClr val="A4A3A4"/>
          </p15:clr>
        </p15:guide>
        <p15:guide id="4" pos="476" userDrawn="1">
          <p15:clr>
            <a:srgbClr val="A4A3A4"/>
          </p15:clr>
        </p15:guide>
        <p15:guide id="5" pos="5284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orient="horz" pos="482" userDrawn="1">
          <p15:clr>
            <a:srgbClr val="A4A3A4"/>
          </p15:clr>
        </p15:guide>
        <p15:guide id="9" orient="horz" pos="3974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A72B"/>
    <a:srgbClr val="924399"/>
    <a:srgbClr val="F2673D"/>
    <a:srgbClr val="E4007F"/>
    <a:srgbClr val="ACD767"/>
    <a:srgbClr val="87BD31"/>
    <a:srgbClr val="C99058"/>
    <a:srgbClr val="9BCC82"/>
    <a:srgbClr val="A59C90"/>
    <a:srgbClr val="62C2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444" y="78"/>
      </p:cViewPr>
      <p:guideLst>
        <p:guide orient="horz" pos="2160"/>
        <p:guide pos="2880"/>
        <p:guide pos="317"/>
        <p:guide pos="476"/>
        <p:guide pos="5284"/>
        <p:guide pos="5443"/>
        <p:guide orient="horz" pos="323"/>
        <p:guide orient="horz" pos="482"/>
        <p:guide orient="horz" pos="3974"/>
        <p:guide orient="horz" pos="38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0" Type="http://schemas.openxmlformats.org/officeDocument/2006/relationships/slide" Target="slides/slide18.xml"/><Relationship Id="rId41" Type="http://schemas.openxmlformats.org/officeDocument/2006/relationships/font" Target="fonts/font1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28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785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805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69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16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671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256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8399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40663383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38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3113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70315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534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Whole Cla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089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Individual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507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ai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25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Talking Partne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26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Group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12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38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91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8491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034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4" r:id="rId6"/>
    <p:sldLayoutId id="214748369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6"/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dirty="0">
                <a:solidFill>
                  <a:srgbClr val="FFFFFF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A21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4" name="TextBox 10"/>
          <p:cNvSpPr txBox="1">
            <a:spLocks noChangeArrowheads="1"/>
          </p:cNvSpPr>
          <p:nvPr/>
        </p:nvSpPr>
        <p:spPr bwMode="auto">
          <a:xfrm>
            <a:off x="1498600" y="6464300"/>
            <a:ext cx="6138863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800" b="1" dirty="0">
                <a:solidFill>
                  <a:srgbClr val="FFFFFF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Maths </a:t>
            </a:r>
            <a:r>
              <a:rPr lang="en-GB" altLang="en-US" sz="800" dirty="0">
                <a:solidFill>
                  <a:srgbClr val="FFFFFF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| Year 4 | Measurement | </a:t>
            </a:r>
            <a:r>
              <a:rPr lang="en-GB" altLang="en-US" sz="800" dirty="0" smtClean="0">
                <a:solidFill>
                  <a:srgbClr val="FFFFFF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Telling the Time 12-Hour and 24-Hour </a:t>
            </a:r>
            <a:r>
              <a:rPr lang="en-GB" altLang="en-US" sz="800" dirty="0">
                <a:solidFill>
                  <a:srgbClr val="FFFFFF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| Lesson 2</a:t>
            </a:r>
            <a:r>
              <a:rPr lang="en-GB" altLang="en-US" sz="800" dirty="0" smtClean="0">
                <a:solidFill>
                  <a:srgbClr val="FFFFFF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 </a:t>
            </a:r>
            <a:r>
              <a:rPr lang="en-GB" altLang="en-US" sz="800" dirty="0">
                <a:solidFill>
                  <a:srgbClr val="FFFFFF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of </a:t>
            </a:r>
            <a:r>
              <a:rPr lang="en-GB" altLang="en-US" sz="800" dirty="0" smtClean="0">
                <a:solidFill>
                  <a:srgbClr val="FFFFFF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4: Digital to Analogue</a:t>
            </a:r>
            <a:endParaRPr lang="en-GB" altLang="en-US" sz="800" dirty="0">
              <a:solidFill>
                <a:srgbClr val="FFFFFF"/>
              </a:solidFill>
              <a:latin typeface="Tuffy-TTF" panose="020B0603060100000000" pitchFamily="34" charset="0"/>
              <a:cs typeface="Arial" panose="020B0604020202020204" pitchFamily="34" charset="0"/>
            </a:endParaRPr>
          </a:p>
        </p:txBody>
      </p:sp>
      <p:sp>
        <p:nvSpPr>
          <p:cNvPr id="17415" name="Title 17"/>
          <p:cNvSpPr>
            <a:spLocks noGrp="1"/>
          </p:cNvSpPr>
          <p:nvPr>
            <p:ph type="title"/>
          </p:nvPr>
        </p:nvSpPr>
        <p:spPr>
          <a:xfrm>
            <a:off x="461963" y="2359025"/>
            <a:ext cx="8221662" cy="655638"/>
          </a:xfrm>
        </p:spPr>
        <p:txBody>
          <a:bodyPr/>
          <a:lstStyle/>
          <a:p>
            <a:pPr eaLnBrk="1" hangingPunct="1"/>
            <a:r>
              <a:rPr lang="en-GB" altLang="en-US" sz="5400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Maths</a:t>
            </a:r>
            <a:endParaRPr lang="en-GB" altLang="en-US" sz="5400" b="0" dirty="0">
              <a:latin typeface="Tuffy-TTF" panose="020B0603060100000000" pitchFamily="34" charset="0"/>
              <a:ea typeface="Tuffy" panose="020B0603060100000000" pitchFamily="34" charset="0"/>
              <a:cs typeface="Arial" panose="020B0604020202020204" pitchFamily="34" charset="0"/>
            </a:endParaRPr>
          </a:p>
        </p:txBody>
      </p:sp>
      <p:sp>
        <p:nvSpPr>
          <p:cNvPr id="17416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pPr eaLnBrk="1" hangingPunct="1"/>
            <a:r>
              <a:rPr lang="en-GB" altLang="en-US" dirty="0">
                <a:latin typeface="Tuffy-TTF" panose="020B0603060100000000" pitchFamily="34" charset="0"/>
                <a:cs typeface="Arial" panose="020B0604020202020204" pitchFamily="34" charset="0"/>
              </a:rPr>
              <a:t>Measurement</a:t>
            </a:r>
          </a:p>
        </p:txBody>
      </p:sp>
      <p:pic>
        <p:nvPicPr>
          <p:cNvPr id="1741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648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9D61C18-2B62-4EEC-8506-C567EC3D45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2" t="634" r="10043" b="37506"/>
          <a:stretch/>
        </p:blipFill>
        <p:spPr>
          <a:xfrm>
            <a:off x="755650" y="1977081"/>
            <a:ext cx="7632700" cy="41157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71452" y="708916"/>
            <a:ext cx="4001096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4000" dirty="0" smtClean="0">
                <a:latin typeface="+mj-lt"/>
              </a:rPr>
              <a:t>What’s the Time?</a:t>
            </a:r>
            <a:endParaRPr lang="en-GB" sz="2800" dirty="0"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t="753" r="17259" b="2990"/>
          <a:stretch/>
        </p:blipFill>
        <p:spPr>
          <a:xfrm>
            <a:off x="1227822" y="2085592"/>
            <a:ext cx="2687260" cy="26808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4308518">
            <a:off x="2531588" y="2274331"/>
            <a:ext cx="101477" cy="23243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11225189">
            <a:off x="2529526" y="2677433"/>
            <a:ext cx="118660" cy="15244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t="753" r="17259" b="2990"/>
          <a:stretch/>
        </p:blipFill>
        <p:spPr>
          <a:xfrm>
            <a:off x="5228395" y="2085592"/>
            <a:ext cx="2687260" cy="26808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8614851">
            <a:off x="6532161" y="2274331"/>
            <a:ext cx="101477" cy="23243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4247494">
            <a:off x="6530099" y="2677433"/>
            <a:ext cx="118660" cy="15244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71725" y="1392293"/>
            <a:ext cx="5800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Write the time in digital form for these analogue times.</a:t>
            </a:r>
          </a:p>
        </p:txBody>
      </p:sp>
      <p:sp>
        <p:nvSpPr>
          <p:cNvPr id="27" name="Rectangle: Rounded Corners 30">
            <a:extLst>
              <a:ext uri="{FF2B5EF4-FFF2-40B4-BE49-F238E27FC236}">
                <a16:creationId xmlns:a16="http://schemas.microsoft.com/office/drawing/2014/main" id="{02DCE77F-54CC-48BA-93F2-D063DBBC23C6}"/>
              </a:ext>
            </a:extLst>
          </p:cNvPr>
          <p:cNvSpPr/>
          <p:nvPr/>
        </p:nvSpPr>
        <p:spPr>
          <a:xfrm>
            <a:off x="1479421" y="5557327"/>
            <a:ext cx="2059178" cy="408623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latin typeface="Twinkl" pitchFamily="50" charset="0"/>
              </a:rPr>
              <a:t>12 minutes past 6</a:t>
            </a:r>
            <a:endParaRPr lang="en-GB" b="1" dirty="0">
              <a:latin typeface="Twinkl" pitchFamily="50" charset="0"/>
            </a:endParaRPr>
          </a:p>
        </p:txBody>
      </p:sp>
      <p:sp>
        <p:nvSpPr>
          <p:cNvPr id="28" name="Rectangle: Rounded Corners 30">
            <a:extLst>
              <a:ext uri="{FF2B5EF4-FFF2-40B4-BE49-F238E27FC236}">
                <a16:creationId xmlns:a16="http://schemas.microsoft.com/office/drawing/2014/main" id="{02DCE77F-54CC-48BA-93F2-D063DBBC23C6}"/>
              </a:ext>
            </a:extLst>
          </p:cNvPr>
          <p:cNvSpPr/>
          <p:nvPr/>
        </p:nvSpPr>
        <p:spPr>
          <a:xfrm>
            <a:off x="5552628" y="5580442"/>
            <a:ext cx="2073631" cy="408623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latin typeface="Twinkl" pitchFamily="50" charset="0"/>
              </a:rPr>
              <a:t>24 minutes past 2</a:t>
            </a:r>
            <a:endParaRPr lang="en-GB" b="1" dirty="0">
              <a:latin typeface="Twinkl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704" y="2939738"/>
            <a:ext cx="1542405" cy="3181298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>
          <a:xfrm>
            <a:off x="3644647" y="2241033"/>
            <a:ext cx="1854705" cy="590977"/>
          </a:xfrm>
          <a:prstGeom prst="wedgeRectCallout">
            <a:avLst>
              <a:gd name="adj1" fmla="val 16921"/>
              <a:gd name="adj2" fmla="val 84803"/>
            </a:avLst>
          </a:prstGeom>
          <a:solidFill>
            <a:schemeClr val="bg1"/>
          </a:solidFill>
          <a:ln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What time is it?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" name="Rectangle: Rounded Corners 30">
            <a:extLst>
              <a:ext uri="{FF2B5EF4-FFF2-40B4-BE49-F238E27FC236}">
                <a16:creationId xmlns:a16="http://schemas.microsoft.com/office/drawing/2014/main" id="{02DCE77F-54CC-48BA-93F2-D063DBBC23C6}"/>
              </a:ext>
            </a:extLst>
          </p:cNvPr>
          <p:cNvSpPr/>
          <p:nvPr/>
        </p:nvSpPr>
        <p:spPr>
          <a:xfrm>
            <a:off x="2068964" y="4844724"/>
            <a:ext cx="880066" cy="578882"/>
          </a:xfrm>
          <a:prstGeom prst="roundRect">
            <a:avLst/>
          </a:prstGeom>
          <a:solidFill>
            <a:srgbClr val="924399"/>
          </a:solidFill>
          <a:ln w="1905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bg1"/>
                </a:solidFill>
              </a:rPr>
              <a:t>6:12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18" name="Rectangle: Rounded Corners 30">
            <a:extLst>
              <a:ext uri="{FF2B5EF4-FFF2-40B4-BE49-F238E27FC236}">
                <a16:creationId xmlns:a16="http://schemas.microsoft.com/office/drawing/2014/main" id="{02DCE77F-54CC-48BA-93F2-D063DBBC23C6}"/>
              </a:ext>
            </a:extLst>
          </p:cNvPr>
          <p:cNvSpPr/>
          <p:nvPr/>
        </p:nvSpPr>
        <p:spPr>
          <a:xfrm>
            <a:off x="6089881" y="4832629"/>
            <a:ext cx="928063" cy="578882"/>
          </a:xfrm>
          <a:prstGeom prst="roundRect">
            <a:avLst/>
          </a:prstGeom>
          <a:solidFill>
            <a:srgbClr val="924399"/>
          </a:solidFill>
          <a:ln w="1905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bg1"/>
                </a:solidFill>
              </a:rPr>
              <a:t>2:24</a:t>
            </a:r>
            <a:endParaRPr lang="en-GB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26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9D61C18-2B62-4EEC-8506-C567EC3D45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2" t="634" r="10043" b="37506"/>
          <a:stretch/>
        </p:blipFill>
        <p:spPr>
          <a:xfrm>
            <a:off x="755650" y="1977081"/>
            <a:ext cx="7632700" cy="41157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71452" y="708916"/>
            <a:ext cx="4001096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4000" dirty="0" smtClean="0">
                <a:latin typeface="+mj-lt"/>
              </a:rPr>
              <a:t>What’s the Time?</a:t>
            </a:r>
            <a:endParaRPr lang="en-GB" sz="2800" dirty="0"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t="753" r="17259" b="2990"/>
          <a:stretch/>
        </p:blipFill>
        <p:spPr>
          <a:xfrm>
            <a:off x="1227822" y="2085592"/>
            <a:ext cx="2687260" cy="26808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1118015">
            <a:off x="2531588" y="2274331"/>
            <a:ext cx="101477" cy="23243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18430405">
            <a:off x="2529526" y="2677433"/>
            <a:ext cx="118660" cy="15244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t="753" r="17259" b="2990"/>
          <a:stretch/>
        </p:blipFill>
        <p:spPr>
          <a:xfrm>
            <a:off x="5228395" y="2085592"/>
            <a:ext cx="2687260" cy="26808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9698233">
            <a:off x="6532161" y="2274331"/>
            <a:ext cx="101477" cy="23243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2625584">
            <a:off x="6530099" y="2677433"/>
            <a:ext cx="118660" cy="15244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71725" y="1392293"/>
            <a:ext cx="5800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Write the time in digital form for these analogue times.</a:t>
            </a:r>
          </a:p>
        </p:txBody>
      </p:sp>
      <p:sp>
        <p:nvSpPr>
          <p:cNvPr id="27" name="Rectangle: Rounded Corners 30">
            <a:extLst>
              <a:ext uri="{FF2B5EF4-FFF2-40B4-BE49-F238E27FC236}">
                <a16:creationId xmlns:a16="http://schemas.microsoft.com/office/drawing/2014/main" id="{02DCE77F-54CC-48BA-93F2-D063DBBC23C6}"/>
              </a:ext>
            </a:extLst>
          </p:cNvPr>
          <p:cNvSpPr/>
          <p:nvPr/>
        </p:nvSpPr>
        <p:spPr>
          <a:xfrm>
            <a:off x="1480291" y="5557327"/>
            <a:ext cx="2057446" cy="408623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latin typeface="Twinkl" pitchFamily="50" charset="0"/>
              </a:rPr>
              <a:t>3 minutes past 10</a:t>
            </a:r>
            <a:endParaRPr lang="en-GB" b="1" dirty="0">
              <a:latin typeface="Twinkl" pitchFamily="50" charset="0"/>
            </a:endParaRPr>
          </a:p>
        </p:txBody>
      </p:sp>
      <p:sp>
        <p:nvSpPr>
          <p:cNvPr id="28" name="Rectangle: Rounded Corners 30">
            <a:extLst>
              <a:ext uri="{FF2B5EF4-FFF2-40B4-BE49-F238E27FC236}">
                <a16:creationId xmlns:a16="http://schemas.microsoft.com/office/drawing/2014/main" id="{02DCE77F-54CC-48BA-93F2-D063DBBC23C6}"/>
              </a:ext>
            </a:extLst>
          </p:cNvPr>
          <p:cNvSpPr/>
          <p:nvPr/>
        </p:nvSpPr>
        <p:spPr>
          <a:xfrm>
            <a:off x="5566395" y="5580442"/>
            <a:ext cx="2046106" cy="408623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latin typeface="Twinkl" pitchFamily="50" charset="0"/>
              </a:rPr>
              <a:t>27 minutes past 1</a:t>
            </a:r>
            <a:endParaRPr lang="en-GB" b="1" dirty="0">
              <a:latin typeface="Twinkl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704" y="2939738"/>
            <a:ext cx="1542405" cy="3181298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>
          <a:xfrm>
            <a:off x="3644647" y="2241033"/>
            <a:ext cx="1854705" cy="590977"/>
          </a:xfrm>
          <a:prstGeom prst="wedgeRectCallout">
            <a:avLst>
              <a:gd name="adj1" fmla="val 16921"/>
              <a:gd name="adj2" fmla="val 84803"/>
            </a:avLst>
          </a:prstGeom>
          <a:solidFill>
            <a:schemeClr val="bg1"/>
          </a:solidFill>
          <a:ln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What time is it?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" name="Rectangle: Rounded Corners 30">
            <a:extLst>
              <a:ext uri="{FF2B5EF4-FFF2-40B4-BE49-F238E27FC236}">
                <a16:creationId xmlns:a16="http://schemas.microsoft.com/office/drawing/2014/main" id="{02DCE77F-54CC-48BA-93F2-D063DBBC23C6}"/>
              </a:ext>
            </a:extLst>
          </p:cNvPr>
          <p:cNvSpPr/>
          <p:nvPr/>
        </p:nvSpPr>
        <p:spPr>
          <a:xfrm>
            <a:off x="1943335" y="4844724"/>
            <a:ext cx="1131325" cy="578882"/>
          </a:xfrm>
          <a:prstGeom prst="roundRect">
            <a:avLst/>
          </a:prstGeom>
          <a:solidFill>
            <a:srgbClr val="924399"/>
          </a:solidFill>
          <a:ln w="1905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bg1"/>
                </a:solidFill>
              </a:rPr>
              <a:t>10:03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18" name="Rectangle: Rounded Corners 30">
            <a:extLst>
              <a:ext uri="{FF2B5EF4-FFF2-40B4-BE49-F238E27FC236}">
                <a16:creationId xmlns:a16="http://schemas.microsoft.com/office/drawing/2014/main" id="{02DCE77F-54CC-48BA-93F2-D063DBBC23C6}"/>
              </a:ext>
            </a:extLst>
          </p:cNvPr>
          <p:cNvSpPr/>
          <p:nvPr/>
        </p:nvSpPr>
        <p:spPr>
          <a:xfrm>
            <a:off x="6124148" y="4832629"/>
            <a:ext cx="859528" cy="578882"/>
          </a:xfrm>
          <a:prstGeom prst="roundRect">
            <a:avLst/>
          </a:prstGeom>
          <a:solidFill>
            <a:srgbClr val="924399"/>
          </a:solidFill>
          <a:ln w="1905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bg1"/>
                </a:solidFill>
              </a:rPr>
              <a:t>1:27</a:t>
            </a:r>
            <a:endParaRPr lang="en-GB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03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9D61C18-2B62-4EEC-8506-C567EC3D45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2" t="634" r="10043" b="37506"/>
          <a:stretch/>
        </p:blipFill>
        <p:spPr>
          <a:xfrm>
            <a:off x="755650" y="1977081"/>
            <a:ext cx="7632700" cy="41157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71452" y="708916"/>
            <a:ext cx="4001096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4000" dirty="0" smtClean="0">
                <a:latin typeface="+mj-lt"/>
              </a:rPr>
              <a:t>What’s the Time?</a:t>
            </a:r>
            <a:endParaRPr lang="en-GB" sz="2800" dirty="0"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t="753" r="17259" b="2990"/>
          <a:stretch/>
        </p:blipFill>
        <p:spPr>
          <a:xfrm>
            <a:off x="1227822" y="2085592"/>
            <a:ext cx="2687260" cy="26808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3941108">
            <a:off x="2531588" y="2274331"/>
            <a:ext cx="101477" cy="23243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14887376">
            <a:off x="2529526" y="2677433"/>
            <a:ext cx="118660" cy="15244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t="753" r="17259" b="2990"/>
          <a:stretch/>
        </p:blipFill>
        <p:spPr>
          <a:xfrm>
            <a:off x="5228395" y="2085592"/>
            <a:ext cx="2687260" cy="26808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3241571">
            <a:off x="6532161" y="2274331"/>
            <a:ext cx="101477" cy="23243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20056644">
            <a:off x="6530099" y="2677433"/>
            <a:ext cx="118660" cy="15244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71725" y="1392293"/>
            <a:ext cx="5800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Write the time in digital form for these analogue times.</a:t>
            </a:r>
          </a:p>
        </p:txBody>
      </p:sp>
      <p:sp>
        <p:nvSpPr>
          <p:cNvPr id="27" name="Rectangle: Rounded Corners 30">
            <a:extLst>
              <a:ext uri="{FF2B5EF4-FFF2-40B4-BE49-F238E27FC236}">
                <a16:creationId xmlns:a16="http://schemas.microsoft.com/office/drawing/2014/main" id="{02DCE77F-54CC-48BA-93F2-D063DBBC23C6}"/>
              </a:ext>
            </a:extLst>
          </p:cNvPr>
          <p:cNvSpPr/>
          <p:nvPr/>
        </p:nvSpPr>
        <p:spPr>
          <a:xfrm>
            <a:off x="1489232" y="5557327"/>
            <a:ext cx="2039570" cy="408623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latin typeface="Twinkl" pitchFamily="50" charset="0"/>
              </a:rPr>
              <a:t>11 minutes past 8</a:t>
            </a:r>
            <a:endParaRPr lang="en-GB" b="1" dirty="0">
              <a:latin typeface="Twinkl" pitchFamily="50" charset="0"/>
            </a:endParaRPr>
          </a:p>
        </p:txBody>
      </p:sp>
      <p:sp>
        <p:nvSpPr>
          <p:cNvPr id="28" name="Rectangle: Rounded Corners 30">
            <a:extLst>
              <a:ext uri="{FF2B5EF4-FFF2-40B4-BE49-F238E27FC236}">
                <a16:creationId xmlns:a16="http://schemas.microsoft.com/office/drawing/2014/main" id="{02DCE77F-54CC-48BA-93F2-D063DBBC23C6}"/>
              </a:ext>
            </a:extLst>
          </p:cNvPr>
          <p:cNvSpPr/>
          <p:nvPr/>
        </p:nvSpPr>
        <p:spPr>
          <a:xfrm>
            <a:off x="5573751" y="5580442"/>
            <a:ext cx="2031401" cy="408623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latin typeface="Twinkl" pitchFamily="50" charset="0"/>
              </a:rPr>
              <a:t>9 minutes past 11</a:t>
            </a:r>
            <a:endParaRPr lang="en-GB" b="1" dirty="0">
              <a:latin typeface="Twinkl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704" y="2939738"/>
            <a:ext cx="1542405" cy="3181298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>
          <a:xfrm>
            <a:off x="3644647" y="2241033"/>
            <a:ext cx="1854705" cy="590977"/>
          </a:xfrm>
          <a:prstGeom prst="wedgeRectCallout">
            <a:avLst>
              <a:gd name="adj1" fmla="val 16921"/>
              <a:gd name="adj2" fmla="val 84803"/>
            </a:avLst>
          </a:prstGeom>
          <a:solidFill>
            <a:schemeClr val="bg1"/>
          </a:solidFill>
          <a:ln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What time is it?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" name="Rectangle: Rounded Corners 30">
            <a:extLst>
              <a:ext uri="{FF2B5EF4-FFF2-40B4-BE49-F238E27FC236}">
                <a16:creationId xmlns:a16="http://schemas.microsoft.com/office/drawing/2014/main" id="{02DCE77F-54CC-48BA-93F2-D063DBBC23C6}"/>
              </a:ext>
            </a:extLst>
          </p:cNvPr>
          <p:cNvSpPr/>
          <p:nvPr/>
        </p:nvSpPr>
        <p:spPr>
          <a:xfrm>
            <a:off x="2086936" y="4844724"/>
            <a:ext cx="844123" cy="578882"/>
          </a:xfrm>
          <a:prstGeom prst="roundRect">
            <a:avLst/>
          </a:prstGeom>
          <a:solidFill>
            <a:srgbClr val="924399"/>
          </a:solidFill>
          <a:ln w="1905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bg1"/>
                </a:solidFill>
              </a:rPr>
              <a:t>8:11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18" name="Rectangle: Rounded Corners 30">
            <a:extLst>
              <a:ext uri="{FF2B5EF4-FFF2-40B4-BE49-F238E27FC236}">
                <a16:creationId xmlns:a16="http://schemas.microsoft.com/office/drawing/2014/main" id="{02DCE77F-54CC-48BA-93F2-D063DBBC23C6}"/>
              </a:ext>
            </a:extLst>
          </p:cNvPr>
          <p:cNvSpPr/>
          <p:nvPr/>
        </p:nvSpPr>
        <p:spPr>
          <a:xfrm>
            <a:off x="6024382" y="4832629"/>
            <a:ext cx="1059063" cy="578882"/>
          </a:xfrm>
          <a:prstGeom prst="roundRect">
            <a:avLst/>
          </a:prstGeom>
          <a:solidFill>
            <a:srgbClr val="924399"/>
          </a:solidFill>
          <a:ln w="1905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bg1"/>
                </a:solidFill>
              </a:rPr>
              <a:t>11:09</a:t>
            </a:r>
            <a:endParaRPr lang="en-GB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95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0420" b="12527"/>
          <a:stretch/>
        </p:blipFill>
        <p:spPr>
          <a:xfrm>
            <a:off x="729523" y="1729475"/>
            <a:ext cx="7681626" cy="23548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52982" y="805699"/>
            <a:ext cx="6638036" cy="86177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200" dirty="0" smtClean="0">
                <a:latin typeface="+mj-lt"/>
              </a:rPr>
              <a:t>Learning How to Read Digital Times</a:t>
            </a:r>
          </a:p>
          <a:p>
            <a:pPr algn="ctr"/>
            <a:r>
              <a:rPr lang="en-GB" sz="2400" dirty="0" smtClean="0">
                <a:latin typeface="+mj-lt"/>
              </a:rPr>
              <a:t>Minute Intervals to the Hour</a:t>
            </a:r>
            <a:endParaRPr lang="en-GB" sz="2400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6000" y="1773568"/>
            <a:ext cx="4572000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On this clock, the hour is 7. </a:t>
            </a:r>
          </a:p>
          <a:p>
            <a:pPr algn="ctr"/>
            <a:r>
              <a:rPr lang="en-GB" dirty="0">
                <a:latin typeface="Twinkl" pitchFamily="50" charset="0"/>
              </a:rPr>
              <a:t>52 minutes have passed since the hour.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737263" y="5778952"/>
            <a:ext cx="2991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924399"/>
                </a:solidFill>
              </a:rPr>
              <a:t>The time is 8 minutes to 8.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925813" y="2550166"/>
            <a:ext cx="3167646" cy="923330"/>
            <a:chOff x="1072088" y="2690336"/>
            <a:chExt cx="3167646" cy="923330"/>
          </a:xfrm>
        </p:grpSpPr>
        <p:sp>
          <p:nvSpPr>
            <p:cNvPr id="18" name="TextBox 17"/>
            <p:cNvSpPr txBox="1">
              <a:spLocks noChangeArrowheads="1"/>
            </p:cNvSpPr>
            <p:nvPr/>
          </p:nvSpPr>
          <p:spPr bwMode="auto">
            <a:xfrm>
              <a:off x="1072088" y="2690336"/>
              <a:ext cx="2054459" cy="92333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The numbers before the colon show the hours.</a:t>
              </a:r>
            </a:p>
          </p:txBody>
        </p:sp>
        <p:cxnSp>
          <p:nvCxnSpPr>
            <p:cNvPr id="19" name="Straight Arrow Connector 18"/>
            <p:cNvCxnSpPr>
              <a:stCxn id="18" idx="3"/>
            </p:cNvCxnSpPr>
            <p:nvPr/>
          </p:nvCxnSpPr>
          <p:spPr>
            <a:xfrm>
              <a:off x="3126547" y="3152001"/>
              <a:ext cx="1113187" cy="12908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5413911" y="2574860"/>
            <a:ext cx="2925706" cy="646331"/>
            <a:chOff x="3254008" y="1598129"/>
            <a:chExt cx="2925706" cy="646331"/>
          </a:xfrm>
        </p:grpSpPr>
        <p:sp>
          <p:nvSpPr>
            <p:cNvPr id="21" name="TextBox 20"/>
            <p:cNvSpPr txBox="1">
              <a:spLocks noChangeArrowheads="1"/>
            </p:cNvSpPr>
            <p:nvPr/>
          </p:nvSpPr>
          <p:spPr bwMode="auto">
            <a:xfrm>
              <a:off x="3448144" y="1598129"/>
              <a:ext cx="2731570" cy="64633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The numbers after the colon show the minutes.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>
              <a:off x="3254008" y="1819261"/>
              <a:ext cx="195667" cy="15634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48" y="2982092"/>
            <a:ext cx="235170" cy="47554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105" y="2982091"/>
            <a:ext cx="252016" cy="475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808" y="2973676"/>
            <a:ext cx="269931" cy="47554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776151" y="3374338"/>
            <a:ext cx="2718487" cy="2718487"/>
          </a:xfrm>
          <a:prstGeom prst="ellipse">
            <a:avLst/>
          </a:prstGeom>
          <a:solidFill>
            <a:srgbClr val="924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/>
          <p:cNvGrpSpPr/>
          <p:nvPr/>
        </p:nvGrpSpPr>
        <p:grpSpPr>
          <a:xfrm>
            <a:off x="5867610" y="3456124"/>
            <a:ext cx="2543539" cy="2537512"/>
            <a:chOff x="5600005" y="3225057"/>
            <a:chExt cx="2687260" cy="268089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6" t="753" r="17259" b="2990"/>
            <a:stretch/>
          </p:blipFill>
          <p:spPr>
            <a:xfrm>
              <a:off x="5600005" y="3225057"/>
              <a:ext cx="2687260" cy="268089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16" t="202" r="11995" b="19183"/>
            <a:stretch/>
          </p:blipFill>
          <p:spPr>
            <a:xfrm rot="18716905">
              <a:off x="6903772" y="3413796"/>
              <a:ext cx="101477" cy="2324320"/>
            </a:xfrm>
            <a:prstGeom prst="rect">
              <a:avLst/>
            </a:prstGeom>
          </p:spPr>
        </p:pic>
      </p:grpSp>
      <p:cxnSp>
        <p:nvCxnSpPr>
          <p:cNvPr id="32" name="Straight Connector 31"/>
          <p:cNvCxnSpPr/>
          <p:nvPr/>
        </p:nvCxnSpPr>
        <p:spPr>
          <a:xfrm>
            <a:off x="7148009" y="3603402"/>
            <a:ext cx="0" cy="112147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Isosceles Triangle 33"/>
          <p:cNvSpPr/>
          <p:nvPr/>
        </p:nvSpPr>
        <p:spPr>
          <a:xfrm rot="8948054">
            <a:off x="6513938" y="3608698"/>
            <a:ext cx="894664" cy="1101203"/>
          </a:xfrm>
          <a:custGeom>
            <a:avLst/>
            <a:gdLst>
              <a:gd name="connsiteX0" fmla="*/ 0 w 890587"/>
              <a:gd name="connsiteY0" fmla="*/ 888207 h 888207"/>
              <a:gd name="connsiteX1" fmla="*/ 445294 w 890587"/>
              <a:gd name="connsiteY1" fmla="*/ 0 h 888207"/>
              <a:gd name="connsiteX2" fmla="*/ 890587 w 890587"/>
              <a:gd name="connsiteY2" fmla="*/ 888207 h 888207"/>
              <a:gd name="connsiteX3" fmla="*/ 0 w 890587"/>
              <a:gd name="connsiteY3" fmla="*/ 888207 h 888207"/>
              <a:gd name="connsiteX0" fmla="*/ 0 w 918547"/>
              <a:gd name="connsiteY0" fmla="*/ 777176 h 888207"/>
              <a:gd name="connsiteX1" fmla="*/ 473254 w 918547"/>
              <a:gd name="connsiteY1" fmla="*/ 0 h 888207"/>
              <a:gd name="connsiteX2" fmla="*/ 918547 w 918547"/>
              <a:gd name="connsiteY2" fmla="*/ 888207 h 888207"/>
              <a:gd name="connsiteX3" fmla="*/ 0 w 918547"/>
              <a:gd name="connsiteY3" fmla="*/ 777176 h 888207"/>
              <a:gd name="connsiteX0" fmla="*/ 0 w 918547"/>
              <a:gd name="connsiteY0" fmla="*/ 777176 h 929904"/>
              <a:gd name="connsiteX1" fmla="*/ 473254 w 918547"/>
              <a:gd name="connsiteY1" fmla="*/ 0 h 929904"/>
              <a:gd name="connsiteX2" fmla="*/ 918547 w 918547"/>
              <a:gd name="connsiteY2" fmla="*/ 888207 h 929904"/>
              <a:gd name="connsiteX3" fmla="*/ 0 w 918547"/>
              <a:gd name="connsiteY3" fmla="*/ 777176 h 929904"/>
              <a:gd name="connsiteX0" fmla="*/ 0 w 918547"/>
              <a:gd name="connsiteY0" fmla="*/ 777176 h 944986"/>
              <a:gd name="connsiteX1" fmla="*/ 473254 w 918547"/>
              <a:gd name="connsiteY1" fmla="*/ 0 h 944986"/>
              <a:gd name="connsiteX2" fmla="*/ 918547 w 918547"/>
              <a:gd name="connsiteY2" fmla="*/ 888207 h 944986"/>
              <a:gd name="connsiteX3" fmla="*/ 0 w 918547"/>
              <a:gd name="connsiteY3" fmla="*/ 777176 h 944986"/>
              <a:gd name="connsiteX0" fmla="*/ 0 w 918547"/>
              <a:gd name="connsiteY0" fmla="*/ 924344 h 1092154"/>
              <a:gd name="connsiteX1" fmla="*/ 561212 w 918547"/>
              <a:gd name="connsiteY1" fmla="*/ 0 h 1092154"/>
              <a:gd name="connsiteX2" fmla="*/ 918547 w 918547"/>
              <a:gd name="connsiteY2" fmla="*/ 1035375 h 1092154"/>
              <a:gd name="connsiteX3" fmla="*/ 0 w 918547"/>
              <a:gd name="connsiteY3" fmla="*/ 924344 h 1092154"/>
              <a:gd name="connsiteX0" fmla="*/ 0 w 875694"/>
              <a:gd name="connsiteY0" fmla="*/ 924344 h 1098134"/>
              <a:gd name="connsiteX1" fmla="*/ 561212 w 875694"/>
              <a:gd name="connsiteY1" fmla="*/ 0 h 1098134"/>
              <a:gd name="connsiteX2" fmla="*/ 875694 w 875694"/>
              <a:gd name="connsiteY2" fmla="*/ 1051376 h 1098134"/>
              <a:gd name="connsiteX3" fmla="*/ 0 w 875694"/>
              <a:gd name="connsiteY3" fmla="*/ 924344 h 1098134"/>
              <a:gd name="connsiteX0" fmla="*/ 0 w 900997"/>
              <a:gd name="connsiteY0" fmla="*/ 924344 h 1094405"/>
              <a:gd name="connsiteX1" fmla="*/ 561212 w 900997"/>
              <a:gd name="connsiteY1" fmla="*/ 0 h 1094405"/>
              <a:gd name="connsiteX2" fmla="*/ 900997 w 900997"/>
              <a:gd name="connsiteY2" fmla="*/ 1041532 h 1094405"/>
              <a:gd name="connsiteX3" fmla="*/ 0 w 900997"/>
              <a:gd name="connsiteY3" fmla="*/ 924344 h 1094405"/>
              <a:gd name="connsiteX0" fmla="*/ 0 w 900997"/>
              <a:gd name="connsiteY0" fmla="*/ 924344 h 1095366"/>
              <a:gd name="connsiteX1" fmla="*/ 561212 w 900997"/>
              <a:gd name="connsiteY1" fmla="*/ 0 h 1095366"/>
              <a:gd name="connsiteX2" fmla="*/ 900997 w 900997"/>
              <a:gd name="connsiteY2" fmla="*/ 1041532 h 1095366"/>
              <a:gd name="connsiteX3" fmla="*/ 0 w 900997"/>
              <a:gd name="connsiteY3" fmla="*/ 924344 h 1095366"/>
              <a:gd name="connsiteX0" fmla="*/ 0 w 900997"/>
              <a:gd name="connsiteY0" fmla="*/ 924344 h 1104335"/>
              <a:gd name="connsiteX1" fmla="*/ 561212 w 900997"/>
              <a:gd name="connsiteY1" fmla="*/ 0 h 1104335"/>
              <a:gd name="connsiteX2" fmla="*/ 900997 w 900997"/>
              <a:gd name="connsiteY2" fmla="*/ 1041532 h 1104335"/>
              <a:gd name="connsiteX3" fmla="*/ 0 w 900997"/>
              <a:gd name="connsiteY3" fmla="*/ 924344 h 1104335"/>
              <a:gd name="connsiteX0" fmla="*/ 0 w 913237"/>
              <a:gd name="connsiteY0" fmla="*/ 930899 h 1108275"/>
              <a:gd name="connsiteX1" fmla="*/ 573452 w 913237"/>
              <a:gd name="connsiteY1" fmla="*/ 0 h 1108275"/>
              <a:gd name="connsiteX2" fmla="*/ 913237 w 913237"/>
              <a:gd name="connsiteY2" fmla="*/ 1041532 h 1108275"/>
              <a:gd name="connsiteX3" fmla="*/ 0 w 913237"/>
              <a:gd name="connsiteY3" fmla="*/ 930899 h 1108275"/>
              <a:gd name="connsiteX0" fmla="*/ 0 w 913237"/>
              <a:gd name="connsiteY0" fmla="*/ 930899 h 1101203"/>
              <a:gd name="connsiteX1" fmla="*/ 573452 w 913237"/>
              <a:gd name="connsiteY1" fmla="*/ 0 h 1101203"/>
              <a:gd name="connsiteX2" fmla="*/ 913237 w 913237"/>
              <a:gd name="connsiteY2" fmla="*/ 1041532 h 1101203"/>
              <a:gd name="connsiteX3" fmla="*/ 0 w 913237"/>
              <a:gd name="connsiteY3" fmla="*/ 930899 h 1101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3237" h="1101203">
                <a:moveTo>
                  <a:pt x="0" y="930899"/>
                </a:moveTo>
                <a:lnTo>
                  <a:pt x="573452" y="0"/>
                </a:lnTo>
                <a:lnTo>
                  <a:pt x="913237" y="1041532"/>
                </a:lnTo>
                <a:cubicBezTo>
                  <a:pt x="895794" y="1013420"/>
                  <a:pt x="709743" y="1253495"/>
                  <a:pt x="0" y="930899"/>
                </a:cubicBezTo>
                <a:close/>
              </a:path>
            </a:pathLst>
          </a:cu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715282" y="4106671"/>
            <a:ext cx="504979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Once the time is more than 30 minutes past the hour, we say how many minutes are left to the </a:t>
            </a:r>
            <a:r>
              <a:rPr lang="en-GB" sz="1600" b="1" dirty="0"/>
              <a:t>next</a:t>
            </a:r>
            <a:r>
              <a:rPr lang="en-GB" sz="1600" dirty="0"/>
              <a:t> hour. </a:t>
            </a:r>
          </a:p>
          <a:p>
            <a:r>
              <a:rPr lang="en-GB" sz="1600" dirty="0"/>
              <a:t>Remember, there are 60 minutes in an hour.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1850BC4-D893-4B45-8BA7-4CF80A12E7A1}"/>
              </a:ext>
            </a:extLst>
          </p:cNvPr>
          <p:cNvGrpSpPr/>
          <p:nvPr/>
        </p:nvGrpSpPr>
        <p:grpSpPr>
          <a:xfrm>
            <a:off x="658226" y="5216874"/>
            <a:ext cx="5199020" cy="789549"/>
            <a:chOff x="1837508" y="5832537"/>
            <a:chExt cx="5199020" cy="789549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C1E6B86-6820-4E3F-A4E3-A9F275EB52F5}"/>
                </a:ext>
              </a:extLst>
            </p:cNvPr>
            <p:cNvCxnSpPr/>
            <p:nvPr/>
          </p:nvCxnSpPr>
          <p:spPr>
            <a:xfrm>
              <a:off x="2229394" y="6287589"/>
              <a:ext cx="421778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06E4258-5C80-4EB8-9686-585A79334081}"/>
                </a:ext>
              </a:extLst>
            </p:cNvPr>
            <p:cNvSpPr txBox="1"/>
            <p:nvPr/>
          </p:nvSpPr>
          <p:spPr>
            <a:xfrm>
              <a:off x="1837508" y="6252754"/>
              <a:ext cx="539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52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0E7C864-289E-4BE7-A60D-D982B1B056DC}"/>
                </a:ext>
              </a:extLst>
            </p:cNvPr>
            <p:cNvSpPr txBox="1"/>
            <p:nvPr/>
          </p:nvSpPr>
          <p:spPr>
            <a:xfrm>
              <a:off x="6496597" y="6187561"/>
              <a:ext cx="539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60</a:t>
              </a:r>
            </a:p>
          </p:txBody>
        </p:sp>
        <p:sp>
          <p:nvSpPr>
            <p:cNvPr id="42" name="Arrow: Curved Down 15">
              <a:extLst>
                <a:ext uri="{FF2B5EF4-FFF2-40B4-BE49-F238E27FC236}">
                  <a16:creationId xmlns:a16="http://schemas.microsoft.com/office/drawing/2014/main" id="{B1194658-548D-4530-8D1B-B7490C666852}"/>
                </a:ext>
              </a:extLst>
            </p:cNvPr>
            <p:cNvSpPr/>
            <p:nvPr/>
          </p:nvSpPr>
          <p:spPr>
            <a:xfrm>
              <a:off x="2229394" y="5832537"/>
              <a:ext cx="4267203" cy="420217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FA48025-1AC5-4750-902A-E31923DCE912}"/>
                </a:ext>
              </a:extLst>
            </p:cNvPr>
            <p:cNvSpPr txBox="1"/>
            <p:nvPr/>
          </p:nvSpPr>
          <p:spPr>
            <a:xfrm>
              <a:off x="4167053" y="5832537"/>
              <a:ext cx="539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+ 8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913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6" grpId="0" animBg="1"/>
      <p:bldP spid="34" grpId="0" animBg="1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3871" b="922"/>
          <a:stretch/>
        </p:blipFill>
        <p:spPr>
          <a:xfrm>
            <a:off x="729523" y="1741714"/>
            <a:ext cx="7681626" cy="31041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52982" y="805699"/>
            <a:ext cx="6638036" cy="86177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200" dirty="0" smtClean="0">
                <a:latin typeface="+mj-lt"/>
              </a:rPr>
              <a:t>Learning How to Read Digital Times</a:t>
            </a:r>
          </a:p>
          <a:p>
            <a:pPr algn="ctr"/>
            <a:r>
              <a:rPr lang="en-GB" sz="2400" dirty="0" smtClean="0">
                <a:latin typeface="+mj-lt"/>
              </a:rPr>
              <a:t>Minute Intervals to the Hour</a:t>
            </a:r>
            <a:endParaRPr lang="en-GB" sz="2400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4336" y="1903648"/>
            <a:ext cx="4572000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The hour is 10.</a:t>
            </a:r>
          </a:p>
          <a:p>
            <a:pPr algn="ctr"/>
            <a:r>
              <a:rPr lang="en-GB" dirty="0">
                <a:latin typeface="Twinkl" pitchFamily="50" charset="0"/>
              </a:rPr>
              <a:t>47 minutes have passed since the hour</a:t>
            </a:r>
            <a:r>
              <a:rPr lang="en-GB" dirty="0" smtClean="0">
                <a:latin typeface="Twinkl" pitchFamily="50" charset="0"/>
              </a:rPr>
              <a:t>.</a:t>
            </a:r>
            <a:endParaRPr lang="en-GB" dirty="0">
              <a:latin typeface="Twinkl" pitchFamily="50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055" y="3256866"/>
            <a:ext cx="94485" cy="4755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442" y="3256865"/>
            <a:ext cx="269932" cy="47554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474" y="3258975"/>
            <a:ext cx="235170" cy="4755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640" y="3256864"/>
            <a:ext cx="251404" cy="475545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ABE363C-03F9-498F-A023-A9D0A9B8EA18}"/>
              </a:ext>
            </a:extLst>
          </p:cNvPr>
          <p:cNvCxnSpPr/>
          <p:nvPr/>
        </p:nvCxnSpPr>
        <p:spPr>
          <a:xfrm>
            <a:off x="2463109" y="5375201"/>
            <a:ext cx="421778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883B6D63-5B9D-4EB5-A91D-6656B22FE3B7}"/>
              </a:ext>
            </a:extLst>
          </p:cNvPr>
          <p:cNvSpPr txBox="1"/>
          <p:nvPr/>
        </p:nvSpPr>
        <p:spPr>
          <a:xfrm>
            <a:off x="2071223" y="5340366"/>
            <a:ext cx="539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47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5AC66E1-0142-4CD7-9498-1B40E0DC093C}"/>
              </a:ext>
            </a:extLst>
          </p:cNvPr>
          <p:cNvSpPr txBox="1"/>
          <p:nvPr/>
        </p:nvSpPr>
        <p:spPr>
          <a:xfrm>
            <a:off x="6730312" y="5275173"/>
            <a:ext cx="539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60</a:t>
            </a:r>
          </a:p>
        </p:txBody>
      </p:sp>
      <p:sp>
        <p:nvSpPr>
          <p:cNvPr id="45" name="Arrow: Curved Down 16">
            <a:extLst>
              <a:ext uri="{FF2B5EF4-FFF2-40B4-BE49-F238E27FC236}">
                <a16:creationId xmlns:a16="http://schemas.microsoft.com/office/drawing/2014/main" id="{11E21017-F43F-4732-8CFC-B52ABB80BA8A}"/>
              </a:ext>
            </a:extLst>
          </p:cNvPr>
          <p:cNvSpPr/>
          <p:nvPr/>
        </p:nvSpPr>
        <p:spPr>
          <a:xfrm>
            <a:off x="2463109" y="4963572"/>
            <a:ext cx="4267203" cy="37679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50DD38E-77D0-42E1-8A43-27C23ACE4DAD}"/>
              </a:ext>
            </a:extLst>
          </p:cNvPr>
          <p:cNvSpPr txBox="1"/>
          <p:nvPr/>
        </p:nvSpPr>
        <p:spPr>
          <a:xfrm>
            <a:off x="4400768" y="4920149"/>
            <a:ext cx="743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+ 13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008850" y="5644505"/>
            <a:ext cx="3122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924399"/>
                </a:solidFill>
              </a:rPr>
              <a:t>The time is 13 minutes to 11.</a:t>
            </a:r>
          </a:p>
        </p:txBody>
      </p:sp>
    </p:spTree>
    <p:extLst>
      <p:ext uri="{BB962C8B-B14F-4D97-AF65-F5344CB8AC3E}">
        <p14:creationId xmlns:p14="http://schemas.microsoft.com/office/powerpoint/2010/main" val="182586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45" grpId="0" animBg="1"/>
      <p:bldP spid="46" grpId="0"/>
      <p:bldP spid="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3871" b="922"/>
          <a:stretch/>
        </p:blipFill>
        <p:spPr>
          <a:xfrm>
            <a:off x="729523" y="1741714"/>
            <a:ext cx="7681626" cy="31041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52982" y="805699"/>
            <a:ext cx="6638036" cy="86177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200" dirty="0" smtClean="0">
                <a:latin typeface="+mj-lt"/>
              </a:rPr>
              <a:t>Learning How to Read Digital Times</a:t>
            </a:r>
          </a:p>
          <a:p>
            <a:pPr algn="ctr"/>
            <a:r>
              <a:rPr lang="en-GB" sz="2400" dirty="0" smtClean="0">
                <a:latin typeface="+mj-lt"/>
              </a:rPr>
              <a:t>Minute Intervals to the Hour</a:t>
            </a:r>
            <a:endParaRPr lang="en-GB" sz="2400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4336" y="1903648"/>
            <a:ext cx="4572000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On this clock, the hour is 4. </a:t>
            </a:r>
          </a:p>
          <a:p>
            <a:pPr algn="ctr"/>
            <a:r>
              <a:rPr lang="en-GB" dirty="0">
                <a:latin typeface="Twinkl" pitchFamily="50" charset="0"/>
              </a:rPr>
              <a:t>36 minutes have passed since the hour.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364" y="3256864"/>
            <a:ext cx="251404" cy="475545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3008850" y="5723493"/>
            <a:ext cx="3122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924399"/>
                </a:solidFill>
              </a:rPr>
              <a:t>The time is 24 minutes to 5.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642" y="3297194"/>
            <a:ext cx="248220" cy="4372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15" y="3297194"/>
            <a:ext cx="233625" cy="44084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714510" y="4981149"/>
            <a:ext cx="5714979" cy="679831"/>
            <a:chOff x="2909853" y="1996333"/>
            <a:chExt cx="5714979" cy="679831"/>
          </a:xfrm>
        </p:grpSpPr>
        <p:sp>
          <p:nvSpPr>
            <p:cNvPr id="18" name="Rounded Rectangle 17"/>
            <p:cNvSpPr/>
            <p:nvPr/>
          </p:nvSpPr>
          <p:spPr>
            <a:xfrm>
              <a:off x="3211049" y="2021047"/>
              <a:ext cx="5413783" cy="63864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8A7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78A72B"/>
                  </a:solidFill>
                </a:rPr>
                <a:t>What time is it in numbers and words</a:t>
              </a:r>
              <a:r>
                <a:rPr lang="en-GB" dirty="0" smtClean="0">
                  <a:solidFill>
                    <a:srgbClr val="78A72B"/>
                  </a:solidFill>
                </a:rPr>
                <a:t>?</a:t>
              </a:r>
            </a:p>
            <a:p>
              <a:pPr algn="ctr"/>
              <a:r>
                <a:rPr lang="en-GB" dirty="0" smtClean="0">
                  <a:solidFill>
                    <a:srgbClr val="78A72B"/>
                  </a:solidFill>
                </a:rPr>
                <a:t>Hint: how many minutes until the next hour?</a:t>
              </a:r>
              <a:endParaRPr lang="en-GB" dirty="0">
                <a:solidFill>
                  <a:srgbClr val="78A72B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909853" y="1996333"/>
              <a:ext cx="679831" cy="679831"/>
            </a:xfrm>
            <a:prstGeom prst="ellipse">
              <a:avLst/>
            </a:prstGeom>
            <a:solidFill>
              <a:srgbClr val="78A7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 smtClean="0">
                  <a:solidFill>
                    <a:srgbClr val="ACD767"/>
                  </a:solidFill>
                </a:rPr>
                <a:t>?</a:t>
              </a:r>
              <a:endParaRPr lang="en-GB" sz="3600" dirty="0">
                <a:solidFill>
                  <a:srgbClr val="ACD76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890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9D61C18-2B62-4EEC-8506-C567EC3D45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2" t="634" r="10043" b="37506"/>
          <a:stretch/>
        </p:blipFill>
        <p:spPr>
          <a:xfrm>
            <a:off x="755650" y="1977081"/>
            <a:ext cx="7632700" cy="41157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22240" y="708916"/>
            <a:ext cx="5299529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4000" dirty="0" smtClean="0">
                <a:latin typeface="+mj-lt"/>
              </a:rPr>
              <a:t>How Many Minutes to?</a:t>
            </a:r>
            <a:endParaRPr lang="en-GB" sz="2800" dirty="0"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t="753" r="17259" b="2990"/>
          <a:stretch/>
        </p:blipFill>
        <p:spPr>
          <a:xfrm>
            <a:off x="1227822" y="2816196"/>
            <a:ext cx="2687260" cy="26808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13333531">
            <a:off x="2531588" y="3004935"/>
            <a:ext cx="101477" cy="23243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17130847">
            <a:off x="2529526" y="3408037"/>
            <a:ext cx="118660" cy="15244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t="753" r="17259" b="2990"/>
          <a:stretch/>
        </p:blipFill>
        <p:spPr>
          <a:xfrm>
            <a:off x="5228395" y="2816196"/>
            <a:ext cx="2687260" cy="26808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20866496">
            <a:off x="6532161" y="3004935"/>
            <a:ext cx="101477" cy="23243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7041811">
            <a:off x="6530099" y="3408037"/>
            <a:ext cx="118660" cy="15244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59692" y="1417167"/>
            <a:ext cx="5424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Set these digital times on an analogue clock.</a:t>
            </a:r>
          </a:p>
        </p:txBody>
      </p:sp>
      <p:sp>
        <p:nvSpPr>
          <p:cNvPr id="25" name="Rectangle: Rounded Corners 30">
            <a:extLst>
              <a:ext uri="{FF2B5EF4-FFF2-40B4-BE49-F238E27FC236}">
                <a16:creationId xmlns:a16="http://schemas.microsoft.com/office/drawing/2014/main" id="{02DCE77F-54CC-48BA-93F2-D063DBBC23C6}"/>
              </a:ext>
            </a:extLst>
          </p:cNvPr>
          <p:cNvSpPr/>
          <p:nvPr/>
        </p:nvSpPr>
        <p:spPr>
          <a:xfrm>
            <a:off x="2056838" y="2101243"/>
            <a:ext cx="904318" cy="578882"/>
          </a:xfrm>
          <a:prstGeom prst="roundRect">
            <a:avLst/>
          </a:prstGeom>
          <a:solidFill>
            <a:srgbClr val="924399"/>
          </a:solidFill>
          <a:ln w="1905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bg1"/>
                </a:solidFill>
              </a:rPr>
              <a:t>9:37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26" name="Rectangle: Rounded Corners 30">
            <a:extLst>
              <a:ext uri="{FF2B5EF4-FFF2-40B4-BE49-F238E27FC236}">
                <a16:creationId xmlns:a16="http://schemas.microsoft.com/office/drawing/2014/main" id="{02DCE77F-54CC-48BA-93F2-D063DBBC23C6}"/>
              </a:ext>
            </a:extLst>
          </p:cNvPr>
          <p:cNvSpPr/>
          <p:nvPr/>
        </p:nvSpPr>
        <p:spPr>
          <a:xfrm>
            <a:off x="6090727" y="2089148"/>
            <a:ext cx="926367" cy="578882"/>
          </a:xfrm>
          <a:prstGeom prst="roundRect">
            <a:avLst/>
          </a:prstGeom>
          <a:solidFill>
            <a:srgbClr val="924399"/>
          </a:solidFill>
          <a:ln w="1905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bg1"/>
                </a:solidFill>
              </a:rPr>
              <a:t>3:58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27" name="Rectangle: Rounded Corners 30">
            <a:extLst>
              <a:ext uri="{FF2B5EF4-FFF2-40B4-BE49-F238E27FC236}">
                <a16:creationId xmlns:a16="http://schemas.microsoft.com/office/drawing/2014/main" id="{02DCE77F-54CC-48BA-93F2-D063DBBC23C6}"/>
              </a:ext>
            </a:extLst>
          </p:cNvPr>
          <p:cNvSpPr/>
          <p:nvPr/>
        </p:nvSpPr>
        <p:spPr>
          <a:xfrm>
            <a:off x="1530889" y="5611845"/>
            <a:ext cx="1956235" cy="408623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latin typeface="Twinkl" pitchFamily="50" charset="0"/>
              </a:rPr>
              <a:t>23 minutes to 10</a:t>
            </a:r>
            <a:endParaRPr lang="en-GB" b="1" dirty="0">
              <a:latin typeface="Twinkl" pitchFamily="50" charset="0"/>
            </a:endParaRPr>
          </a:p>
        </p:txBody>
      </p:sp>
      <p:sp>
        <p:nvSpPr>
          <p:cNvPr id="28" name="Rectangle: Rounded Corners 30">
            <a:extLst>
              <a:ext uri="{FF2B5EF4-FFF2-40B4-BE49-F238E27FC236}">
                <a16:creationId xmlns:a16="http://schemas.microsoft.com/office/drawing/2014/main" id="{02DCE77F-54CC-48BA-93F2-D063DBBC23C6}"/>
              </a:ext>
            </a:extLst>
          </p:cNvPr>
          <p:cNvSpPr/>
          <p:nvPr/>
        </p:nvSpPr>
        <p:spPr>
          <a:xfrm>
            <a:off x="5727335" y="5580442"/>
            <a:ext cx="1724206" cy="408623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latin typeface="Twinkl" pitchFamily="50" charset="0"/>
              </a:rPr>
              <a:t>2 minutes to 4</a:t>
            </a:r>
            <a:endParaRPr lang="en-GB" b="1" dirty="0">
              <a:latin typeface="Twinkl" pitchFamily="50" charset="0"/>
            </a:endParaRPr>
          </a:p>
        </p:txBody>
      </p:sp>
      <p:sp>
        <p:nvSpPr>
          <p:cNvPr id="5" name="Rectangular Callout 4"/>
          <p:cNvSpPr/>
          <p:nvPr/>
        </p:nvSpPr>
        <p:spPr>
          <a:xfrm>
            <a:off x="3539404" y="2193626"/>
            <a:ext cx="1854705" cy="590977"/>
          </a:xfrm>
          <a:prstGeom prst="wedgeRectCallout">
            <a:avLst>
              <a:gd name="adj1" fmla="val 16921"/>
              <a:gd name="adj2" fmla="val 84803"/>
            </a:avLst>
          </a:prstGeom>
          <a:solidFill>
            <a:schemeClr val="bg1"/>
          </a:solidFill>
          <a:ln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What time is it?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884" y="3025872"/>
            <a:ext cx="1549744" cy="306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2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9D61C18-2B62-4EEC-8506-C567EC3D45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2" t="634" r="10043" b="37506"/>
          <a:stretch/>
        </p:blipFill>
        <p:spPr>
          <a:xfrm>
            <a:off x="755650" y="1977081"/>
            <a:ext cx="7632700" cy="41157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75753" y="708916"/>
            <a:ext cx="5392502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4000" dirty="0" smtClean="0">
                <a:latin typeface="+mj-lt"/>
              </a:rPr>
              <a:t>How Many Minutes To?</a:t>
            </a:r>
            <a:endParaRPr lang="en-GB" sz="2800" dirty="0"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t="753" r="17259" b="2990"/>
          <a:stretch/>
        </p:blipFill>
        <p:spPr>
          <a:xfrm>
            <a:off x="1227822" y="2816196"/>
            <a:ext cx="2687260" cy="26808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17661976">
            <a:off x="2531588" y="3004935"/>
            <a:ext cx="101477" cy="23243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15908958">
            <a:off x="2529526" y="3408037"/>
            <a:ext cx="118660" cy="15244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t="753" r="17259" b="2990"/>
          <a:stretch/>
        </p:blipFill>
        <p:spPr>
          <a:xfrm>
            <a:off x="5228395" y="2816196"/>
            <a:ext cx="2687260" cy="26808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11508938">
            <a:off x="6532161" y="3004935"/>
            <a:ext cx="101477" cy="23243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2626479">
            <a:off x="6530099" y="3408037"/>
            <a:ext cx="118660" cy="15244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59692" y="1417167"/>
            <a:ext cx="5424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Set these digital times on an analogue clock.</a:t>
            </a:r>
          </a:p>
        </p:txBody>
      </p:sp>
      <p:sp>
        <p:nvSpPr>
          <p:cNvPr id="25" name="Rectangle: Rounded Corners 30">
            <a:extLst>
              <a:ext uri="{FF2B5EF4-FFF2-40B4-BE49-F238E27FC236}">
                <a16:creationId xmlns:a16="http://schemas.microsoft.com/office/drawing/2014/main" id="{02DCE77F-54CC-48BA-93F2-D063DBBC23C6}"/>
              </a:ext>
            </a:extLst>
          </p:cNvPr>
          <p:cNvSpPr/>
          <p:nvPr/>
        </p:nvSpPr>
        <p:spPr>
          <a:xfrm>
            <a:off x="2029702" y="2101243"/>
            <a:ext cx="958592" cy="578882"/>
          </a:xfrm>
          <a:prstGeom prst="roundRect">
            <a:avLst/>
          </a:prstGeom>
          <a:solidFill>
            <a:srgbClr val="924399"/>
          </a:solidFill>
          <a:ln w="1905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bg1"/>
                </a:solidFill>
              </a:rPr>
              <a:t>8:49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26" name="Rectangle: Rounded Corners 30">
            <a:extLst>
              <a:ext uri="{FF2B5EF4-FFF2-40B4-BE49-F238E27FC236}">
                <a16:creationId xmlns:a16="http://schemas.microsoft.com/office/drawing/2014/main" id="{02DCE77F-54CC-48BA-93F2-D063DBBC23C6}"/>
              </a:ext>
            </a:extLst>
          </p:cNvPr>
          <p:cNvSpPr/>
          <p:nvPr/>
        </p:nvSpPr>
        <p:spPr>
          <a:xfrm>
            <a:off x="6120723" y="2089148"/>
            <a:ext cx="866374" cy="578882"/>
          </a:xfrm>
          <a:prstGeom prst="roundRect">
            <a:avLst/>
          </a:prstGeom>
          <a:solidFill>
            <a:srgbClr val="924399"/>
          </a:solidFill>
          <a:ln w="1905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bg1"/>
                </a:solidFill>
              </a:rPr>
              <a:t>1:32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27" name="Rectangle: Rounded Corners 30">
            <a:extLst>
              <a:ext uri="{FF2B5EF4-FFF2-40B4-BE49-F238E27FC236}">
                <a16:creationId xmlns:a16="http://schemas.microsoft.com/office/drawing/2014/main" id="{02DCE77F-54CC-48BA-93F2-D063DBBC23C6}"/>
              </a:ext>
            </a:extLst>
          </p:cNvPr>
          <p:cNvSpPr/>
          <p:nvPr/>
        </p:nvSpPr>
        <p:spPr>
          <a:xfrm>
            <a:off x="1615862" y="5611845"/>
            <a:ext cx="1786298" cy="408623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latin typeface="Twinkl" pitchFamily="50" charset="0"/>
              </a:rPr>
              <a:t>11 minutes to 9</a:t>
            </a:r>
            <a:endParaRPr lang="en-GB" b="1" dirty="0">
              <a:latin typeface="Twinkl" pitchFamily="50" charset="0"/>
            </a:endParaRPr>
          </a:p>
        </p:txBody>
      </p:sp>
      <p:sp>
        <p:nvSpPr>
          <p:cNvPr id="28" name="Rectangle: Rounded Corners 30">
            <a:extLst>
              <a:ext uri="{FF2B5EF4-FFF2-40B4-BE49-F238E27FC236}">
                <a16:creationId xmlns:a16="http://schemas.microsoft.com/office/drawing/2014/main" id="{02DCE77F-54CC-48BA-93F2-D063DBBC23C6}"/>
              </a:ext>
            </a:extLst>
          </p:cNvPr>
          <p:cNvSpPr/>
          <p:nvPr/>
        </p:nvSpPr>
        <p:spPr>
          <a:xfrm>
            <a:off x="5664430" y="5580442"/>
            <a:ext cx="1850025" cy="408623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latin typeface="Twinkl" pitchFamily="50" charset="0"/>
              </a:rPr>
              <a:t>28 minutes to 2</a:t>
            </a:r>
            <a:endParaRPr lang="en-GB" b="1" dirty="0">
              <a:latin typeface="Twinkl" pitchFamily="50" charset="0"/>
            </a:endParaRPr>
          </a:p>
        </p:txBody>
      </p:sp>
      <p:sp>
        <p:nvSpPr>
          <p:cNvPr id="5" name="Rectangular Callout 4"/>
          <p:cNvSpPr/>
          <p:nvPr/>
        </p:nvSpPr>
        <p:spPr>
          <a:xfrm>
            <a:off x="3539404" y="2193626"/>
            <a:ext cx="1854705" cy="590977"/>
          </a:xfrm>
          <a:prstGeom prst="wedgeRectCallout">
            <a:avLst>
              <a:gd name="adj1" fmla="val 16921"/>
              <a:gd name="adj2" fmla="val 84803"/>
            </a:avLst>
          </a:prstGeom>
          <a:solidFill>
            <a:schemeClr val="bg1"/>
          </a:solidFill>
          <a:ln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What time is it?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884" y="3025872"/>
            <a:ext cx="1549744" cy="306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07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9D61C18-2B62-4EEC-8506-C567EC3D45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2" t="634" r="10043" b="37506"/>
          <a:stretch/>
        </p:blipFill>
        <p:spPr>
          <a:xfrm>
            <a:off x="755650" y="1977081"/>
            <a:ext cx="7632700" cy="41157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75752" y="708916"/>
            <a:ext cx="5392502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4000" dirty="0" smtClean="0">
                <a:latin typeface="+mj-lt"/>
              </a:rPr>
              <a:t>How Many Minutes To?</a:t>
            </a:r>
            <a:endParaRPr lang="en-GB" sz="2800" dirty="0"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t="753" r="17259" b="2990"/>
          <a:stretch/>
        </p:blipFill>
        <p:spPr>
          <a:xfrm>
            <a:off x="1227822" y="2816196"/>
            <a:ext cx="2687260" cy="26808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18347982">
            <a:off x="2531588" y="3004935"/>
            <a:ext cx="101477" cy="23243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3011620">
            <a:off x="2529526" y="3408037"/>
            <a:ext cx="118660" cy="15244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t="753" r="17259" b="2990"/>
          <a:stretch/>
        </p:blipFill>
        <p:spPr>
          <a:xfrm>
            <a:off x="5228395" y="2816196"/>
            <a:ext cx="2687260" cy="26808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15513988">
            <a:off x="6532161" y="3004935"/>
            <a:ext cx="101477" cy="23243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12025354">
            <a:off x="6530099" y="3408037"/>
            <a:ext cx="118660" cy="15244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59692" y="1417167"/>
            <a:ext cx="5424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Set these digital times on an analogue clock.</a:t>
            </a:r>
          </a:p>
        </p:txBody>
      </p:sp>
      <p:sp>
        <p:nvSpPr>
          <p:cNvPr id="25" name="Rectangle: Rounded Corners 30">
            <a:extLst>
              <a:ext uri="{FF2B5EF4-FFF2-40B4-BE49-F238E27FC236}">
                <a16:creationId xmlns:a16="http://schemas.microsoft.com/office/drawing/2014/main" id="{02DCE77F-54CC-48BA-93F2-D063DBBC23C6}"/>
              </a:ext>
            </a:extLst>
          </p:cNvPr>
          <p:cNvSpPr/>
          <p:nvPr/>
        </p:nvSpPr>
        <p:spPr>
          <a:xfrm>
            <a:off x="2096350" y="2101243"/>
            <a:ext cx="825297" cy="578882"/>
          </a:xfrm>
          <a:prstGeom prst="roundRect">
            <a:avLst/>
          </a:prstGeom>
          <a:solidFill>
            <a:srgbClr val="924399"/>
          </a:solidFill>
          <a:ln w="1905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bg1"/>
                </a:solidFill>
              </a:rPr>
              <a:t>1:51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26" name="Rectangle: Rounded Corners 30">
            <a:extLst>
              <a:ext uri="{FF2B5EF4-FFF2-40B4-BE49-F238E27FC236}">
                <a16:creationId xmlns:a16="http://schemas.microsoft.com/office/drawing/2014/main" id="{02DCE77F-54CC-48BA-93F2-D063DBBC23C6}"/>
              </a:ext>
            </a:extLst>
          </p:cNvPr>
          <p:cNvSpPr/>
          <p:nvPr/>
        </p:nvSpPr>
        <p:spPr>
          <a:xfrm>
            <a:off x="6086487" y="2089148"/>
            <a:ext cx="934848" cy="578882"/>
          </a:xfrm>
          <a:prstGeom prst="roundRect">
            <a:avLst/>
          </a:prstGeom>
          <a:solidFill>
            <a:srgbClr val="924399"/>
          </a:solidFill>
          <a:ln w="1905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bg1"/>
                </a:solidFill>
              </a:rPr>
              <a:t>6:43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27" name="Rectangle: Rounded Corners 30">
            <a:extLst>
              <a:ext uri="{FF2B5EF4-FFF2-40B4-BE49-F238E27FC236}">
                <a16:creationId xmlns:a16="http://schemas.microsoft.com/office/drawing/2014/main" id="{02DCE77F-54CC-48BA-93F2-D063DBBC23C6}"/>
              </a:ext>
            </a:extLst>
          </p:cNvPr>
          <p:cNvSpPr/>
          <p:nvPr/>
        </p:nvSpPr>
        <p:spPr>
          <a:xfrm>
            <a:off x="1650179" y="5611845"/>
            <a:ext cx="1717670" cy="408623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latin typeface="Twinkl" pitchFamily="50" charset="0"/>
              </a:rPr>
              <a:t>9 minutes to 2</a:t>
            </a:r>
            <a:endParaRPr lang="en-GB" b="1" dirty="0">
              <a:latin typeface="Twinkl" pitchFamily="50" charset="0"/>
            </a:endParaRPr>
          </a:p>
        </p:txBody>
      </p:sp>
      <p:sp>
        <p:nvSpPr>
          <p:cNvPr id="28" name="Rectangle: Rounded Corners 30">
            <a:extLst>
              <a:ext uri="{FF2B5EF4-FFF2-40B4-BE49-F238E27FC236}">
                <a16:creationId xmlns:a16="http://schemas.microsoft.com/office/drawing/2014/main" id="{02DCE77F-54CC-48BA-93F2-D063DBBC23C6}"/>
              </a:ext>
            </a:extLst>
          </p:cNvPr>
          <p:cNvSpPr/>
          <p:nvPr/>
        </p:nvSpPr>
        <p:spPr>
          <a:xfrm>
            <a:off x="5692211" y="5580442"/>
            <a:ext cx="1794469" cy="408623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latin typeface="Twinkl" pitchFamily="50" charset="0"/>
              </a:rPr>
              <a:t>17 minutes to 7</a:t>
            </a:r>
            <a:endParaRPr lang="en-GB" b="1" dirty="0">
              <a:latin typeface="Twinkl" pitchFamily="50" charset="0"/>
            </a:endParaRPr>
          </a:p>
        </p:txBody>
      </p:sp>
      <p:sp>
        <p:nvSpPr>
          <p:cNvPr id="5" name="Rectangular Callout 4"/>
          <p:cNvSpPr/>
          <p:nvPr/>
        </p:nvSpPr>
        <p:spPr>
          <a:xfrm>
            <a:off x="3539404" y="2193626"/>
            <a:ext cx="1854705" cy="590977"/>
          </a:xfrm>
          <a:prstGeom prst="wedgeRectCallout">
            <a:avLst>
              <a:gd name="adj1" fmla="val 16921"/>
              <a:gd name="adj2" fmla="val 84803"/>
            </a:avLst>
          </a:prstGeom>
          <a:solidFill>
            <a:schemeClr val="bg1"/>
          </a:solidFill>
          <a:ln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What time is it?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884" y="3025872"/>
            <a:ext cx="1549744" cy="306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65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9D61C18-2B62-4EEC-8506-C567EC3D45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2" t="634" r="10043" b="37506"/>
          <a:stretch/>
        </p:blipFill>
        <p:spPr>
          <a:xfrm>
            <a:off x="755650" y="1977081"/>
            <a:ext cx="7632700" cy="41157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75752" y="708916"/>
            <a:ext cx="5392502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4000" dirty="0" smtClean="0">
                <a:latin typeface="+mj-lt"/>
              </a:rPr>
              <a:t>How Many Minutes To?</a:t>
            </a:r>
            <a:endParaRPr lang="en-GB" sz="2800" dirty="0"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t="753" r="17259" b="2990"/>
          <a:stretch/>
        </p:blipFill>
        <p:spPr>
          <a:xfrm>
            <a:off x="1227822" y="2085592"/>
            <a:ext cx="2687260" cy="26808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20514802">
            <a:off x="2531588" y="2274331"/>
            <a:ext cx="101477" cy="23243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16046202">
            <a:off x="2529526" y="2677433"/>
            <a:ext cx="118660" cy="15244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t="753" r="17259" b="2990"/>
          <a:stretch/>
        </p:blipFill>
        <p:spPr>
          <a:xfrm>
            <a:off x="5228395" y="2085592"/>
            <a:ext cx="2687260" cy="26808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15126274">
            <a:off x="6532161" y="2274331"/>
            <a:ext cx="101477" cy="23243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4633485">
            <a:off x="6530099" y="2677433"/>
            <a:ext cx="118660" cy="15244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96872" y="1312387"/>
            <a:ext cx="6550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What time is shown on each clock</a:t>
            </a:r>
            <a:r>
              <a:rPr lang="en-GB" dirty="0" smtClean="0"/>
              <a:t>?</a:t>
            </a:r>
          </a:p>
          <a:p>
            <a:pPr algn="ctr"/>
            <a:r>
              <a:rPr lang="en-GB" dirty="0" smtClean="0"/>
              <a:t>What would this be as a digital time?</a:t>
            </a:r>
            <a:endParaRPr lang="en-GB" dirty="0"/>
          </a:p>
        </p:txBody>
      </p:sp>
      <p:sp>
        <p:nvSpPr>
          <p:cNvPr id="27" name="Rectangle: Rounded Corners 30">
            <a:extLst>
              <a:ext uri="{FF2B5EF4-FFF2-40B4-BE49-F238E27FC236}">
                <a16:creationId xmlns:a16="http://schemas.microsoft.com/office/drawing/2014/main" id="{02DCE77F-54CC-48BA-93F2-D063DBBC23C6}"/>
              </a:ext>
            </a:extLst>
          </p:cNvPr>
          <p:cNvSpPr/>
          <p:nvPr/>
        </p:nvSpPr>
        <p:spPr>
          <a:xfrm>
            <a:off x="1651002" y="4884933"/>
            <a:ext cx="1716037" cy="408623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latin typeface="Twinkl" pitchFamily="50" charset="0"/>
              </a:rPr>
              <a:t>3 minutes to 9</a:t>
            </a:r>
            <a:endParaRPr lang="en-GB" b="1" dirty="0">
              <a:latin typeface="Twinkl" pitchFamily="50" charset="0"/>
            </a:endParaRPr>
          </a:p>
        </p:txBody>
      </p:sp>
      <p:sp>
        <p:nvSpPr>
          <p:cNvPr id="28" name="Rectangle: Rounded Corners 30">
            <a:extLst>
              <a:ext uri="{FF2B5EF4-FFF2-40B4-BE49-F238E27FC236}">
                <a16:creationId xmlns:a16="http://schemas.microsoft.com/office/drawing/2014/main" id="{02DCE77F-54CC-48BA-93F2-D063DBBC23C6}"/>
              </a:ext>
            </a:extLst>
          </p:cNvPr>
          <p:cNvSpPr/>
          <p:nvPr/>
        </p:nvSpPr>
        <p:spPr>
          <a:xfrm>
            <a:off x="5679146" y="4884933"/>
            <a:ext cx="1820613" cy="408623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latin typeface="Twinkl" pitchFamily="50" charset="0"/>
              </a:rPr>
              <a:t>18 minutes to 3</a:t>
            </a:r>
            <a:endParaRPr lang="en-GB" b="1" dirty="0">
              <a:latin typeface="Twinkl" pitchFamily="50" charset="0"/>
            </a:endParaRPr>
          </a:p>
        </p:txBody>
      </p:sp>
      <p:sp>
        <p:nvSpPr>
          <p:cNvPr id="5" name="Rectangular Callout 4"/>
          <p:cNvSpPr/>
          <p:nvPr/>
        </p:nvSpPr>
        <p:spPr>
          <a:xfrm>
            <a:off x="3644647" y="2241033"/>
            <a:ext cx="1854705" cy="590977"/>
          </a:xfrm>
          <a:prstGeom prst="wedgeRectCallout">
            <a:avLst>
              <a:gd name="adj1" fmla="val 16921"/>
              <a:gd name="adj2" fmla="val 84803"/>
            </a:avLst>
          </a:prstGeom>
          <a:solidFill>
            <a:schemeClr val="bg1"/>
          </a:solidFill>
          <a:ln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What time is it?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" name="Rectangle: Rounded Corners 30">
            <a:extLst>
              <a:ext uri="{FF2B5EF4-FFF2-40B4-BE49-F238E27FC236}">
                <a16:creationId xmlns:a16="http://schemas.microsoft.com/office/drawing/2014/main" id="{02DCE77F-54CC-48BA-93F2-D063DBBC23C6}"/>
              </a:ext>
            </a:extLst>
          </p:cNvPr>
          <p:cNvSpPr/>
          <p:nvPr/>
        </p:nvSpPr>
        <p:spPr>
          <a:xfrm>
            <a:off x="2049207" y="5387068"/>
            <a:ext cx="919583" cy="578882"/>
          </a:xfrm>
          <a:prstGeom prst="roundRect">
            <a:avLst/>
          </a:prstGeom>
          <a:solidFill>
            <a:srgbClr val="924399"/>
          </a:solidFill>
          <a:ln w="1905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bg1"/>
                </a:solidFill>
              </a:rPr>
              <a:t>8:57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18" name="Rectangle: Rounded Corners 30">
            <a:extLst>
              <a:ext uri="{FF2B5EF4-FFF2-40B4-BE49-F238E27FC236}">
                <a16:creationId xmlns:a16="http://schemas.microsoft.com/office/drawing/2014/main" id="{02DCE77F-54CC-48BA-93F2-D063DBBC23C6}"/>
              </a:ext>
            </a:extLst>
          </p:cNvPr>
          <p:cNvSpPr/>
          <p:nvPr/>
        </p:nvSpPr>
        <p:spPr>
          <a:xfrm>
            <a:off x="6089883" y="5410183"/>
            <a:ext cx="928062" cy="578882"/>
          </a:xfrm>
          <a:prstGeom prst="roundRect">
            <a:avLst/>
          </a:prstGeom>
          <a:solidFill>
            <a:srgbClr val="924399"/>
          </a:solidFill>
          <a:ln w="1905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bg1"/>
                </a:solidFill>
              </a:rPr>
              <a:t>2:42</a:t>
            </a:r>
            <a:endParaRPr lang="en-GB" sz="2800" b="1" dirty="0">
              <a:solidFill>
                <a:schemeClr val="bg1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884" y="3025872"/>
            <a:ext cx="1549744" cy="306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8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02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9D61C18-2B62-4EEC-8506-C567EC3D45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2" t="634" r="10043" b="37506"/>
          <a:stretch/>
        </p:blipFill>
        <p:spPr>
          <a:xfrm>
            <a:off x="755650" y="1977081"/>
            <a:ext cx="7632700" cy="41157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75752" y="708916"/>
            <a:ext cx="5392502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4000" dirty="0" smtClean="0">
                <a:latin typeface="+mj-lt"/>
              </a:rPr>
              <a:t>How Many Minutes To?</a:t>
            </a:r>
            <a:endParaRPr lang="en-GB" sz="2800" dirty="0"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t="753" r="17259" b="2990"/>
          <a:stretch/>
        </p:blipFill>
        <p:spPr>
          <a:xfrm>
            <a:off x="1227822" y="2085592"/>
            <a:ext cx="2687260" cy="26808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15872036">
            <a:off x="2531588" y="2274331"/>
            <a:ext cx="101477" cy="23243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8251644">
            <a:off x="2529526" y="2677433"/>
            <a:ext cx="118660" cy="15244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t="753" r="17259" b="2990"/>
          <a:stretch/>
        </p:blipFill>
        <p:spPr>
          <a:xfrm>
            <a:off x="5228395" y="2085592"/>
            <a:ext cx="2687260" cy="26808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18724550">
            <a:off x="6532161" y="2274331"/>
            <a:ext cx="101477" cy="23243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17624369">
            <a:off x="6530099" y="2677433"/>
            <a:ext cx="118660" cy="1524438"/>
          </a:xfrm>
          <a:prstGeom prst="rect">
            <a:avLst/>
          </a:prstGeom>
        </p:spPr>
      </p:pic>
      <p:sp>
        <p:nvSpPr>
          <p:cNvPr id="27" name="Rectangle: Rounded Corners 30">
            <a:extLst>
              <a:ext uri="{FF2B5EF4-FFF2-40B4-BE49-F238E27FC236}">
                <a16:creationId xmlns:a16="http://schemas.microsoft.com/office/drawing/2014/main" id="{02DCE77F-54CC-48BA-93F2-D063DBBC23C6}"/>
              </a:ext>
            </a:extLst>
          </p:cNvPr>
          <p:cNvSpPr/>
          <p:nvPr/>
        </p:nvSpPr>
        <p:spPr>
          <a:xfrm>
            <a:off x="1601168" y="4924451"/>
            <a:ext cx="1815711" cy="408623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latin typeface="Twinkl" pitchFamily="50" charset="0"/>
              </a:rPr>
              <a:t>16 minutes to 5</a:t>
            </a:r>
            <a:endParaRPr lang="en-GB" b="1" dirty="0">
              <a:latin typeface="Twinkl" pitchFamily="50" charset="0"/>
            </a:endParaRPr>
          </a:p>
        </p:txBody>
      </p:sp>
      <p:sp>
        <p:nvSpPr>
          <p:cNvPr id="28" name="Rectangle: Rounded Corners 30">
            <a:extLst>
              <a:ext uri="{FF2B5EF4-FFF2-40B4-BE49-F238E27FC236}">
                <a16:creationId xmlns:a16="http://schemas.microsoft.com/office/drawing/2014/main" id="{02DCE77F-54CC-48BA-93F2-D063DBBC23C6}"/>
              </a:ext>
            </a:extLst>
          </p:cNvPr>
          <p:cNvSpPr/>
          <p:nvPr/>
        </p:nvSpPr>
        <p:spPr>
          <a:xfrm>
            <a:off x="5665258" y="4929853"/>
            <a:ext cx="1848392" cy="408623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latin typeface="Twinkl" pitchFamily="50" charset="0"/>
              </a:rPr>
              <a:t>8 minutes to 10</a:t>
            </a:r>
            <a:endParaRPr lang="en-GB" b="1" dirty="0">
              <a:latin typeface="Twinkl" pitchFamily="50" charset="0"/>
            </a:endParaRPr>
          </a:p>
        </p:txBody>
      </p:sp>
      <p:sp>
        <p:nvSpPr>
          <p:cNvPr id="5" name="Rectangular Callout 4"/>
          <p:cNvSpPr/>
          <p:nvPr/>
        </p:nvSpPr>
        <p:spPr>
          <a:xfrm>
            <a:off x="3644647" y="2241033"/>
            <a:ext cx="1854705" cy="590977"/>
          </a:xfrm>
          <a:prstGeom prst="wedgeRectCallout">
            <a:avLst>
              <a:gd name="adj1" fmla="val 16921"/>
              <a:gd name="adj2" fmla="val 84803"/>
            </a:avLst>
          </a:prstGeom>
          <a:solidFill>
            <a:schemeClr val="bg1"/>
          </a:solidFill>
          <a:ln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What time is it?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" name="Rectangle: Rounded Corners 30">
            <a:extLst>
              <a:ext uri="{FF2B5EF4-FFF2-40B4-BE49-F238E27FC236}">
                <a16:creationId xmlns:a16="http://schemas.microsoft.com/office/drawing/2014/main" id="{02DCE77F-54CC-48BA-93F2-D063DBBC23C6}"/>
              </a:ext>
            </a:extLst>
          </p:cNvPr>
          <p:cNvSpPr/>
          <p:nvPr/>
        </p:nvSpPr>
        <p:spPr>
          <a:xfrm>
            <a:off x="2024616" y="5387069"/>
            <a:ext cx="968767" cy="578882"/>
          </a:xfrm>
          <a:prstGeom prst="roundRect">
            <a:avLst/>
          </a:prstGeom>
          <a:solidFill>
            <a:srgbClr val="924399"/>
          </a:solidFill>
          <a:ln w="1905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bg1"/>
                </a:solidFill>
              </a:rPr>
              <a:t>4:44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18" name="Rectangle: Rounded Corners 30">
            <a:extLst>
              <a:ext uri="{FF2B5EF4-FFF2-40B4-BE49-F238E27FC236}">
                <a16:creationId xmlns:a16="http://schemas.microsoft.com/office/drawing/2014/main" id="{02DCE77F-54CC-48BA-93F2-D063DBBC23C6}"/>
              </a:ext>
            </a:extLst>
          </p:cNvPr>
          <p:cNvSpPr/>
          <p:nvPr/>
        </p:nvSpPr>
        <p:spPr>
          <a:xfrm>
            <a:off x="6094123" y="5392899"/>
            <a:ext cx="919583" cy="578882"/>
          </a:xfrm>
          <a:prstGeom prst="roundRect">
            <a:avLst/>
          </a:prstGeom>
          <a:solidFill>
            <a:srgbClr val="924399"/>
          </a:solidFill>
          <a:ln w="1905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bg1"/>
                </a:solidFill>
              </a:rPr>
              <a:t>9:52</a:t>
            </a:r>
            <a:endParaRPr lang="en-GB" sz="2800" b="1" dirty="0">
              <a:solidFill>
                <a:schemeClr val="bg1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884" y="3025872"/>
            <a:ext cx="1549744" cy="306695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296872" y="1312387"/>
            <a:ext cx="6550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What time is shown on each clock</a:t>
            </a:r>
            <a:r>
              <a:rPr lang="en-GB" dirty="0" smtClean="0"/>
              <a:t>?</a:t>
            </a:r>
          </a:p>
          <a:p>
            <a:pPr algn="ctr"/>
            <a:r>
              <a:rPr lang="en-GB" dirty="0" smtClean="0"/>
              <a:t>What would this be as a digital time?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820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9D61C18-2B62-4EEC-8506-C567EC3D45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2" t="634" r="10043" b="37506"/>
          <a:stretch/>
        </p:blipFill>
        <p:spPr>
          <a:xfrm>
            <a:off x="755650" y="1977081"/>
            <a:ext cx="7632700" cy="41157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75752" y="708916"/>
            <a:ext cx="5392502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4000" dirty="0" smtClean="0">
                <a:latin typeface="+mj-lt"/>
              </a:rPr>
              <a:t>How Many Minutes To?</a:t>
            </a:r>
            <a:endParaRPr lang="en-GB" sz="2800" dirty="0"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t="753" r="17259" b="2990"/>
          <a:stretch/>
        </p:blipFill>
        <p:spPr>
          <a:xfrm>
            <a:off x="1227822" y="2085592"/>
            <a:ext cx="2687260" cy="26808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11168000">
            <a:off x="2531588" y="2274331"/>
            <a:ext cx="101477" cy="23243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6351420">
            <a:off x="2529526" y="2677433"/>
            <a:ext cx="118660" cy="15244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t="753" r="17259" b="2990"/>
          <a:stretch/>
        </p:blipFill>
        <p:spPr>
          <a:xfrm>
            <a:off x="5228395" y="2085592"/>
            <a:ext cx="2687260" cy="26808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17632302">
            <a:off x="6532161" y="2274331"/>
            <a:ext cx="101477" cy="23243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19275052">
            <a:off x="6530099" y="2677433"/>
            <a:ext cx="118660" cy="1524438"/>
          </a:xfrm>
          <a:prstGeom prst="rect">
            <a:avLst/>
          </a:prstGeom>
        </p:spPr>
      </p:pic>
      <p:sp>
        <p:nvSpPr>
          <p:cNvPr id="27" name="Rectangle: Rounded Corners 30">
            <a:extLst>
              <a:ext uri="{FF2B5EF4-FFF2-40B4-BE49-F238E27FC236}">
                <a16:creationId xmlns:a16="http://schemas.microsoft.com/office/drawing/2014/main" id="{02DCE77F-54CC-48BA-93F2-D063DBBC23C6}"/>
              </a:ext>
            </a:extLst>
          </p:cNvPr>
          <p:cNvSpPr/>
          <p:nvPr/>
        </p:nvSpPr>
        <p:spPr>
          <a:xfrm>
            <a:off x="1581563" y="4929853"/>
            <a:ext cx="1854928" cy="408623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latin typeface="Twinkl" pitchFamily="50" charset="0"/>
              </a:rPr>
              <a:t>29 minutes to 4</a:t>
            </a:r>
            <a:endParaRPr lang="en-GB" b="1" dirty="0">
              <a:latin typeface="Twinkl" pitchFamily="50" charset="0"/>
            </a:endParaRPr>
          </a:p>
        </p:txBody>
      </p:sp>
      <p:sp>
        <p:nvSpPr>
          <p:cNvPr id="28" name="Rectangle: Rounded Corners 30">
            <a:extLst>
              <a:ext uri="{FF2B5EF4-FFF2-40B4-BE49-F238E27FC236}">
                <a16:creationId xmlns:a16="http://schemas.microsoft.com/office/drawing/2014/main" id="{02DCE77F-54CC-48BA-93F2-D063DBBC23C6}"/>
              </a:ext>
            </a:extLst>
          </p:cNvPr>
          <p:cNvSpPr/>
          <p:nvPr/>
        </p:nvSpPr>
        <p:spPr>
          <a:xfrm>
            <a:off x="5665265" y="4929852"/>
            <a:ext cx="1848391" cy="408623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latin typeface="Twinkl" pitchFamily="50" charset="0"/>
              </a:rPr>
              <a:t>11 minutes to 11</a:t>
            </a:r>
            <a:endParaRPr lang="en-GB" b="1" dirty="0">
              <a:latin typeface="Twinkl" pitchFamily="50" charset="0"/>
            </a:endParaRPr>
          </a:p>
        </p:txBody>
      </p:sp>
      <p:sp>
        <p:nvSpPr>
          <p:cNvPr id="5" name="Rectangular Callout 4"/>
          <p:cNvSpPr/>
          <p:nvPr/>
        </p:nvSpPr>
        <p:spPr>
          <a:xfrm>
            <a:off x="3644647" y="2241033"/>
            <a:ext cx="1854705" cy="590977"/>
          </a:xfrm>
          <a:prstGeom prst="wedgeRectCallout">
            <a:avLst>
              <a:gd name="adj1" fmla="val 16921"/>
              <a:gd name="adj2" fmla="val 84803"/>
            </a:avLst>
          </a:prstGeom>
          <a:solidFill>
            <a:schemeClr val="bg1"/>
          </a:solidFill>
          <a:ln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What time is it?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" name="Rectangle: Rounded Corners 30">
            <a:extLst>
              <a:ext uri="{FF2B5EF4-FFF2-40B4-BE49-F238E27FC236}">
                <a16:creationId xmlns:a16="http://schemas.microsoft.com/office/drawing/2014/main" id="{02DCE77F-54CC-48BA-93F2-D063DBBC23C6}"/>
              </a:ext>
            </a:extLst>
          </p:cNvPr>
          <p:cNvSpPr/>
          <p:nvPr/>
        </p:nvSpPr>
        <p:spPr>
          <a:xfrm>
            <a:off x="2077524" y="5426209"/>
            <a:ext cx="862951" cy="578882"/>
          </a:xfrm>
          <a:prstGeom prst="roundRect">
            <a:avLst/>
          </a:prstGeom>
          <a:solidFill>
            <a:srgbClr val="924399"/>
          </a:solidFill>
          <a:ln w="1905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bg1"/>
                </a:solidFill>
              </a:rPr>
              <a:t>3:31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18" name="Rectangle: Rounded Corners 30">
            <a:extLst>
              <a:ext uri="{FF2B5EF4-FFF2-40B4-BE49-F238E27FC236}">
                <a16:creationId xmlns:a16="http://schemas.microsoft.com/office/drawing/2014/main" id="{02DCE77F-54CC-48BA-93F2-D063DBBC23C6}"/>
              </a:ext>
            </a:extLst>
          </p:cNvPr>
          <p:cNvSpPr/>
          <p:nvPr/>
        </p:nvSpPr>
        <p:spPr>
          <a:xfrm>
            <a:off x="5991614" y="5410183"/>
            <a:ext cx="1124602" cy="578882"/>
          </a:xfrm>
          <a:prstGeom prst="roundRect">
            <a:avLst/>
          </a:prstGeom>
          <a:solidFill>
            <a:srgbClr val="924399"/>
          </a:solidFill>
          <a:ln w="1905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bg1"/>
                </a:solidFill>
              </a:rPr>
              <a:t>10:49</a:t>
            </a:r>
            <a:endParaRPr lang="en-GB" sz="2800" b="1" dirty="0">
              <a:solidFill>
                <a:schemeClr val="bg1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884" y="3025872"/>
            <a:ext cx="1549744" cy="306695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296872" y="1312387"/>
            <a:ext cx="6550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What time is shown on each clock</a:t>
            </a:r>
            <a:r>
              <a:rPr lang="en-GB" dirty="0" smtClean="0"/>
              <a:t>?</a:t>
            </a:r>
          </a:p>
          <a:p>
            <a:pPr algn="ctr"/>
            <a:r>
              <a:rPr lang="en-GB" dirty="0" smtClean="0"/>
              <a:t>What would this be as a digital time?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83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23827" r="8264" b="16496"/>
          <a:stretch/>
        </p:blipFill>
        <p:spPr>
          <a:xfrm>
            <a:off x="755650" y="2281881"/>
            <a:ext cx="7632700" cy="38114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366" y="2448809"/>
            <a:ext cx="2620468" cy="200591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33913" y="697112"/>
            <a:ext cx="5676233" cy="11079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600" dirty="0" smtClean="0">
                <a:latin typeface="+mj-lt"/>
              </a:rPr>
              <a:t>Converting between Digital</a:t>
            </a:r>
          </a:p>
          <a:p>
            <a:pPr algn="ctr"/>
            <a:r>
              <a:rPr lang="en-GB" sz="3600" dirty="0" smtClean="0">
                <a:latin typeface="+mj-lt"/>
              </a:rPr>
              <a:t>and Analogue Clock Times</a:t>
            </a:r>
            <a:endParaRPr lang="en-GB" sz="3600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56"/>
          <a:stretch/>
        </p:blipFill>
        <p:spPr>
          <a:xfrm>
            <a:off x="755650" y="2865254"/>
            <a:ext cx="3105372" cy="32210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771" y="2458283"/>
            <a:ext cx="2420254" cy="342348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4850">
            <a:off x="3666042" y="2578608"/>
            <a:ext cx="2420254" cy="342348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755650" y="1831792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Use your terrific time skills to complete the activity sheet.</a:t>
            </a:r>
          </a:p>
        </p:txBody>
      </p:sp>
    </p:spTree>
    <p:extLst>
      <p:ext uri="{BB962C8B-B14F-4D97-AF65-F5344CB8AC3E}">
        <p14:creationId xmlns:p14="http://schemas.microsoft.com/office/powerpoint/2010/main" val="160874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1"/>
          <a:stretch/>
        </p:blipFill>
        <p:spPr>
          <a:xfrm>
            <a:off x="755650" y="2329818"/>
            <a:ext cx="7632700" cy="37630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81602" y="1333040"/>
            <a:ext cx="6980796" cy="97640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Here is an </a:t>
            </a:r>
            <a:r>
              <a:rPr lang="en-GB" dirty="0" smtClean="0"/>
              <a:t>evening </a:t>
            </a:r>
            <a:r>
              <a:rPr lang="en-GB" dirty="0"/>
              <a:t>TV schedule. </a:t>
            </a:r>
            <a:r>
              <a:rPr lang="en-GB" dirty="0" smtClean="0"/>
              <a:t>Some of the times have been written in digital form and some of them have been written in words and numbers. Copy </a:t>
            </a:r>
            <a:r>
              <a:rPr lang="en-GB" dirty="0"/>
              <a:t>the table and fill in the missing times.</a:t>
            </a:r>
          </a:p>
        </p:txBody>
      </p:sp>
      <p:sp>
        <p:nvSpPr>
          <p:cNvPr id="8" name="Rectangle 7"/>
          <p:cNvSpPr/>
          <p:nvPr/>
        </p:nvSpPr>
        <p:spPr>
          <a:xfrm>
            <a:off x="3519659" y="697112"/>
            <a:ext cx="2104743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 smtClean="0">
                <a:latin typeface="+mj-lt"/>
              </a:rPr>
              <a:t>TV Times</a:t>
            </a:r>
            <a:endParaRPr lang="en-GB" sz="4000" dirty="0">
              <a:latin typeface="+mj-lt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33344"/>
              </p:ext>
            </p:extLst>
          </p:nvPr>
        </p:nvGraphicFramePr>
        <p:xfrm>
          <a:off x="1081602" y="2496064"/>
          <a:ext cx="6972300" cy="2219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870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85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66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2848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TV Programme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Digital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Analogue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Early Evening News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6:04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You’re on Video!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22 minutes</a:t>
                      </a:r>
                      <a:r>
                        <a:rPr lang="en-GB" baseline="0" dirty="0"/>
                        <a:t> past 6</a:t>
                      </a:r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Ann and Deb </a:t>
                      </a:r>
                      <a:r>
                        <a:rPr lang="en-GB" dirty="0"/>
                        <a:t>Show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6:54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Toys’ Party (film)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24 minutes to 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Late News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 minutes to 10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9909">
            <a:off x="3902069" y="3442007"/>
            <a:ext cx="924849" cy="38759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64493" y="3251059"/>
            <a:ext cx="622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78A72B"/>
                </a:solidFill>
              </a:rPr>
              <a:t>6:22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374238" y="3978899"/>
            <a:ext cx="622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78A72B"/>
                </a:solidFill>
              </a:rPr>
              <a:t>7:36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374238" y="4346692"/>
            <a:ext cx="630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78A72B"/>
                </a:solidFill>
              </a:rPr>
              <a:t>9:56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873524" y="2853601"/>
            <a:ext cx="1938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78A72B"/>
                </a:solidFill>
              </a:rPr>
              <a:t>4 minutes past 6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003366" y="3595861"/>
            <a:ext cx="16786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78A72B"/>
                </a:solidFill>
              </a:rPr>
              <a:t>6 minutes to 7</a:t>
            </a:r>
          </a:p>
        </p:txBody>
      </p:sp>
    </p:spTree>
    <p:extLst>
      <p:ext uri="{BB962C8B-B14F-4D97-AF65-F5344CB8AC3E}">
        <p14:creationId xmlns:p14="http://schemas.microsoft.com/office/powerpoint/2010/main" val="138819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  <p:bldP spid="23" grpId="0"/>
      <p:bldP spid="24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46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946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 smtClean="0"/>
              <a:t>I can convert between digital and analogue clock times.</a:t>
            </a:r>
            <a:endParaRPr lang="en-GB" dirty="0"/>
          </a:p>
        </p:txBody>
      </p:sp>
      <p:sp>
        <p:nvSpPr>
          <p:cNvPr id="19463" name="Content Placeholder 15"/>
          <p:cNvSpPr txBox="1">
            <a:spLocks/>
          </p:cNvSpPr>
          <p:nvPr/>
        </p:nvSpPr>
        <p:spPr bwMode="auto">
          <a:xfrm>
            <a:off x="628650" y="3467099"/>
            <a:ext cx="7886700" cy="255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GB" altLang="en-US" dirty="0" smtClean="0"/>
              <a:t>I can write digital past-the-hour times in numbers and words.</a:t>
            </a:r>
          </a:p>
          <a:p>
            <a:pPr fontAlgn="base">
              <a:spcAft>
                <a:spcPct val="0"/>
              </a:spcAft>
            </a:pPr>
            <a:r>
              <a:rPr lang="en-GB" altLang="en-US" dirty="0" smtClean="0"/>
              <a:t>I can write past-the-hour times shown on an analogue clock in digital form.</a:t>
            </a:r>
          </a:p>
          <a:p>
            <a:pPr fontAlgn="base">
              <a:spcAft>
                <a:spcPct val="0"/>
              </a:spcAft>
            </a:pPr>
            <a:r>
              <a:rPr lang="en-GB" altLang="en-US" dirty="0" smtClean="0"/>
              <a:t>I can write digital to-the-hour times in numbers and words.</a:t>
            </a:r>
          </a:p>
          <a:p>
            <a:pPr fontAlgn="base">
              <a:spcAft>
                <a:spcPct val="0"/>
              </a:spcAft>
            </a:pPr>
            <a:r>
              <a:rPr lang="en-GB" altLang="en-US" dirty="0" smtClean="0"/>
              <a:t>I can write to-the-hour times shown on an analogue clock </a:t>
            </a:r>
            <a:r>
              <a:rPr lang="en-GB" altLang="en-US" smtClean="0"/>
              <a:t>in digital form.</a:t>
            </a:r>
            <a:endParaRPr lang="en-GB" alt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156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4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4952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46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946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 smtClean="0"/>
              <a:t>I can convert between digital and analogue clock times.</a:t>
            </a:r>
            <a:endParaRPr lang="en-GB" dirty="0"/>
          </a:p>
        </p:txBody>
      </p:sp>
      <p:sp>
        <p:nvSpPr>
          <p:cNvPr id="19463" name="Content Placeholder 15"/>
          <p:cNvSpPr txBox="1">
            <a:spLocks/>
          </p:cNvSpPr>
          <p:nvPr/>
        </p:nvSpPr>
        <p:spPr bwMode="auto">
          <a:xfrm>
            <a:off x="628650" y="3467099"/>
            <a:ext cx="7886700" cy="255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GB" altLang="en-US" dirty="0" smtClean="0"/>
              <a:t>I can write digital past-the-hour times in numbers and words.</a:t>
            </a:r>
          </a:p>
          <a:p>
            <a:pPr fontAlgn="base">
              <a:spcAft>
                <a:spcPct val="0"/>
              </a:spcAft>
            </a:pPr>
            <a:r>
              <a:rPr lang="en-GB" altLang="en-US" dirty="0" smtClean="0"/>
              <a:t>I can write past-the-hour times shown on an analogue clock in digital form.</a:t>
            </a:r>
          </a:p>
          <a:p>
            <a:pPr fontAlgn="base">
              <a:spcAft>
                <a:spcPct val="0"/>
              </a:spcAft>
            </a:pPr>
            <a:r>
              <a:rPr lang="en-GB" altLang="en-US" dirty="0" smtClean="0"/>
              <a:t>I can write digital to-the-hour times in numbers and words.</a:t>
            </a:r>
          </a:p>
          <a:p>
            <a:pPr fontAlgn="base">
              <a:spcAft>
                <a:spcPct val="0"/>
              </a:spcAft>
            </a:pPr>
            <a:r>
              <a:rPr lang="en-GB" altLang="en-US" dirty="0" smtClean="0"/>
              <a:t>I can write to-the-hour times shown on an analogue clock in digital form.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409170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6036"/>
          <a:stretch/>
        </p:blipFill>
        <p:spPr>
          <a:xfrm>
            <a:off x="731187" y="1630535"/>
            <a:ext cx="7681626" cy="34655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66557" y="805699"/>
            <a:ext cx="5810885" cy="7386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2800" dirty="0" smtClean="0">
                <a:latin typeface="+mj-lt"/>
              </a:rPr>
              <a:t>Learning How to Read Digital Times</a:t>
            </a:r>
          </a:p>
          <a:p>
            <a:pPr algn="ctr"/>
            <a:r>
              <a:rPr lang="en-GB" sz="2000" dirty="0" smtClean="0">
                <a:latin typeface="+mj-lt"/>
              </a:rPr>
              <a:t>Minute Intervals past the Hour</a:t>
            </a:r>
            <a:endParaRPr lang="en-GB" sz="20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179" y="3466345"/>
            <a:ext cx="252016" cy="475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441" y="3466345"/>
            <a:ext cx="271344" cy="4780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150" y="3466345"/>
            <a:ext cx="94485" cy="47554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72088" y="2690336"/>
            <a:ext cx="3013880" cy="1477328"/>
            <a:chOff x="1072088" y="2690336"/>
            <a:chExt cx="3013880" cy="1477328"/>
          </a:xfrm>
        </p:grpSpPr>
        <p:sp>
          <p:nvSpPr>
            <p:cNvPr id="65" name="TextBox 64"/>
            <p:cNvSpPr txBox="1">
              <a:spLocks noChangeArrowheads="1"/>
            </p:cNvSpPr>
            <p:nvPr/>
          </p:nvSpPr>
          <p:spPr bwMode="auto">
            <a:xfrm>
              <a:off x="1072088" y="2690336"/>
              <a:ext cx="2054459" cy="147732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The numbers before the colon show the hours since midnight or midday.</a:t>
              </a:r>
            </a:p>
          </p:txBody>
        </p:sp>
        <p:cxnSp>
          <p:nvCxnSpPr>
            <p:cNvPr id="7" name="Straight Arrow Connector 6"/>
            <p:cNvCxnSpPr>
              <a:stCxn id="65" idx="3"/>
            </p:cNvCxnSpPr>
            <p:nvPr/>
          </p:nvCxnSpPr>
          <p:spPr>
            <a:xfrm>
              <a:off x="3126547" y="3429000"/>
              <a:ext cx="959421" cy="203886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/>
          <p:nvPr/>
        </p:nvGrpSpPr>
        <p:grpSpPr>
          <a:xfrm>
            <a:off x="5289969" y="2045593"/>
            <a:ext cx="2734992" cy="1383407"/>
            <a:chOff x="391555" y="2690336"/>
            <a:chExt cx="2734992" cy="1383407"/>
          </a:xfrm>
        </p:grpSpPr>
        <p:sp>
          <p:nvSpPr>
            <p:cNvPr id="68" name="TextBox 67"/>
            <p:cNvSpPr txBox="1">
              <a:spLocks noChangeArrowheads="1"/>
            </p:cNvSpPr>
            <p:nvPr/>
          </p:nvSpPr>
          <p:spPr bwMode="auto">
            <a:xfrm>
              <a:off x="1072088" y="2690336"/>
              <a:ext cx="2054459" cy="92333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The numbers after the colon show the minutes.</a:t>
              </a:r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 flipH="1">
              <a:off x="391555" y="3335079"/>
              <a:ext cx="680533" cy="738664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/>
          <p:cNvSpPr/>
          <p:nvPr/>
        </p:nvSpPr>
        <p:spPr>
          <a:xfrm>
            <a:off x="2286000" y="513339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On this clock, the hour is 5. </a:t>
            </a:r>
            <a:endParaRPr lang="en-GB" dirty="0" smtClean="0">
              <a:latin typeface="Twinkl" pitchFamily="50" charset="0"/>
            </a:endParaRPr>
          </a:p>
          <a:p>
            <a:pPr algn="ctr"/>
            <a:r>
              <a:rPr lang="en-GB" dirty="0">
                <a:latin typeface="Twinkl" pitchFamily="50" charset="0"/>
              </a:rPr>
              <a:t>13 minutes have passed since the hour</a:t>
            </a:r>
            <a:r>
              <a:rPr lang="en-GB" dirty="0" smtClean="0">
                <a:latin typeface="Twinkl" pitchFamily="50" charset="0"/>
              </a:rPr>
              <a:t>.</a:t>
            </a:r>
            <a:endParaRPr lang="en-GB" dirty="0">
              <a:latin typeface="Twinkl" pitchFamily="50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23150" y="5764200"/>
            <a:ext cx="3297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2673D"/>
                </a:solidFill>
              </a:rPr>
              <a:t>The time is 13 minutes past 5.</a:t>
            </a:r>
          </a:p>
        </p:txBody>
      </p:sp>
    </p:spTree>
    <p:extLst>
      <p:ext uri="{BB962C8B-B14F-4D97-AF65-F5344CB8AC3E}">
        <p14:creationId xmlns:p14="http://schemas.microsoft.com/office/powerpoint/2010/main" val="150354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6036"/>
          <a:stretch/>
        </p:blipFill>
        <p:spPr>
          <a:xfrm>
            <a:off x="731187" y="1630535"/>
            <a:ext cx="7681626" cy="34655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66557" y="805699"/>
            <a:ext cx="5810885" cy="7386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2800" dirty="0" smtClean="0">
                <a:latin typeface="+mj-lt"/>
              </a:rPr>
              <a:t>Learning How to Read Digital Times</a:t>
            </a:r>
          </a:p>
          <a:p>
            <a:pPr algn="ctr"/>
            <a:r>
              <a:rPr lang="en-GB" sz="2000" dirty="0" smtClean="0">
                <a:latin typeface="+mj-lt"/>
              </a:rPr>
              <a:t>Minute Intervals Past the Hour</a:t>
            </a:r>
            <a:endParaRPr lang="en-GB" sz="2000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6000" y="513339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 smtClean="0">
                <a:latin typeface="Twinkl" pitchFamily="50" charset="0"/>
              </a:rPr>
              <a:t>The hour is 10. </a:t>
            </a:r>
          </a:p>
          <a:p>
            <a:pPr algn="ctr"/>
            <a:r>
              <a:rPr lang="en-GB" dirty="0" smtClean="0">
                <a:latin typeface="Twinkl" pitchFamily="50" charset="0"/>
              </a:rPr>
              <a:t>22 minutes have passed since the hour.</a:t>
            </a:r>
            <a:endParaRPr lang="en-GB" dirty="0">
              <a:latin typeface="Twinkl" pitchFamily="50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49413" y="5764200"/>
            <a:ext cx="34451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2673D"/>
                </a:solidFill>
              </a:rPr>
              <a:t>The time is 22 minutes past 10.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512" y="3474582"/>
            <a:ext cx="94485" cy="4755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899" y="3474581"/>
            <a:ext cx="269932" cy="4755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019" y="3474581"/>
            <a:ext cx="269931" cy="4755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979" y="3474581"/>
            <a:ext cx="269931" cy="47554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707747" y="2073817"/>
            <a:ext cx="5714979" cy="509685"/>
            <a:chOff x="2909853" y="1979857"/>
            <a:chExt cx="5714979" cy="509685"/>
          </a:xfrm>
        </p:grpSpPr>
        <p:sp>
          <p:nvSpPr>
            <p:cNvPr id="14" name="Rounded Rectangle 13"/>
            <p:cNvSpPr/>
            <p:nvPr/>
          </p:nvSpPr>
          <p:spPr>
            <a:xfrm>
              <a:off x="3211049" y="2021048"/>
              <a:ext cx="5413783" cy="4317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8A7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rgbClr val="78A72B"/>
                  </a:solidFill>
                </a:rPr>
                <a:t>What is the time?</a:t>
              </a:r>
              <a:endParaRPr lang="en-GB" dirty="0">
                <a:solidFill>
                  <a:srgbClr val="78A72B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909853" y="1979857"/>
              <a:ext cx="509685" cy="509685"/>
            </a:xfrm>
            <a:prstGeom prst="ellipse">
              <a:avLst/>
            </a:prstGeom>
            <a:solidFill>
              <a:srgbClr val="78A7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 smtClean="0">
                  <a:solidFill>
                    <a:srgbClr val="ACD767"/>
                  </a:solidFill>
                </a:rPr>
                <a:t>?</a:t>
              </a:r>
              <a:endParaRPr lang="en-GB" sz="3600" dirty="0">
                <a:solidFill>
                  <a:srgbClr val="ACD76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184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6036"/>
          <a:stretch/>
        </p:blipFill>
        <p:spPr>
          <a:xfrm>
            <a:off x="731187" y="1630535"/>
            <a:ext cx="7681626" cy="34655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66557" y="805699"/>
            <a:ext cx="5810885" cy="7386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2800" dirty="0" smtClean="0">
                <a:latin typeface="+mj-lt"/>
              </a:rPr>
              <a:t>Learning How to Read Digital Times</a:t>
            </a:r>
          </a:p>
          <a:p>
            <a:pPr algn="ctr"/>
            <a:r>
              <a:rPr lang="en-GB" sz="2000" dirty="0" smtClean="0">
                <a:latin typeface="+mj-lt"/>
              </a:rPr>
              <a:t>Minute Intervals Past the Hour</a:t>
            </a:r>
            <a:endParaRPr lang="en-GB" sz="2000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2395" y="513339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 smtClean="0">
                <a:latin typeface="Twinkl" pitchFamily="50" charset="0"/>
              </a:rPr>
              <a:t>The hour is 3. </a:t>
            </a:r>
          </a:p>
          <a:p>
            <a:pPr algn="ctr"/>
            <a:r>
              <a:rPr lang="en-GB" dirty="0" smtClean="0">
                <a:latin typeface="Twinkl" pitchFamily="50" charset="0"/>
              </a:rPr>
              <a:t>17 minutes have passed since the hour.</a:t>
            </a:r>
            <a:endParaRPr lang="en-GB" dirty="0">
              <a:latin typeface="Twinkl" pitchFamily="50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23554" y="5723493"/>
            <a:ext cx="3289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2673D"/>
                </a:solidFill>
              </a:rPr>
              <a:t>The time is </a:t>
            </a:r>
            <a:r>
              <a:rPr lang="en-GB" b="1" dirty="0" smtClean="0">
                <a:solidFill>
                  <a:srgbClr val="F2673D"/>
                </a:solidFill>
              </a:rPr>
              <a:t>17 minutes past 3.</a:t>
            </a:r>
            <a:endParaRPr lang="en-GB" b="1" dirty="0">
              <a:solidFill>
                <a:srgbClr val="F2673D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436" y="3474582"/>
            <a:ext cx="94485" cy="47554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707747" y="2073817"/>
            <a:ext cx="5714979" cy="509685"/>
            <a:chOff x="2909853" y="1979857"/>
            <a:chExt cx="5714979" cy="509685"/>
          </a:xfrm>
        </p:grpSpPr>
        <p:sp>
          <p:nvSpPr>
            <p:cNvPr id="14" name="Rounded Rectangle 13"/>
            <p:cNvSpPr/>
            <p:nvPr/>
          </p:nvSpPr>
          <p:spPr>
            <a:xfrm>
              <a:off x="3211049" y="2021048"/>
              <a:ext cx="5413783" cy="4317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8A7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rgbClr val="78A72B"/>
                  </a:solidFill>
                </a:rPr>
                <a:t>What is the time?</a:t>
              </a:r>
              <a:endParaRPr lang="en-GB" dirty="0">
                <a:solidFill>
                  <a:srgbClr val="78A72B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909853" y="1979857"/>
              <a:ext cx="509685" cy="509685"/>
            </a:xfrm>
            <a:prstGeom prst="ellipse">
              <a:avLst/>
            </a:prstGeom>
            <a:solidFill>
              <a:srgbClr val="78A7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 smtClean="0">
                  <a:solidFill>
                    <a:srgbClr val="ACD767"/>
                  </a:solidFill>
                </a:rPr>
                <a:t>?</a:t>
              </a:r>
              <a:endParaRPr lang="en-GB" sz="3600" dirty="0">
                <a:solidFill>
                  <a:srgbClr val="ACD767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638" y="3478259"/>
            <a:ext cx="267844" cy="4718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432" y="3474582"/>
            <a:ext cx="235170" cy="47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63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9D61C18-2B62-4EEC-8506-C567EC3D45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2" t="634" r="10043" b="37506"/>
          <a:stretch/>
        </p:blipFill>
        <p:spPr>
          <a:xfrm>
            <a:off x="755650" y="1977081"/>
            <a:ext cx="7632700" cy="41157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71452" y="708916"/>
            <a:ext cx="4001096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4000" dirty="0" smtClean="0">
                <a:latin typeface="+mj-lt"/>
              </a:rPr>
              <a:t>What’s the Time?</a:t>
            </a:r>
            <a:endParaRPr lang="en-GB" sz="2800" dirty="0"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t="753" r="17259" b="2990"/>
          <a:stretch/>
        </p:blipFill>
        <p:spPr>
          <a:xfrm>
            <a:off x="1227822" y="2816196"/>
            <a:ext cx="2687260" cy="26808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6099306">
            <a:off x="2531588" y="3004935"/>
            <a:ext cx="101477" cy="23243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15029646">
            <a:off x="2529526" y="3408037"/>
            <a:ext cx="118660" cy="15244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t="753" r="17259" b="2990"/>
          <a:stretch/>
        </p:blipFill>
        <p:spPr>
          <a:xfrm>
            <a:off x="5228395" y="2816196"/>
            <a:ext cx="2687260" cy="26808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10075008">
            <a:off x="6532161" y="3004935"/>
            <a:ext cx="101477" cy="23243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20750115">
            <a:off x="6530099" y="3408037"/>
            <a:ext cx="118660" cy="15244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59692" y="1302538"/>
            <a:ext cx="5424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Set these digital times on an analogue </a:t>
            </a:r>
            <a:r>
              <a:rPr lang="en-GB" dirty="0" smtClean="0"/>
              <a:t>clock.</a:t>
            </a:r>
          </a:p>
          <a:p>
            <a:pPr algn="ctr"/>
            <a:r>
              <a:rPr lang="en-GB" dirty="0" smtClean="0"/>
              <a:t>Then</a:t>
            </a:r>
            <a:r>
              <a:rPr lang="en-GB" dirty="0"/>
              <a:t>, write the time in numbers and words.</a:t>
            </a:r>
          </a:p>
        </p:txBody>
      </p:sp>
      <p:sp>
        <p:nvSpPr>
          <p:cNvPr id="25" name="Rectangle: Rounded Corners 30">
            <a:extLst>
              <a:ext uri="{FF2B5EF4-FFF2-40B4-BE49-F238E27FC236}">
                <a16:creationId xmlns:a16="http://schemas.microsoft.com/office/drawing/2014/main" id="{02DCE77F-54CC-48BA-93F2-D063DBBC23C6}"/>
              </a:ext>
            </a:extLst>
          </p:cNvPr>
          <p:cNvSpPr/>
          <p:nvPr/>
        </p:nvSpPr>
        <p:spPr>
          <a:xfrm>
            <a:off x="2068963" y="2101243"/>
            <a:ext cx="880066" cy="578882"/>
          </a:xfrm>
          <a:prstGeom prst="roundRect">
            <a:avLst/>
          </a:prstGeom>
          <a:solidFill>
            <a:srgbClr val="924399"/>
          </a:solidFill>
          <a:ln w="1905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bg1"/>
                </a:solidFill>
              </a:rPr>
              <a:t>8:17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26" name="Rectangle: Rounded Corners 30">
            <a:extLst>
              <a:ext uri="{FF2B5EF4-FFF2-40B4-BE49-F238E27FC236}">
                <a16:creationId xmlns:a16="http://schemas.microsoft.com/office/drawing/2014/main" id="{02DCE77F-54CC-48BA-93F2-D063DBBC23C6}"/>
              </a:ext>
            </a:extLst>
          </p:cNvPr>
          <p:cNvSpPr/>
          <p:nvPr/>
        </p:nvSpPr>
        <p:spPr>
          <a:xfrm>
            <a:off x="6039502" y="2089148"/>
            <a:ext cx="1028813" cy="578882"/>
          </a:xfrm>
          <a:prstGeom prst="roundRect">
            <a:avLst/>
          </a:prstGeom>
          <a:solidFill>
            <a:srgbClr val="924399"/>
          </a:solidFill>
          <a:ln w="1905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bg1"/>
                </a:solidFill>
              </a:rPr>
              <a:t>11:28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27" name="Rectangle: Rounded Corners 30">
            <a:extLst>
              <a:ext uri="{FF2B5EF4-FFF2-40B4-BE49-F238E27FC236}">
                <a16:creationId xmlns:a16="http://schemas.microsoft.com/office/drawing/2014/main" id="{02DCE77F-54CC-48BA-93F2-D063DBBC23C6}"/>
              </a:ext>
            </a:extLst>
          </p:cNvPr>
          <p:cNvSpPr/>
          <p:nvPr/>
        </p:nvSpPr>
        <p:spPr>
          <a:xfrm>
            <a:off x="1478592" y="5611845"/>
            <a:ext cx="2060812" cy="408623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latin typeface="Twinkl" pitchFamily="50" charset="0"/>
              </a:rPr>
              <a:t>17 minutes past 8</a:t>
            </a:r>
            <a:endParaRPr lang="en-GB" b="1" dirty="0">
              <a:latin typeface="Twinkl" pitchFamily="50" charset="0"/>
            </a:endParaRPr>
          </a:p>
        </p:txBody>
      </p:sp>
      <p:sp>
        <p:nvSpPr>
          <p:cNvPr id="28" name="Rectangle: Rounded Corners 30">
            <a:extLst>
              <a:ext uri="{FF2B5EF4-FFF2-40B4-BE49-F238E27FC236}">
                <a16:creationId xmlns:a16="http://schemas.microsoft.com/office/drawing/2014/main" id="{02DCE77F-54CC-48BA-93F2-D063DBBC23C6}"/>
              </a:ext>
            </a:extLst>
          </p:cNvPr>
          <p:cNvSpPr/>
          <p:nvPr/>
        </p:nvSpPr>
        <p:spPr>
          <a:xfrm>
            <a:off x="5517820" y="5580442"/>
            <a:ext cx="2143226" cy="408623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latin typeface="Twinkl" pitchFamily="50" charset="0"/>
              </a:rPr>
              <a:t>28 minutes past 11</a:t>
            </a:r>
            <a:endParaRPr lang="en-GB" b="1" dirty="0">
              <a:latin typeface="Twinkl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704" y="2939738"/>
            <a:ext cx="1542405" cy="3181298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>
          <a:xfrm>
            <a:off x="3539404" y="2193626"/>
            <a:ext cx="1854705" cy="590977"/>
          </a:xfrm>
          <a:prstGeom prst="wedgeRectCallout">
            <a:avLst>
              <a:gd name="adj1" fmla="val 16921"/>
              <a:gd name="adj2" fmla="val 84803"/>
            </a:avLst>
          </a:prstGeom>
          <a:solidFill>
            <a:schemeClr val="bg1"/>
          </a:solidFill>
          <a:ln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What time is it?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73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9D61C18-2B62-4EEC-8506-C567EC3D45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2" t="634" r="10043" b="37506"/>
          <a:stretch/>
        </p:blipFill>
        <p:spPr>
          <a:xfrm>
            <a:off x="755650" y="1977081"/>
            <a:ext cx="7632700" cy="41157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71452" y="708916"/>
            <a:ext cx="4001096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4000" dirty="0" smtClean="0">
                <a:latin typeface="+mj-lt"/>
              </a:rPr>
              <a:t>What’s the Time?</a:t>
            </a:r>
            <a:endParaRPr lang="en-GB" sz="2800" dirty="0"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t="753" r="17259" b="2990"/>
          <a:stretch/>
        </p:blipFill>
        <p:spPr>
          <a:xfrm>
            <a:off x="1227822" y="2816196"/>
            <a:ext cx="2687260" cy="26808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4661722">
            <a:off x="2531588" y="3004935"/>
            <a:ext cx="101477" cy="23243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3924707">
            <a:off x="2529526" y="3408037"/>
            <a:ext cx="118660" cy="15244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t="753" r="17259" b="2990"/>
          <a:stretch/>
        </p:blipFill>
        <p:spPr>
          <a:xfrm>
            <a:off x="5228395" y="2816196"/>
            <a:ext cx="2687260" cy="26808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2162169">
            <a:off x="6532161" y="3004935"/>
            <a:ext cx="101477" cy="23243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7381510">
            <a:off x="6530099" y="3408037"/>
            <a:ext cx="118660" cy="15244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59692" y="1302538"/>
            <a:ext cx="5424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Set these digital times on an analogue </a:t>
            </a:r>
            <a:r>
              <a:rPr lang="en-GB" dirty="0" smtClean="0"/>
              <a:t>clock.</a:t>
            </a:r>
          </a:p>
          <a:p>
            <a:pPr algn="ctr"/>
            <a:r>
              <a:rPr lang="en-GB" dirty="0" smtClean="0"/>
              <a:t>Then</a:t>
            </a:r>
            <a:r>
              <a:rPr lang="en-GB" dirty="0"/>
              <a:t>, write the time in numbers and words.</a:t>
            </a:r>
          </a:p>
        </p:txBody>
      </p:sp>
      <p:sp>
        <p:nvSpPr>
          <p:cNvPr id="25" name="Rectangle: Rounded Corners 30">
            <a:extLst>
              <a:ext uri="{FF2B5EF4-FFF2-40B4-BE49-F238E27FC236}">
                <a16:creationId xmlns:a16="http://schemas.microsoft.com/office/drawing/2014/main" id="{02DCE77F-54CC-48BA-93F2-D063DBBC23C6}"/>
              </a:ext>
            </a:extLst>
          </p:cNvPr>
          <p:cNvSpPr/>
          <p:nvPr/>
        </p:nvSpPr>
        <p:spPr>
          <a:xfrm>
            <a:off x="2075809" y="2101243"/>
            <a:ext cx="866374" cy="578882"/>
          </a:xfrm>
          <a:prstGeom prst="roundRect">
            <a:avLst/>
          </a:prstGeom>
          <a:solidFill>
            <a:srgbClr val="924399"/>
          </a:solidFill>
          <a:ln w="1905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bg1"/>
                </a:solidFill>
              </a:rPr>
              <a:t>2:13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26" name="Rectangle: Rounded Corners 30">
            <a:extLst>
              <a:ext uri="{FF2B5EF4-FFF2-40B4-BE49-F238E27FC236}">
                <a16:creationId xmlns:a16="http://schemas.microsoft.com/office/drawing/2014/main" id="{02DCE77F-54CC-48BA-93F2-D063DBBC23C6}"/>
              </a:ext>
            </a:extLst>
          </p:cNvPr>
          <p:cNvSpPr/>
          <p:nvPr/>
        </p:nvSpPr>
        <p:spPr>
          <a:xfrm>
            <a:off x="6064438" y="2089148"/>
            <a:ext cx="978944" cy="578882"/>
          </a:xfrm>
          <a:prstGeom prst="roundRect">
            <a:avLst/>
          </a:prstGeom>
          <a:solidFill>
            <a:srgbClr val="924399"/>
          </a:solidFill>
          <a:ln w="1905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bg1"/>
                </a:solidFill>
              </a:rPr>
              <a:t>4:06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27" name="Rectangle: Rounded Corners 30">
            <a:extLst>
              <a:ext uri="{FF2B5EF4-FFF2-40B4-BE49-F238E27FC236}">
                <a16:creationId xmlns:a16="http://schemas.microsoft.com/office/drawing/2014/main" id="{02DCE77F-54CC-48BA-93F2-D063DBBC23C6}"/>
              </a:ext>
            </a:extLst>
          </p:cNvPr>
          <p:cNvSpPr/>
          <p:nvPr/>
        </p:nvSpPr>
        <p:spPr>
          <a:xfrm>
            <a:off x="1483498" y="5611845"/>
            <a:ext cx="2051009" cy="408623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latin typeface="Twinkl" pitchFamily="50" charset="0"/>
              </a:rPr>
              <a:t>13 minutes past 2</a:t>
            </a:r>
            <a:endParaRPr lang="en-GB" b="1" dirty="0">
              <a:latin typeface="Twinkl" pitchFamily="50" charset="0"/>
            </a:endParaRPr>
          </a:p>
        </p:txBody>
      </p:sp>
      <p:sp>
        <p:nvSpPr>
          <p:cNvPr id="28" name="Rectangle: Rounded Corners 30">
            <a:extLst>
              <a:ext uri="{FF2B5EF4-FFF2-40B4-BE49-F238E27FC236}">
                <a16:creationId xmlns:a16="http://schemas.microsoft.com/office/drawing/2014/main" id="{02DCE77F-54CC-48BA-93F2-D063DBBC23C6}"/>
              </a:ext>
            </a:extLst>
          </p:cNvPr>
          <p:cNvSpPr/>
          <p:nvPr/>
        </p:nvSpPr>
        <p:spPr>
          <a:xfrm>
            <a:off x="5601514" y="5580442"/>
            <a:ext cx="1975843" cy="408623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latin typeface="Twinkl" pitchFamily="50" charset="0"/>
              </a:rPr>
              <a:t>6 minutes past 4</a:t>
            </a:r>
            <a:endParaRPr lang="en-GB" b="1" dirty="0">
              <a:latin typeface="Twinkl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704" y="2939738"/>
            <a:ext cx="1542405" cy="3181298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>
          <a:xfrm>
            <a:off x="3539404" y="2193626"/>
            <a:ext cx="1854705" cy="590977"/>
          </a:xfrm>
          <a:prstGeom prst="wedgeRectCallout">
            <a:avLst>
              <a:gd name="adj1" fmla="val 16921"/>
              <a:gd name="adj2" fmla="val 84803"/>
            </a:avLst>
          </a:prstGeom>
          <a:solidFill>
            <a:schemeClr val="bg1"/>
          </a:solidFill>
          <a:ln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What time is it?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7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9D61C18-2B62-4EEC-8506-C567EC3D45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2" t="634" r="10043" b="37506"/>
          <a:stretch/>
        </p:blipFill>
        <p:spPr>
          <a:xfrm>
            <a:off x="755650" y="1977081"/>
            <a:ext cx="7632700" cy="41157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71452" y="708916"/>
            <a:ext cx="4001096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4000" dirty="0" smtClean="0">
                <a:latin typeface="+mj-lt"/>
              </a:rPr>
              <a:t>What’s the Time?</a:t>
            </a:r>
            <a:endParaRPr lang="en-GB" sz="2800" dirty="0"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t="753" r="17259" b="2990"/>
          <a:stretch/>
        </p:blipFill>
        <p:spPr>
          <a:xfrm>
            <a:off x="1227822" y="2816196"/>
            <a:ext cx="2687260" cy="26808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7880307">
            <a:off x="2531588" y="3004935"/>
            <a:ext cx="101477" cy="23243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16799941">
            <a:off x="2529526" y="3408037"/>
            <a:ext cx="118660" cy="15244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t="753" r="17259" b="2990"/>
          <a:stretch/>
        </p:blipFill>
        <p:spPr>
          <a:xfrm>
            <a:off x="5228395" y="2816196"/>
            <a:ext cx="2687260" cy="26808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5020511">
            <a:off x="6532161" y="3004935"/>
            <a:ext cx="101477" cy="23243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620642">
            <a:off x="6530099" y="3408037"/>
            <a:ext cx="118660" cy="15244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59692" y="1302538"/>
            <a:ext cx="5424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Set these digital times on an analogue </a:t>
            </a:r>
            <a:r>
              <a:rPr lang="en-GB" dirty="0" smtClean="0"/>
              <a:t>clock.</a:t>
            </a:r>
          </a:p>
          <a:p>
            <a:pPr algn="ctr"/>
            <a:r>
              <a:rPr lang="en-GB" dirty="0" smtClean="0"/>
              <a:t>Then</a:t>
            </a:r>
            <a:r>
              <a:rPr lang="en-GB" dirty="0"/>
              <a:t>, write the time in numbers and words.</a:t>
            </a:r>
          </a:p>
        </p:txBody>
      </p:sp>
      <p:sp>
        <p:nvSpPr>
          <p:cNvPr id="25" name="Rectangle: Rounded Corners 30">
            <a:extLst>
              <a:ext uri="{FF2B5EF4-FFF2-40B4-BE49-F238E27FC236}">
                <a16:creationId xmlns:a16="http://schemas.microsoft.com/office/drawing/2014/main" id="{02DCE77F-54CC-48BA-93F2-D063DBBC23C6}"/>
              </a:ext>
            </a:extLst>
          </p:cNvPr>
          <p:cNvSpPr/>
          <p:nvPr/>
        </p:nvSpPr>
        <p:spPr>
          <a:xfrm>
            <a:off x="2050053" y="2101243"/>
            <a:ext cx="917887" cy="578882"/>
          </a:xfrm>
          <a:prstGeom prst="roundRect">
            <a:avLst/>
          </a:prstGeom>
          <a:solidFill>
            <a:srgbClr val="924399"/>
          </a:solidFill>
          <a:ln w="1905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bg1"/>
                </a:solidFill>
              </a:rPr>
              <a:t>9:22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26" name="Rectangle: Rounded Corners 30">
            <a:extLst>
              <a:ext uri="{FF2B5EF4-FFF2-40B4-BE49-F238E27FC236}">
                <a16:creationId xmlns:a16="http://schemas.microsoft.com/office/drawing/2014/main" id="{02DCE77F-54CC-48BA-93F2-D063DBBC23C6}"/>
              </a:ext>
            </a:extLst>
          </p:cNvPr>
          <p:cNvSpPr/>
          <p:nvPr/>
        </p:nvSpPr>
        <p:spPr>
          <a:xfrm>
            <a:off x="6039504" y="2089148"/>
            <a:ext cx="1028813" cy="578882"/>
          </a:xfrm>
          <a:prstGeom prst="roundRect">
            <a:avLst/>
          </a:prstGeom>
          <a:solidFill>
            <a:srgbClr val="924399"/>
          </a:solidFill>
          <a:ln w="1905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bg1"/>
                </a:solidFill>
              </a:rPr>
              <a:t>12:14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27" name="Rectangle: Rounded Corners 30">
            <a:extLst>
              <a:ext uri="{FF2B5EF4-FFF2-40B4-BE49-F238E27FC236}">
                <a16:creationId xmlns:a16="http://schemas.microsoft.com/office/drawing/2014/main" id="{02DCE77F-54CC-48BA-93F2-D063DBBC23C6}"/>
              </a:ext>
            </a:extLst>
          </p:cNvPr>
          <p:cNvSpPr/>
          <p:nvPr/>
        </p:nvSpPr>
        <p:spPr>
          <a:xfrm>
            <a:off x="1475429" y="5611845"/>
            <a:ext cx="2067157" cy="408623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latin typeface="Twinkl" pitchFamily="50" charset="0"/>
              </a:rPr>
              <a:t>22 minutes past 9</a:t>
            </a:r>
            <a:endParaRPr lang="en-GB" b="1" dirty="0">
              <a:latin typeface="Twinkl" pitchFamily="50" charset="0"/>
            </a:endParaRPr>
          </a:p>
        </p:txBody>
      </p:sp>
      <p:sp>
        <p:nvSpPr>
          <p:cNvPr id="28" name="Rectangle: Rounded Corners 30">
            <a:extLst>
              <a:ext uri="{FF2B5EF4-FFF2-40B4-BE49-F238E27FC236}">
                <a16:creationId xmlns:a16="http://schemas.microsoft.com/office/drawing/2014/main" id="{02DCE77F-54CC-48BA-93F2-D063DBBC23C6}"/>
              </a:ext>
            </a:extLst>
          </p:cNvPr>
          <p:cNvSpPr/>
          <p:nvPr/>
        </p:nvSpPr>
        <p:spPr>
          <a:xfrm>
            <a:off x="5518635" y="5580442"/>
            <a:ext cx="2141607" cy="408623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latin typeface="Twinkl" pitchFamily="50" charset="0"/>
              </a:rPr>
              <a:t>14 minutes past 12</a:t>
            </a:r>
            <a:endParaRPr lang="en-GB" b="1" dirty="0">
              <a:latin typeface="Twinkl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704" y="2939738"/>
            <a:ext cx="1542405" cy="3181298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>
          <a:xfrm>
            <a:off x="3539404" y="2193626"/>
            <a:ext cx="1854705" cy="590977"/>
          </a:xfrm>
          <a:prstGeom prst="wedgeRectCallout">
            <a:avLst>
              <a:gd name="adj1" fmla="val 16921"/>
              <a:gd name="adj2" fmla="val 84803"/>
            </a:avLst>
          </a:prstGeom>
          <a:solidFill>
            <a:schemeClr val="bg1"/>
          </a:solidFill>
          <a:ln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What time is it?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89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1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resentation Template" id="{14A540DB-2BD4-4E42-9A45-35BBAA252D39}" vid="{82D6A7FA-28C5-4B0C-A16A-E306BAE6F13D}"/>
    </a:ext>
  </a:extLst>
</a:theme>
</file>

<file path=ppt/theme/theme2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Lesson Presentation Template" id="{14A540DB-2BD4-4E42-9A45-35BBAA252D39}" vid="{444C389A-D247-4C10-BA1B-553142AFC24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1302</TotalTime>
  <Words>983</Words>
  <Application>Microsoft Office PowerPoint</Application>
  <PresentationFormat>On-screen Show (4:3)</PresentationFormat>
  <Paragraphs>184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Tuffy-TTF</vt:lpstr>
      <vt:lpstr>Tuffy</vt:lpstr>
      <vt:lpstr>Sassoon Infant Md</vt:lpstr>
      <vt:lpstr>Twinkl</vt:lpstr>
      <vt:lpstr>Arial</vt:lpstr>
      <vt:lpstr>Sassoon Infant Rg</vt:lpstr>
      <vt:lpstr>Twinkl SemiBold</vt:lpstr>
      <vt:lpstr>1_Office Theme</vt:lpstr>
      <vt:lpstr>Office Theme</vt:lpstr>
      <vt:lpstr>Maths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Leather</dc:creator>
  <cp:lastModifiedBy>Su Brooker</cp:lastModifiedBy>
  <cp:revision>78</cp:revision>
  <dcterms:created xsi:type="dcterms:W3CDTF">2018-10-16T13:36:33Z</dcterms:created>
  <dcterms:modified xsi:type="dcterms:W3CDTF">2020-06-16T14:39:28Z</dcterms:modified>
</cp:coreProperties>
</file>