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6" r:id="rId2"/>
  </p:sldMasterIdLst>
  <p:sldIdLst>
    <p:sldId id="260" r:id="rId3"/>
    <p:sldId id="261" r:id="rId4"/>
    <p:sldId id="262" r:id="rId5"/>
    <p:sldId id="275" r:id="rId6"/>
    <p:sldId id="351" r:id="rId7"/>
    <p:sldId id="352" r:id="rId8"/>
    <p:sldId id="354" r:id="rId9"/>
    <p:sldId id="353" r:id="rId10"/>
    <p:sldId id="355" r:id="rId11"/>
    <p:sldId id="356" r:id="rId12"/>
    <p:sldId id="357" r:id="rId13"/>
    <p:sldId id="358" r:id="rId14"/>
    <p:sldId id="359" r:id="rId15"/>
    <p:sldId id="360" r:id="rId16"/>
    <p:sldId id="361" r:id="rId17"/>
    <p:sldId id="362" r:id="rId18"/>
    <p:sldId id="363" r:id="rId19"/>
    <p:sldId id="364" r:id="rId20"/>
    <p:sldId id="365" r:id="rId21"/>
    <p:sldId id="366" r:id="rId22"/>
    <p:sldId id="367" r:id="rId23"/>
    <p:sldId id="368" r:id="rId24"/>
    <p:sldId id="326" r:id="rId25"/>
    <p:sldId id="295" r:id="rId26"/>
    <p:sldId id="369" r:id="rId27"/>
    <p:sldId id="370" r:id="rId28"/>
    <p:sldId id="371" r:id="rId29"/>
    <p:sldId id="350" r:id="rId30"/>
    <p:sldId id="264" r:id="rId31"/>
  </p:sldIdLst>
  <p:sldSz cx="9144000" cy="6858000" type="screen4x3"/>
  <p:notesSz cx="6858000" cy="9144000"/>
  <p:embeddedFontLst>
    <p:embeddedFont>
      <p:font typeface="Tuffy-TTF" panose="020B0603060100000000" charset="0"/>
      <p:regular r:id="rId32"/>
      <p:bold r:id="rId33"/>
      <p:italic r:id="rId34"/>
      <p:boldItalic r:id="rId35"/>
    </p:embeddedFont>
    <p:embeddedFont>
      <p:font typeface="Tuffy" panose="020B0603060100000000" charset="0"/>
      <p:regular r:id="rId36"/>
      <p:bold r:id="rId37"/>
      <p:italic r:id="rId38"/>
      <p:boldItalic r:id="rId39"/>
    </p:embeddedFont>
    <p:embeddedFont>
      <p:font typeface="Sassoon Infant Md" panose="02000603050000020003" charset="0"/>
      <p:regular r:id="rId40"/>
    </p:embeddedFont>
    <p:embeddedFont>
      <p:font typeface="Twinkl" panose="020B0604020202020204" charset="0"/>
      <p:regular r:id="rId41"/>
      <p:bold r:id="rId42"/>
    </p:embeddedFont>
    <p:embeddedFont>
      <p:font typeface="Sassoon Infant Rg" panose="02000503030000020003" charset="0"/>
      <p:regular r:id="rId43"/>
      <p:bold r:id="rId44"/>
    </p:embeddedFont>
    <p:embeddedFont>
      <p:font typeface="Twinkl SemiBold" charset="0"/>
      <p:bold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pos="317" userDrawn="1">
          <p15:clr>
            <a:srgbClr val="A4A3A4"/>
          </p15:clr>
        </p15:guide>
        <p15:guide id="4" pos="476" userDrawn="1">
          <p15:clr>
            <a:srgbClr val="A4A3A4"/>
          </p15:clr>
        </p15:guide>
        <p15:guide id="5" pos="5284" userDrawn="1">
          <p15:clr>
            <a:srgbClr val="A4A3A4"/>
          </p15:clr>
        </p15:guide>
        <p15:guide id="6" pos="5443" userDrawn="1">
          <p15:clr>
            <a:srgbClr val="A4A3A4"/>
          </p15:clr>
        </p15:guide>
        <p15:guide id="7" orient="horz" pos="323" userDrawn="1">
          <p15:clr>
            <a:srgbClr val="A4A3A4"/>
          </p15:clr>
        </p15:guide>
        <p15:guide id="8" orient="horz" pos="482" userDrawn="1">
          <p15:clr>
            <a:srgbClr val="A4A3A4"/>
          </p15:clr>
        </p15:guide>
        <p15:guide id="9" orient="horz" pos="3974" userDrawn="1">
          <p15:clr>
            <a:srgbClr val="A4A3A4"/>
          </p15:clr>
        </p15:guide>
        <p15:guide id="10" orient="horz" pos="383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3582"/>
    <a:srgbClr val="A6C6BA"/>
    <a:srgbClr val="7768AD"/>
    <a:srgbClr val="924399"/>
    <a:srgbClr val="E4007F"/>
    <a:srgbClr val="ACD767"/>
    <a:srgbClr val="78A72B"/>
    <a:srgbClr val="87BD31"/>
    <a:srgbClr val="C99058"/>
    <a:srgbClr val="9BCC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showGuides="1">
      <p:cViewPr varScale="1">
        <p:scale>
          <a:sx n="73" d="100"/>
          <a:sy n="73" d="100"/>
        </p:scale>
        <p:origin x="444" y="78"/>
      </p:cViewPr>
      <p:guideLst>
        <p:guide orient="horz" pos="2160"/>
        <p:guide pos="2880"/>
        <p:guide pos="317"/>
        <p:guide pos="476"/>
        <p:guide pos="5284"/>
        <p:guide pos="5443"/>
        <p:guide orient="horz" pos="323"/>
        <p:guide orient="horz" pos="482"/>
        <p:guide orient="horz" pos="3974"/>
        <p:guide orient="horz" pos="383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heme" Target="theme/theme1.xml"/><Relationship Id="rId8" Type="http://schemas.openxmlformats.org/officeDocument/2006/relationships/slide" Target="slides/slide6.xml"/><Relationship Id="rId51"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FFFFFF"/>
                </a:solidFill>
              </a:rPr>
              <a:t> </a:t>
            </a:r>
          </a:p>
        </p:txBody>
      </p:sp>
      <p:sp>
        <p:nvSpPr>
          <p:cNvPr id="2" name="Title 1"/>
          <p:cNvSpPr>
            <a:spLocks noGrp="1"/>
          </p:cNvSpPr>
          <p:nvPr>
            <p:ph type="ctrTitle"/>
          </p:nvPr>
        </p:nvSpPr>
        <p:spPr>
          <a:xfrm>
            <a:off x="466725" y="1122363"/>
            <a:ext cx="8201025" cy="2387600"/>
          </a:xfrm>
        </p:spPr>
        <p:txBody>
          <a:bodyPr>
            <a:normAutofit/>
          </a:bodyPr>
          <a:lstStyle>
            <a:lvl1pPr algn="ctr">
              <a:defRPr sz="4000">
                <a:latin typeface="Twinkl SemiBold" pitchFamily="2" charset="0"/>
              </a:defRPr>
            </a:lvl1pPr>
          </a:lstStyle>
          <a:p>
            <a:r>
              <a:rPr lang="en-US"/>
              <a:t>Click to edit Master title style</a:t>
            </a:r>
            <a:endParaRPr lang="en-US" dirty="0"/>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Twinkl" pitchFamily="2" charset="0"/>
                <a:ea typeface="Sassoon Infant Rg"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212286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Title 1"/>
          <p:cNvSpPr>
            <a:spLocks noGrp="1"/>
          </p:cNvSpPr>
          <p:nvPr>
            <p:ph type="title"/>
          </p:nvPr>
        </p:nvSpPr>
        <p:spPr>
          <a:xfrm>
            <a:off x="476249" y="549275"/>
            <a:ext cx="8181975" cy="1325563"/>
          </a:xfrm>
          <a:noFill/>
          <a:ln>
            <a:noFill/>
          </a:ln>
        </p:spPr>
        <p:txBody>
          <a:bodyPr>
            <a:normAutofit/>
          </a:bodyPr>
          <a:lstStyle>
            <a:lvl1pPr>
              <a:defRPr sz="4000" b="1">
                <a:latin typeface="Twinkl SemiBold" pitchFamily="2" charset="0"/>
              </a:defRPr>
            </a:lvl1pPr>
          </a:lstStyle>
          <a:p>
            <a:r>
              <a:rPr lang="en-US"/>
              <a:t>Click to edit Master title style</a:t>
            </a:r>
            <a:endParaRPr lang="en-US" dirty="0"/>
          </a:p>
        </p:txBody>
      </p:sp>
      <p:sp>
        <p:nvSpPr>
          <p:cNvPr id="3" name="Content Placeholder 2"/>
          <p:cNvSpPr>
            <a:spLocks noGrp="1"/>
          </p:cNvSpPr>
          <p:nvPr>
            <p:ph idx="1"/>
          </p:nvPr>
        </p:nvSpPr>
        <p:spPr>
          <a:xfrm>
            <a:off x="481012" y="2014537"/>
            <a:ext cx="8181975" cy="4351338"/>
          </a:xfrm>
          <a:noFill/>
          <a:ln>
            <a:noFill/>
          </a:ln>
        </p:spPr>
        <p:txBody>
          <a:bodyPr/>
          <a:lstStyle>
            <a:lvl1pPr>
              <a:defRPr sz="1800">
                <a:latin typeface="Twinkl" pitchFamily="2" charset="0"/>
                <a:ea typeface="Sassoon Infant Rg" panose="02000503030000020003" pitchFamily="50" charset="0"/>
              </a:defRPr>
            </a:lvl1pPr>
            <a:lvl2pPr>
              <a:defRPr sz="1600">
                <a:latin typeface="Twinkl" pitchFamily="2" charset="0"/>
                <a:ea typeface="Sassoon Infant Rg" panose="02000503030000020003" pitchFamily="50" charset="0"/>
              </a:defRPr>
            </a:lvl2pPr>
            <a:lvl3pPr>
              <a:defRPr sz="1400">
                <a:latin typeface="Twinkl" pitchFamily="2" charset="0"/>
                <a:ea typeface="Sassoon Infant Rg" panose="02000503030000020003" pitchFamily="50" charset="0"/>
              </a:defRPr>
            </a:lvl3pPr>
            <a:lvl4pPr>
              <a:defRPr sz="1400">
                <a:latin typeface="Twinkl" pitchFamily="2" charset="0"/>
                <a:ea typeface="Sassoon Infant Rg" panose="02000503030000020003" pitchFamily="50" charset="0"/>
              </a:defRPr>
            </a:lvl4pPr>
            <a:lvl5pPr>
              <a:defRPr sz="1400">
                <a:latin typeface="Twinkl" pitchFamily="2" charset="0"/>
                <a:ea typeface="Sassoon Infant Rg"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0785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Tuffy" panose="020B0603060100000000" pitchFamily="34" charset="0"/>
              </a:defRPr>
            </a:lvl1pPr>
          </a:lstStyle>
          <a:p>
            <a:r>
              <a:rPr lang="en-US"/>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Tuffy" panose="020B0603060100000000" pitchFamily="34" charset="0"/>
              </a:defRPr>
            </a:lvl1pPr>
          </a:lstStyle>
          <a:p>
            <a:pPr lvl="0"/>
            <a:r>
              <a:rPr lang="en-US"/>
              <a:t>Click to edit Master text styles</a:t>
            </a:r>
          </a:p>
        </p:txBody>
      </p:sp>
    </p:spTree>
    <p:extLst>
      <p:ext uri="{BB962C8B-B14F-4D97-AF65-F5344CB8AC3E}">
        <p14:creationId xmlns:p14="http://schemas.microsoft.com/office/powerpoint/2010/main" val="1643805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181169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3954316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3164671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1280256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418399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40663383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8840380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Tuffy" panose="020B0603060100000000" pitchFamily="34" charset="0"/>
              </a:defRPr>
            </a:lvl1pPr>
          </a:lstStyle>
          <a:p>
            <a:r>
              <a:rPr lang="en-US"/>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Tuffy" panose="020B0603060100000000" pitchFamily="34" charset="0"/>
              </a:defRPr>
            </a:lvl1pPr>
          </a:lstStyle>
          <a:p>
            <a:pPr lvl="0"/>
            <a:r>
              <a:rPr lang="en-US"/>
              <a:t>Edit Master text styles</a:t>
            </a:r>
          </a:p>
        </p:txBody>
      </p:sp>
    </p:spTree>
    <p:extLst>
      <p:ext uri="{BB962C8B-B14F-4D97-AF65-F5344CB8AC3E}">
        <p14:creationId xmlns:p14="http://schemas.microsoft.com/office/powerpoint/2010/main" val="2313113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FFFFFF"/>
                </a:solidFill>
              </a:rPr>
              <a:t> </a:t>
            </a:r>
          </a:p>
        </p:txBody>
      </p:sp>
    </p:spTree>
    <p:extLst>
      <p:ext uri="{BB962C8B-B14F-4D97-AF65-F5344CB8AC3E}">
        <p14:creationId xmlns:p14="http://schemas.microsoft.com/office/powerpoint/2010/main" val="11870315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Rounded Rectangle 10"/>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
        <p:nvSpPr>
          <p:cNvPr id="2" name="Title 1"/>
          <p:cNvSpPr>
            <a:spLocks noGrp="1"/>
          </p:cNvSpPr>
          <p:nvPr>
            <p:ph type="ctrTitle"/>
          </p:nvPr>
        </p:nvSpPr>
        <p:spPr>
          <a:xfrm>
            <a:off x="466725" y="1122363"/>
            <a:ext cx="8201025" cy="2387600"/>
          </a:xfrm>
        </p:spPr>
        <p:txBody>
          <a:bodyPr anchor="ctr" anchorCtr="1">
            <a:normAutofit/>
          </a:bodyPr>
          <a:lstStyle>
            <a:lvl1pPr algn="ctr">
              <a:defRPr sz="4000">
                <a:latin typeface="Twinkl"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1983534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ole Clas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Whole Clas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7089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dividual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Individual Work"/>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4507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ir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Pair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3254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lking Partner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Talking Partner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0261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Group Work"/>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0126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ntal and Oral Starter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Picture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138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ssesment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a:spLocks noGrp="1"/>
          </p:cNvSpPr>
          <p:nvPr>
            <p:ph idx="1"/>
          </p:nvPr>
        </p:nvSpPr>
        <p:spPr>
          <a:xfrm>
            <a:off x="457197" y="2153354"/>
            <a:ext cx="8220075" cy="4242683"/>
          </a:xfrm>
        </p:spPr>
        <p:txBody>
          <a:bodyPr/>
          <a:lstStyle>
            <a:lvl1pPr>
              <a:defRPr sz="1800">
                <a:latin typeface="Twinkl" pitchFamily="2" charset="0"/>
                <a:ea typeface="Sassoon Infant Rg" panose="02000503030000020003" pitchFamily="50" charset="0"/>
              </a:defRPr>
            </a:lvl1pPr>
            <a:lvl2pPr>
              <a:defRPr sz="1600">
                <a:latin typeface="Twinkl" pitchFamily="2" charset="0"/>
                <a:ea typeface="Sassoon Infant Rg" panose="02000503030000020003" pitchFamily="50" charset="0"/>
              </a:defRPr>
            </a:lvl2pPr>
            <a:lvl3pPr>
              <a:defRPr sz="1400">
                <a:latin typeface="Twinkl" pitchFamily="2" charset="0"/>
                <a:ea typeface="Sassoon Infant Rg" panose="02000503030000020003" pitchFamily="50" charset="0"/>
              </a:defRPr>
            </a:lvl3pPr>
            <a:lvl4pPr>
              <a:defRPr sz="1400">
                <a:latin typeface="Twinkl" pitchFamily="2" charset="0"/>
                <a:ea typeface="Sassoon Infant Rg" panose="02000503030000020003" pitchFamily="50" charset="0"/>
              </a:defRPr>
            </a:lvl4pPr>
            <a:lvl5pPr>
              <a:defRPr sz="1400">
                <a:latin typeface="Twinkl" pitchFamily="2" charset="0"/>
                <a:ea typeface="Sassoon Infant Rg"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457198" y="485773"/>
            <a:ext cx="8220075" cy="1595581"/>
          </a:xfrm>
        </p:spPr>
        <p:txBody>
          <a:bodyPr>
            <a:normAutofit/>
          </a:bodyPr>
          <a:lstStyle>
            <a:lvl1pPr>
              <a:defRPr sz="3600" b="0">
                <a:latin typeface="Twinkl SemiBold"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3542911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Tree>
    <p:extLst>
      <p:ext uri="{BB962C8B-B14F-4D97-AF65-F5344CB8AC3E}">
        <p14:creationId xmlns:p14="http://schemas.microsoft.com/office/powerpoint/2010/main" val="19849158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rtl="0" eaLnBrk="1" fontAlgn="base" hangingPunct="1">
        <a:lnSpc>
          <a:spcPct val="90000"/>
        </a:lnSpc>
        <a:spcBef>
          <a:spcPct val="0"/>
        </a:spcBef>
        <a:spcAft>
          <a:spcPct val="0"/>
        </a:spcAft>
        <a:defRPr sz="3600" kern="1200">
          <a:solidFill>
            <a:srgbClr val="1C1C1C"/>
          </a:solidFill>
          <a:latin typeface="Twinkl SemiBold" pitchFamily="2" charset="0"/>
          <a:ea typeface="+mj-ea"/>
          <a:cs typeface="+mj-cs"/>
        </a:defRPr>
      </a:lvl1pPr>
      <a:lvl2pPr algn="l" rtl="0" eaLnBrk="1" fontAlgn="base" hangingPunct="1">
        <a:lnSpc>
          <a:spcPct val="90000"/>
        </a:lnSpc>
        <a:spcBef>
          <a:spcPct val="0"/>
        </a:spcBef>
        <a:spcAft>
          <a:spcPct val="0"/>
        </a:spcAft>
        <a:defRPr sz="3600">
          <a:solidFill>
            <a:srgbClr val="1C1C1C"/>
          </a:solidFill>
          <a:latin typeface="Twinkl SemiBold" pitchFamily="2" charset="0"/>
        </a:defRPr>
      </a:lvl2pPr>
      <a:lvl3pPr algn="l" rtl="0" eaLnBrk="1" fontAlgn="base" hangingPunct="1">
        <a:lnSpc>
          <a:spcPct val="90000"/>
        </a:lnSpc>
        <a:spcBef>
          <a:spcPct val="0"/>
        </a:spcBef>
        <a:spcAft>
          <a:spcPct val="0"/>
        </a:spcAft>
        <a:defRPr sz="3600">
          <a:solidFill>
            <a:srgbClr val="1C1C1C"/>
          </a:solidFill>
          <a:latin typeface="Twinkl SemiBold" pitchFamily="2" charset="0"/>
        </a:defRPr>
      </a:lvl3pPr>
      <a:lvl4pPr algn="l" rtl="0" eaLnBrk="1" fontAlgn="base" hangingPunct="1">
        <a:lnSpc>
          <a:spcPct val="90000"/>
        </a:lnSpc>
        <a:spcBef>
          <a:spcPct val="0"/>
        </a:spcBef>
        <a:spcAft>
          <a:spcPct val="0"/>
        </a:spcAft>
        <a:defRPr sz="3600">
          <a:solidFill>
            <a:srgbClr val="1C1C1C"/>
          </a:solidFill>
          <a:latin typeface="Twinkl SemiBold" pitchFamily="2" charset="0"/>
        </a:defRPr>
      </a:lvl4pPr>
      <a:lvl5pPr algn="l" rtl="0" eaLnBrk="1" fontAlgn="base" hangingPunct="1">
        <a:lnSpc>
          <a:spcPct val="90000"/>
        </a:lnSpc>
        <a:spcBef>
          <a:spcPct val="0"/>
        </a:spcBef>
        <a:spcAft>
          <a:spcPct val="0"/>
        </a:spcAft>
        <a:defRPr sz="3600">
          <a:solidFill>
            <a:srgbClr val="1C1C1C"/>
          </a:solidFill>
          <a:latin typeface="Twinkl SemiBold" pitchFamily="2" charset="0"/>
        </a:defRPr>
      </a:lvl5pPr>
      <a:lvl6pPr marL="4572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6pPr>
      <a:lvl7pPr marL="9144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7pPr>
      <a:lvl8pPr marL="13716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8pPr>
      <a:lvl9pPr marL="18288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Twinkl" pitchFamily="2"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Twinkl" pitchFamily="2"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Twinkl" pitchFamily="2"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Twinkl" pitchFamily="2"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Twinkl"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5903460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4" r:id="rId6"/>
    <p:sldLayoutId id="2147483695" r:id="rId7"/>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0.pn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0.png"/><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0.png"/><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6"/>
          <p:cNvSpPr txBox="1">
            <a:spLocks noChangeArrowheads="1"/>
          </p:cNvSpPr>
          <p:nvPr/>
        </p:nvSpPr>
        <p:spPr bwMode="auto">
          <a:xfrm>
            <a:off x="2071688" y="6383338"/>
            <a:ext cx="4992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algn="ctr" fontAlgn="base">
              <a:lnSpc>
                <a:spcPct val="100000"/>
              </a:lnSpc>
              <a:spcBef>
                <a:spcPct val="0"/>
              </a:spcBef>
              <a:spcAft>
                <a:spcPct val="0"/>
              </a:spcAft>
              <a:buFontTx/>
              <a:buNone/>
            </a:pPr>
            <a:r>
              <a:rPr lang="en-GB" altLang="en-US" dirty="0">
                <a:solidFill>
                  <a:srgbClr val="FFFFFF"/>
                </a:solidFill>
                <a:latin typeface="Tuffy" panose="020B0603060100000000" pitchFamily="34" charset="0"/>
              </a:rPr>
              <a:t>Year One</a:t>
            </a:r>
          </a:p>
        </p:txBody>
      </p:sp>
      <p:sp>
        <p:nvSpPr>
          <p:cNvPr id="4" name="Rectangle 3"/>
          <p:cNvSpPr/>
          <p:nvPr/>
        </p:nvSpPr>
        <p:spPr>
          <a:xfrm>
            <a:off x="0" y="6251575"/>
            <a:ext cx="9144000" cy="611188"/>
          </a:xfrm>
          <a:prstGeom prst="rect">
            <a:avLst/>
          </a:prstGeom>
          <a:solidFill>
            <a:srgbClr val="A217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FFFFFF"/>
              </a:solidFill>
            </a:endParaRPr>
          </a:p>
        </p:txBody>
      </p:sp>
      <p:cxnSp>
        <p:nvCxnSpPr>
          <p:cNvPr id="6" name="Straight Connector 5"/>
          <p:cNvCxnSpPr/>
          <p:nvPr/>
        </p:nvCxnSpPr>
        <p:spPr>
          <a:xfrm>
            <a:off x="0" y="6251575"/>
            <a:ext cx="92614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414" name="TextBox 10"/>
          <p:cNvSpPr txBox="1">
            <a:spLocks noChangeArrowheads="1"/>
          </p:cNvSpPr>
          <p:nvPr/>
        </p:nvSpPr>
        <p:spPr bwMode="auto">
          <a:xfrm>
            <a:off x="1498600" y="6464300"/>
            <a:ext cx="6138863"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lnSpc>
                <a:spcPct val="100000"/>
              </a:lnSpc>
              <a:spcBef>
                <a:spcPct val="0"/>
              </a:spcBef>
              <a:spcAft>
                <a:spcPct val="0"/>
              </a:spcAft>
              <a:buFontTx/>
              <a:buNone/>
            </a:pPr>
            <a:r>
              <a:rPr lang="en-GB" altLang="en-US" sz="800" b="1" dirty="0">
                <a:solidFill>
                  <a:srgbClr val="FFFFFF"/>
                </a:solidFill>
                <a:latin typeface="Tuffy-TTF" panose="020B0603060100000000" pitchFamily="34" charset="0"/>
                <a:cs typeface="Arial" panose="020B0604020202020204" pitchFamily="34" charset="0"/>
              </a:rPr>
              <a:t>Maths </a:t>
            </a:r>
            <a:r>
              <a:rPr lang="en-GB" altLang="en-US" sz="800" dirty="0">
                <a:solidFill>
                  <a:srgbClr val="FFFFFF"/>
                </a:solidFill>
                <a:latin typeface="Tuffy-TTF" panose="020B0603060100000000" pitchFamily="34" charset="0"/>
                <a:cs typeface="Arial" panose="020B0604020202020204" pitchFamily="34" charset="0"/>
              </a:rPr>
              <a:t>| Year 4 | Measurement | Telling the Time 12-Hour and 24-Hour | Lesson 1 of 4: Telling the Time Minute Intervals</a:t>
            </a:r>
          </a:p>
        </p:txBody>
      </p:sp>
      <p:sp>
        <p:nvSpPr>
          <p:cNvPr id="17415" name="Title 17"/>
          <p:cNvSpPr>
            <a:spLocks noGrp="1"/>
          </p:cNvSpPr>
          <p:nvPr>
            <p:ph type="title"/>
          </p:nvPr>
        </p:nvSpPr>
        <p:spPr>
          <a:xfrm>
            <a:off x="461963" y="2359025"/>
            <a:ext cx="8221662" cy="655638"/>
          </a:xfrm>
        </p:spPr>
        <p:txBody>
          <a:bodyPr/>
          <a:lstStyle/>
          <a:p>
            <a:pPr eaLnBrk="1" hangingPunct="1"/>
            <a:r>
              <a:rPr lang="en-GB" altLang="en-US" sz="5400" dirty="0">
                <a:latin typeface="Tuffy-TTF" panose="020B0603060100000000" pitchFamily="34" charset="0"/>
                <a:ea typeface="Tuffy" panose="020B0603060100000000" pitchFamily="34" charset="0"/>
                <a:cs typeface="Arial" panose="020B0604020202020204" pitchFamily="34" charset="0"/>
              </a:rPr>
              <a:t>Maths</a:t>
            </a:r>
            <a:endParaRPr lang="en-GB" altLang="en-US" sz="5400" b="0" dirty="0">
              <a:latin typeface="Tuffy-TTF" panose="020B0603060100000000" pitchFamily="34" charset="0"/>
              <a:ea typeface="Tuffy" panose="020B0603060100000000" pitchFamily="34" charset="0"/>
              <a:cs typeface="Arial" panose="020B0604020202020204" pitchFamily="34" charset="0"/>
            </a:endParaRPr>
          </a:p>
        </p:txBody>
      </p:sp>
      <p:sp>
        <p:nvSpPr>
          <p:cNvPr id="17416" name="Text Placeholder 16"/>
          <p:cNvSpPr>
            <a:spLocks noGrp="1"/>
          </p:cNvSpPr>
          <p:nvPr>
            <p:ph type="body" sz="quarter" idx="10"/>
          </p:nvPr>
        </p:nvSpPr>
        <p:spPr>
          <a:xfrm>
            <a:off x="1655763" y="3200400"/>
            <a:ext cx="5832475" cy="542925"/>
          </a:xfrm>
        </p:spPr>
        <p:txBody>
          <a:bodyPr/>
          <a:lstStyle/>
          <a:p>
            <a:pPr eaLnBrk="1" hangingPunct="1"/>
            <a:r>
              <a:rPr lang="en-GB" altLang="en-US" dirty="0">
                <a:latin typeface="Tuffy-TTF" panose="020B0603060100000000" pitchFamily="34" charset="0"/>
                <a:cs typeface="Arial" panose="020B0604020202020204" pitchFamily="34" charset="0"/>
              </a:rPr>
              <a:t>Measurement</a:t>
            </a:r>
          </a:p>
        </p:txBody>
      </p:sp>
      <p:pic>
        <p:nvPicPr>
          <p:cNvPr id="17417"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5550" y="982663"/>
            <a:ext cx="161290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6488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047396" y="697112"/>
            <a:ext cx="4985339"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Past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Write the time shown on these clocks:</a:t>
            </a:r>
          </a:p>
        </p:txBody>
      </p:sp>
      <p:pic>
        <p:nvPicPr>
          <p:cNvPr id="5" name="Picture 4">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311640"/>
            <a:ext cx="4396009" cy="3108486"/>
          </a:xfrm>
          <a:prstGeom prst="rect">
            <a:avLst/>
          </a:prstGeom>
        </p:spPr>
      </p:pic>
      <p:sp>
        <p:nvSpPr>
          <p:cNvPr id="9" name="Oval 8">
            <a:extLst>
              <a:ext uri="{FF2B5EF4-FFF2-40B4-BE49-F238E27FC236}">
                <a16:creationId xmlns:a16="http://schemas.microsoft.com/office/drawing/2014/main" id="{C0AA5EA1-CB63-4731-B997-97DE4DCD8131}"/>
              </a:ext>
            </a:extLst>
          </p:cNvPr>
          <p:cNvSpPr/>
          <p:nvPr/>
        </p:nvSpPr>
        <p:spPr>
          <a:xfrm flipH="1">
            <a:off x="2600698"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id="{02DCE77F-54CC-48BA-93F2-D063DBBC23C6}"/>
              </a:ext>
            </a:extLst>
          </p:cNvPr>
          <p:cNvSpPr/>
          <p:nvPr/>
        </p:nvSpPr>
        <p:spPr>
          <a:xfrm>
            <a:off x="1563081" y="5545672"/>
            <a:ext cx="2075249" cy="408623"/>
          </a:xfrm>
          <a:prstGeom prst="roundRect">
            <a:avLst/>
          </a:prstGeom>
          <a:solidFill>
            <a:srgbClr val="D1C4DE"/>
          </a:solidFill>
          <a:ln w="19050">
            <a:solidFill>
              <a:srgbClr val="4A3582"/>
            </a:solidFill>
          </a:ln>
        </p:spPr>
        <p:txBody>
          <a:bodyPr wrap="none">
            <a:spAutoFit/>
          </a:bodyPr>
          <a:lstStyle/>
          <a:p>
            <a:pPr algn="ctr"/>
            <a:r>
              <a:rPr lang="en-GB" b="1" dirty="0"/>
              <a:t>28 minutes past 2</a:t>
            </a:r>
          </a:p>
        </p:txBody>
      </p:sp>
      <p:pic>
        <p:nvPicPr>
          <p:cNvPr id="11" name="Picture 10">
            <a:extLst>
              <a:ext uri="{FF2B5EF4-FFF2-40B4-BE49-F238E27FC236}">
                <a16:creationId xmlns:a16="http://schemas.microsoft.com/office/drawing/2014/main"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311640"/>
            <a:ext cx="4396009" cy="3108486"/>
          </a:xfrm>
          <a:prstGeom prst="rect">
            <a:avLst/>
          </a:prstGeom>
        </p:spPr>
      </p:pic>
      <p:sp>
        <p:nvSpPr>
          <p:cNvPr id="14" name="Oval 13">
            <a:extLst>
              <a:ext uri="{FF2B5EF4-FFF2-40B4-BE49-F238E27FC236}">
                <a16:creationId xmlns:a16="http://schemas.microsoft.com/office/drawing/2014/main" id="{5C818BEA-1227-4C87-AF83-563857A69C8E}"/>
              </a:ext>
            </a:extLst>
          </p:cNvPr>
          <p:cNvSpPr/>
          <p:nvPr/>
        </p:nvSpPr>
        <p:spPr>
          <a:xfrm flipH="1">
            <a:off x="6512894"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id="{6C63B89F-BCF5-4CF5-BF6C-AAE2A9D22D0F}"/>
              </a:ext>
            </a:extLst>
          </p:cNvPr>
          <p:cNvSpPr/>
          <p:nvPr/>
        </p:nvSpPr>
        <p:spPr>
          <a:xfrm>
            <a:off x="5512646" y="5545672"/>
            <a:ext cx="2059064" cy="408623"/>
          </a:xfrm>
          <a:prstGeom prst="roundRect">
            <a:avLst/>
          </a:prstGeom>
          <a:solidFill>
            <a:srgbClr val="D1C4DE"/>
          </a:solidFill>
          <a:ln w="19050">
            <a:solidFill>
              <a:srgbClr val="4A3582"/>
            </a:solidFill>
          </a:ln>
        </p:spPr>
        <p:txBody>
          <a:bodyPr wrap="none">
            <a:spAutoFit/>
          </a:bodyPr>
          <a:lstStyle/>
          <a:p>
            <a:pPr algn="ctr"/>
            <a:r>
              <a:rPr lang="en-GB" b="1" dirty="0"/>
              <a:t>2 minutes past 10</a:t>
            </a:r>
          </a:p>
        </p:txBody>
      </p:sp>
      <p:sp>
        <p:nvSpPr>
          <p:cNvPr id="16" name="Oval 15">
            <a:extLst>
              <a:ext uri="{FF2B5EF4-FFF2-40B4-BE49-F238E27FC236}">
                <a16:creationId xmlns:a16="http://schemas.microsoft.com/office/drawing/2014/main" id="{C16D46C1-352A-4F75-AE29-2B91DC10262C}"/>
              </a:ext>
            </a:extLst>
          </p:cNvPr>
          <p:cNvSpPr/>
          <p:nvPr/>
        </p:nvSpPr>
        <p:spPr>
          <a:xfrm>
            <a:off x="3228518" y="2462696"/>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grpSp>
        <p:nvGrpSpPr>
          <p:cNvPr id="17" name="Group 16">
            <a:extLst>
              <a:ext uri="{FF2B5EF4-FFF2-40B4-BE49-F238E27FC236}">
                <a16:creationId xmlns:a16="http://schemas.microsoft.com/office/drawing/2014/main" id="{6C538FD5-5F35-4597-B448-623C0B522F07}"/>
              </a:ext>
            </a:extLst>
          </p:cNvPr>
          <p:cNvGrpSpPr/>
          <p:nvPr/>
        </p:nvGrpSpPr>
        <p:grpSpPr>
          <a:xfrm>
            <a:off x="3675495" y="2916589"/>
            <a:ext cx="365805" cy="307777"/>
            <a:chOff x="5645213" y="3153483"/>
            <a:chExt cx="365805" cy="307777"/>
          </a:xfrm>
        </p:grpSpPr>
        <p:sp>
          <p:nvSpPr>
            <p:cNvPr id="18" name="Oval 17">
              <a:extLst>
                <a:ext uri="{FF2B5EF4-FFF2-40B4-BE49-F238E27FC236}">
                  <a16:creationId xmlns:a16="http://schemas.microsoft.com/office/drawing/2014/main" id="{FEC27D74-03A4-4540-9B78-D4153E5142C9}"/>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760490BE-7CAF-46B7-A494-DCA3DE153A4E}"/>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21" name="Group 20">
            <a:extLst>
              <a:ext uri="{FF2B5EF4-FFF2-40B4-BE49-F238E27FC236}">
                <a16:creationId xmlns:a16="http://schemas.microsoft.com/office/drawing/2014/main" id="{08819B92-B214-4830-8265-C5D5E72A4BC4}"/>
              </a:ext>
            </a:extLst>
          </p:cNvPr>
          <p:cNvGrpSpPr/>
          <p:nvPr/>
        </p:nvGrpSpPr>
        <p:grpSpPr>
          <a:xfrm>
            <a:off x="3886906" y="3643654"/>
            <a:ext cx="348173" cy="307777"/>
            <a:chOff x="5654029" y="3153483"/>
            <a:chExt cx="348173" cy="307777"/>
          </a:xfrm>
        </p:grpSpPr>
        <p:sp>
          <p:nvSpPr>
            <p:cNvPr id="22" name="Oval 21">
              <a:extLst>
                <a:ext uri="{FF2B5EF4-FFF2-40B4-BE49-F238E27FC236}">
                  <a16:creationId xmlns:a16="http://schemas.microsoft.com/office/drawing/2014/main" id="{5BE4A9D9-0C92-4026-A62D-0B20BA0CCC26}"/>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a:extLst>
                <a:ext uri="{FF2B5EF4-FFF2-40B4-BE49-F238E27FC236}">
                  <a16:creationId xmlns:a16="http://schemas.microsoft.com/office/drawing/2014/main" id="{1EBE16A8-9EF1-4DAB-AE9F-0459A87FC266}"/>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grpSp>
        <p:nvGrpSpPr>
          <p:cNvPr id="24" name="Group 23">
            <a:extLst>
              <a:ext uri="{FF2B5EF4-FFF2-40B4-BE49-F238E27FC236}">
                <a16:creationId xmlns:a16="http://schemas.microsoft.com/office/drawing/2014/main" id="{1B204568-0393-4AF9-ADA5-4817D8A773F5}"/>
              </a:ext>
            </a:extLst>
          </p:cNvPr>
          <p:cNvGrpSpPr/>
          <p:nvPr/>
        </p:nvGrpSpPr>
        <p:grpSpPr>
          <a:xfrm>
            <a:off x="3666678" y="4434496"/>
            <a:ext cx="391454" cy="307777"/>
            <a:chOff x="5646296" y="3153483"/>
            <a:chExt cx="391454" cy="307777"/>
          </a:xfrm>
        </p:grpSpPr>
        <p:sp>
          <p:nvSpPr>
            <p:cNvPr id="25" name="Oval 24">
              <a:extLst>
                <a:ext uri="{FF2B5EF4-FFF2-40B4-BE49-F238E27FC236}">
                  <a16:creationId xmlns:a16="http://schemas.microsoft.com/office/drawing/2014/main" id="{3FECB6C5-14E9-420E-A0B8-F5B43035CBB5}"/>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a:extLst>
                <a:ext uri="{FF2B5EF4-FFF2-40B4-BE49-F238E27FC236}">
                  <a16:creationId xmlns:a16="http://schemas.microsoft.com/office/drawing/2014/main" id="{C7632D34-3EB5-407B-824F-DAA7D0CD5407}"/>
                </a:ext>
              </a:extLst>
            </p:cNvPr>
            <p:cNvSpPr/>
            <p:nvPr/>
          </p:nvSpPr>
          <p:spPr>
            <a:xfrm>
              <a:off x="5646296" y="3153483"/>
              <a:ext cx="391454" cy="307777"/>
            </a:xfrm>
            <a:prstGeom prst="rect">
              <a:avLst/>
            </a:prstGeom>
          </p:spPr>
          <p:txBody>
            <a:bodyPr wrap="none">
              <a:spAutoFit/>
            </a:bodyPr>
            <a:lstStyle/>
            <a:p>
              <a:pPr algn="ctr"/>
              <a:r>
                <a:rPr lang="en-GB" sz="1400" dirty="0">
                  <a:solidFill>
                    <a:schemeClr val="bg1"/>
                  </a:solidFill>
                </a:rPr>
                <a:t>20</a:t>
              </a:r>
            </a:p>
          </p:txBody>
        </p:sp>
      </p:grpSp>
      <p:grpSp>
        <p:nvGrpSpPr>
          <p:cNvPr id="27" name="Group 26">
            <a:extLst>
              <a:ext uri="{FF2B5EF4-FFF2-40B4-BE49-F238E27FC236}">
                <a16:creationId xmlns:a16="http://schemas.microsoft.com/office/drawing/2014/main" id="{FF8177B5-1241-4408-9E60-F11CB351C402}"/>
              </a:ext>
            </a:extLst>
          </p:cNvPr>
          <p:cNvGrpSpPr/>
          <p:nvPr/>
        </p:nvGrpSpPr>
        <p:grpSpPr>
          <a:xfrm>
            <a:off x="3163692" y="4944203"/>
            <a:ext cx="373821" cy="307777"/>
            <a:chOff x="5655113" y="3153483"/>
            <a:chExt cx="373821" cy="307777"/>
          </a:xfrm>
        </p:grpSpPr>
        <p:sp>
          <p:nvSpPr>
            <p:cNvPr id="28" name="Oval 27">
              <a:extLst>
                <a:ext uri="{FF2B5EF4-FFF2-40B4-BE49-F238E27FC236}">
                  <a16:creationId xmlns:a16="http://schemas.microsoft.com/office/drawing/2014/main" id="{C11098D8-8CBA-42A5-9178-0BC00D4BA36E}"/>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DB00C5BC-725B-48ED-8B7B-6DD35CF763F9}"/>
                </a:ext>
              </a:extLst>
            </p:cNvPr>
            <p:cNvSpPr/>
            <p:nvPr/>
          </p:nvSpPr>
          <p:spPr>
            <a:xfrm>
              <a:off x="5655113" y="3153483"/>
              <a:ext cx="373821" cy="307777"/>
            </a:xfrm>
            <a:prstGeom prst="rect">
              <a:avLst/>
            </a:prstGeom>
          </p:spPr>
          <p:txBody>
            <a:bodyPr wrap="none">
              <a:spAutoFit/>
            </a:bodyPr>
            <a:lstStyle/>
            <a:p>
              <a:pPr algn="ctr"/>
              <a:r>
                <a:rPr lang="en-GB" sz="1400" dirty="0">
                  <a:solidFill>
                    <a:schemeClr val="bg1"/>
                  </a:solidFill>
                </a:rPr>
                <a:t>25</a:t>
              </a:r>
            </a:p>
          </p:txBody>
        </p:sp>
      </p:grpSp>
      <p:grpSp>
        <p:nvGrpSpPr>
          <p:cNvPr id="30" name="Group 29">
            <a:extLst>
              <a:ext uri="{FF2B5EF4-FFF2-40B4-BE49-F238E27FC236}">
                <a16:creationId xmlns:a16="http://schemas.microsoft.com/office/drawing/2014/main" id="{C12463D2-5F08-4C8A-A50F-BCFC6C8C9CCA}"/>
              </a:ext>
            </a:extLst>
          </p:cNvPr>
          <p:cNvGrpSpPr/>
          <p:nvPr/>
        </p:nvGrpSpPr>
        <p:grpSpPr>
          <a:xfrm>
            <a:off x="2430467" y="5136993"/>
            <a:ext cx="386644" cy="307777"/>
            <a:chOff x="5648701" y="3153483"/>
            <a:chExt cx="386644" cy="307777"/>
          </a:xfrm>
        </p:grpSpPr>
        <p:sp>
          <p:nvSpPr>
            <p:cNvPr id="31" name="Oval 30">
              <a:extLst>
                <a:ext uri="{FF2B5EF4-FFF2-40B4-BE49-F238E27FC236}">
                  <a16:creationId xmlns:a16="http://schemas.microsoft.com/office/drawing/2014/main" id="{4F0E610D-5674-4349-B07B-4996E0D58C24}"/>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extLst>
                <a:ext uri="{FF2B5EF4-FFF2-40B4-BE49-F238E27FC236}">
                  <a16:creationId xmlns:a16="http://schemas.microsoft.com/office/drawing/2014/main" id="{B5E577BA-BD10-45B5-A2F8-369D16A28596}"/>
                </a:ext>
              </a:extLst>
            </p:cNvPr>
            <p:cNvSpPr/>
            <p:nvPr/>
          </p:nvSpPr>
          <p:spPr>
            <a:xfrm>
              <a:off x="5648701" y="3153483"/>
              <a:ext cx="386644" cy="307777"/>
            </a:xfrm>
            <a:prstGeom prst="rect">
              <a:avLst/>
            </a:prstGeom>
          </p:spPr>
          <p:txBody>
            <a:bodyPr wrap="none">
              <a:spAutoFit/>
            </a:bodyPr>
            <a:lstStyle/>
            <a:p>
              <a:pPr algn="ctr"/>
              <a:r>
                <a:rPr lang="en-GB" sz="1400" dirty="0">
                  <a:solidFill>
                    <a:schemeClr val="bg1"/>
                  </a:solidFill>
                </a:rPr>
                <a:t>30</a:t>
              </a:r>
            </a:p>
          </p:txBody>
        </p:sp>
      </p:grpSp>
      <p:sp>
        <p:nvSpPr>
          <p:cNvPr id="33" name="Oval 32">
            <a:extLst>
              <a:ext uri="{FF2B5EF4-FFF2-40B4-BE49-F238E27FC236}">
                <a16:creationId xmlns:a16="http://schemas.microsoft.com/office/drawing/2014/main" id="{C16D46C1-352A-4F75-AE29-2B91DC10262C}"/>
              </a:ext>
            </a:extLst>
          </p:cNvPr>
          <p:cNvSpPr/>
          <p:nvPr/>
        </p:nvSpPr>
        <p:spPr>
          <a:xfrm>
            <a:off x="7176324" y="2469786"/>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grpSp>
        <p:nvGrpSpPr>
          <p:cNvPr id="34" name="Group 33">
            <a:extLst>
              <a:ext uri="{FF2B5EF4-FFF2-40B4-BE49-F238E27FC236}">
                <a16:creationId xmlns:a16="http://schemas.microsoft.com/office/drawing/2014/main" id="{6C538FD5-5F35-4597-B448-623C0B522F07}"/>
              </a:ext>
            </a:extLst>
          </p:cNvPr>
          <p:cNvGrpSpPr/>
          <p:nvPr/>
        </p:nvGrpSpPr>
        <p:grpSpPr>
          <a:xfrm>
            <a:off x="7623301" y="2923679"/>
            <a:ext cx="365805" cy="307777"/>
            <a:chOff x="5645213" y="3153483"/>
            <a:chExt cx="365805" cy="307777"/>
          </a:xfrm>
        </p:grpSpPr>
        <p:sp>
          <p:nvSpPr>
            <p:cNvPr id="35" name="Oval 34">
              <a:extLst>
                <a:ext uri="{FF2B5EF4-FFF2-40B4-BE49-F238E27FC236}">
                  <a16:creationId xmlns:a16="http://schemas.microsoft.com/office/drawing/2014/main" id="{FEC27D74-03A4-4540-9B78-D4153E5142C9}"/>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Rectangle 35">
              <a:extLst>
                <a:ext uri="{FF2B5EF4-FFF2-40B4-BE49-F238E27FC236}">
                  <a16:creationId xmlns:a16="http://schemas.microsoft.com/office/drawing/2014/main" id="{760490BE-7CAF-46B7-A494-DCA3DE153A4E}"/>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37" name="Group 36">
            <a:extLst>
              <a:ext uri="{FF2B5EF4-FFF2-40B4-BE49-F238E27FC236}">
                <a16:creationId xmlns:a16="http://schemas.microsoft.com/office/drawing/2014/main" id="{08819B92-B214-4830-8265-C5D5E72A4BC4}"/>
              </a:ext>
            </a:extLst>
          </p:cNvPr>
          <p:cNvGrpSpPr/>
          <p:nvPr/>
        </p:nvGrpSpPr>
        <p:grpSpPr>
          <a:xfrm>
            <a:off x="7834712" y="3650744"/>
            <a:ext cx="348173" cy="307777"/>
            <a:chOff x="5654029" y="3153483"/>
            <a:chExt cx="348173" cy="307777"/>
          </a:xfrm>
        </p:grpSpPr>
        <p:sp>
          <p:nvSpPr>
            <p:cNvPr id="38" name="Oval 37">
              <a:extLst>
                <a:ext uri="{FF2B5EF4-FFF2-40B4-BE49-F238E27FC236}">
                  <a16:creationId xmlns:a16="http://schemas.microsoft.com/office/drawing/2014/main" id="{5BE4A9D9-0C92-4026-A62D-0B20BA0CCC26}"/>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38">
              <a:extLst>
                <a:ext uri="{FF2B5EF4-FFF2-40B4-BE49-F238E27FC236}">
                  <a16:creationId xmlns:a16="http://schemas.microsoft.com/office/drawing/2014/main" id="{1EBE16A8-9EF1-4DAB-AE9F-0459A87FC266}"/>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grpSp>
        <p:nvGrpSpPr>
          <p:cNvPr id="40" name="Group 39">
            <a:extLst>
              <a:ext uri="{FF2B5EF4-FFF2-40B4-BE49-F238E27FC236}">
                <a16:creationId xmlns:a16="http://schemas.microsoft.com/office/drawing/2014/main" id="{1B204568-0393-4AF9-ADA5-4817D8A773F5}"/>
              </a:ext>
            </a:extLst>
          </p:cNvPr>
          <p:cNvGrpSpPr/>
          <p:nvPr/>
        </p:nvGrpSpPr>
        <p:grpSpPr>
          <a:xfrm>
            <a:off x="7614484" y="4441586"/>
            <a:ext cx="391454" cy="307777"/>
            <a:chOff x="5646296" y="3153483"/>
            <a:chExt cx="391454" cy="307777"/>
          </a:xfrm>
        </p:grpSpPr>
        <p:sp>
          <p:nvSpPr>
            <p:cNvPr id="41" name="Oval 40">
              <a:extLst>
                <a:ext uri="{FF2B5EF4-FFF2-40B4-BE49-F238E27FC236}">
                  <a16:creationId xmlns:a16="http://schemas.microsoft.com/office/drawing/2014/main" id="{3FECB6C5-14E9-420E-A0B8-F5B43035CBB5}"/>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41">
              <a:extLst>
                <a:ext uri="{FF2B5EF4-FFF2-40B4-BE49-F238E27FC236}">
                  <a16:creationId xmlns:a16="http://schemas.microsoft.com/office/drawing/2014/main" id="{C7632D34-3EB5-407B-824F-DAA7D0CD5407}"/>
                </a:ext>
              </a:extLst>
            </p:cNvPr>
            <p:cNvSpPr/>
            <p:nvPr/>
          </p:nvSpPr>
          <p:spPr>
            <a:xfrm>
              <a:off x="5646296" y="3153483"/>
              <a:ext cx="391454" cy="307777"/>
            </a:xfrm>
            <a:prstGeom prst="rect">
              <a:avLst/>
            </a:prstGeom>
          </p:spPr>
          <p:txBody>
            <a:bodyPr wrap="none">
              <a:spAutoFit/>
            </a:bodyPr>
            <a:lstStyle/>
            <a:p>
              <a:pPr algn="ctr"/>
              <a:r>
                <a:rPr lang="en-GB" sz="1400" dirty="0">
                  <a:solidFill>
                    <a:schemeClr val="bg1"/>
                  </a:solidFill>
                </a:rPr>
                <a:t>20</a:t>
              </a:r>
            </a:p>
          </p:txBody>
        </p:sp>
      </p:grpSp>
      <p:grpSp>
        <p:nvGrpSpPr>
          <p:cNvPr id="43" name="Group 42">
            <a:extLst>
              <a:ext uri="{FF2B5EF4-FFF2-40B4-BE49-F238E27FC236}">
                <a16:creationId xmlns:a16="http://schemas.microsoft.com/office/drawing/2014/main" id="{FF8177B5-1241-4408-9E60-F11CB351C402}"/>
              </a:ext>
            </a:extLst>
          </p:cNvPr>
          <p:cNvGrpSpPr/>
          <p:nvPr/>
        </p:nvGrpSpPr>
        <p:grpSpPr>
          <a:xfrm>
            <a:off x="7111498" y="4951293"/>
            <a:ext cx="373821" cy="307777"/>
            <a:chOff x="5655113" y="3153483"/>
            <a:chExt cx="373821" cy="307777"/>
          </a:xfrm>
        </p:grpSpPr>
        <p:sp>
          <p:nvSpPr>
            <p:cNvPr id="44" name="Oval 43">
              <a:extLst>
                <a:ext uri="{FF2B5EF4-FFF2-40B4-BE49-F238E27FC236}">
                  <a16:creationId xmlns:a16="http://schemas.microsoft.com/office/drawing/2014/main" id="{C11098D8-8CBA-42A5-9178-0BC00D4BA36E}"/>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Rectangle 44">
              <a:extLst>
                <a:ext uri="{FF2B5EF4-FFF2-40B4-BE49-F238E27FC236}">
                  <a16:creationId xmlns:a16="http://schemas.microsoft.com/office/drawing/2014/main" id="{DB00C5BC-725B-48ED-8B7B-6DD35CF763F9}"/>
                </a:ext>
              </a:extLst>
            </p:cNvPr>
            <p:cNvSpPr/>
            <p:nvPr/>
          </p:nvSpPr>
          <p:spPr>
            <a:xfrm>
              <a:off x="5655113" y="3153483"/>
              <a:ext cx="373821" cy="307777"/>
            </a:xfrm>
            <a:prstGeom prst="rect">
              <a:avLst/>
            </a:prstGeom>
          </p:spPr>
          <p:txBody>
            <a:bodyPr wrap="none">
              <a:spAutoFit/>
            </a:bodyPr>
            <a:lstStyle/>
            <a:p>
              <a:pPr algn="ctr"/>
              <a:r>
                <a:rPr lang="en-GB" sz="1400" dirty="0">
                  <a:solidFill>
                    <a:schemeClr val="bg1"/>
                  </a:solidFill>
                </a:rPr>
                <a:t>25</a:t>
              </a:r>
            </a:p>
          </p:txBody>
        </p:sp>
      </p:grpSp>
      <p:grpSp>
        <p:nvGrpSpPr>
          <p:cNvPr id="46" name="Group 45">
            <a:extLst>
              <a:ext uri="{FF2B5EF4-FFF2-40B4-BE49-F238E27FC236}">
                <a16:creationId xmlns:a16="http://schemas.microsoft.com/office/drawing/2014/main" id="{C12463D2-5F08-4C8A-A50F-BCFC6C8C9CCA}"/>
              </a:ext>
            </a:extLst>
          </p:cNvPr>
          <p:cNvGrpSpPr/>
          <p:nvPr/>
        </p:nvGrpSpPr>
        <p:grpSpPr>
          <a:xfrm>
            <a:off x="6378273" y="5144083"/>
            <a:ext cx="386644" cy="307777"/>
            <a:chOff x="5648701" y="3153483"/>
            <a:chExt cx="386644" cy="307777"/>
          </a:xfrm>
        </p:grpSpPr>
        <p:sp>
          <p:nvSpPr>
            <p:cNvPr id="47" name="Oval 46">
              <a:extLst>
                <a:ext uri="{FF2B5EF4-FFF2-40B4-BE49-F238E27FC236}">
                  <a16:creationId xmlns:a16="http://schemas.microsoft.com/office/drawing/2014/main" id="{4F0E610D-5674-4349-B07B-4996E0D58C24}"/>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Rectangle 47">
              <a:extLst>
                <a:ext uri="{FF2B5EF4-FFF2-40B4-BE49-F238E27FC236}">
                  <a16:creationId xmlns:a16="http://schemas.microsoft.com/office/drawing/2014/main" id="{B5E577BA-BD10-45B5-A2F8-369D16A28596}"/>
                </a:ext>
              </a:extLst>
            </p:cNvPr>
            <p:cNvSpPr/>
            <p:nvPr/>
          </p:nvSpPr>
          <p:spPr>
            <a:xfrm>
              <a:off x="5648701" y="3153483"/>
              <a:ext cx="386644" cy="307777"/>
            </a:xfrm>
            <a:prstGeom prst="rect">
              <a:avLst/>
            </a:prstGeom>
          </p:spPr>
          <p:txBody>
            <a:bodyPr wrap="none">
              <a:spAutoFit/>
            </a:bodyPr>
            <a:lstStyle/>
            <a:p>
              <a:pPr algn="ctr"/>
              <a:r>
                <a:rPr lang="en-GB" sz="1400" dirty="0">
                  <a:solidFill>
                    <a:schemeClr val="bg1"/>
                  </a:solidFill>
                </a:rPr>
                <a:t>30</a:t>
              </a:r>
            </a:p>
          </p:txBody>
        </p:sp>
      </p:grpSp>
      <p:cxnSp>
        <p:nvCxnSpPr>
          <p:cNvPr id="53" name="Straight Arrow Connector 52">
            <a:extLst>
              <a:ext uri="{FF2B5EF4-FFF2-40B4-BE49-F238E27FC236}">
                <a16:creationId xmlns:a16="http://schemas.microsoft.com/office/drawing/2014/main" id="{A1215AA7-93DB-4CB0-8DDE-0783A5732CF8}"/>
              </a:ext>
            </a:extLst>
          </p:cNvPr>
          <p:cNvCxnSpPr>
            <a:cxnSpLocks/>
          </p:cNvCxnSpPr>
          <p:nvPr/>
        </p:nvCxnSpPr>
        <p:spPr>
          <a:xfrm>
            <a:off x="2647190" y="3797544"/>
            <a:ext cx="194484" cy="1105047"/>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2B4A1503-4CA3-4975-A6C2-478BBEF9E0B5}"/>
              </a:ext>
            </a:extLst>
          </p:cNvPr>
          <p:cNvCxnSpPr>
            <a:cxnSpLocks/>
          </p:cNvCxnSpPr>
          <p:nvPr/>
        </p:nvCxnSpPr>
        <p:spPr>
          <a:xfrm flipV="1">
            <a:off x="2647191" y="3545058"/>
            <a:ext cx="736089" cy="252486"/>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0DDB82E2-F7E0-445F-9096-60034DF59977}"/>
              </a:ext>
            </a:extLst>
          </p:cNvPr>
          <p:cNvCxnSpPr>
            <a:cxnSpLocks/>
          </p:cNvCxnSpPr>
          <p:nvPr/>
        </p:nvCxnSpPr>
        <p:spPr>
          <a:xfrm flipV="1">
            <a:off x="6545318" y="2785403"/>
            <a:ext cx="200140" cy="1019175"/>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CB1882E-BF42-4ECA-A6A1-D67082D299DF}"/>
              </a:ext>
            </a:extLst>
          </p:cNvPr>
          <p:cNvCxnSpPr>
            <a:cxnSpLocks/>
          </p:cNvCxnSpPr>
          <p:nvPr/>
        </p:nvCxnSpPr>
        <p:spPr>
          <a:xfrm flipH="1" flipV="1">
            <a:off x="5859194" y="3362178"/>
            <a:ext cx="700193" cy="435367"/>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250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fade">
                                      <p:cBhvr>
                                        <p:cTn id="51" dur="500"/>
                                        <p:tgtEl>
                                          <p:spTgt spid="4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fade">
                                      <p:cBhvr>
                                        <p:cTn id="56" dur="500"/>
                                        <p:tgtEl>
                                          <p:spTgt spid="53"/>
                                        </p:tgtEl>
                                      </p:cBhvr>
                                    </p:animEffect>
                                  </p:childTnLst>
                                </p:cTn>
                              </p:par>
                              <p:par>
                                <p:cTn id="57" presetID="10" presetClass="entr" presetSubtype="0" fill="hold" nodeType="with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fade">
                                      <p:cBhvr>
                                        <p:cTn id="59" dur="500"/>
                                        <p:tgtEl>
                                          <p:spTgt spid="5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fade">
                                      <p:cBhvr>
                                        <p:cTn id="64" dur="500"/>
                                        <p:tgtEl>
                                          <p:spTgt spid="55"/>
                                        </p:tgtEl>
                                      </p:cBhvr>
                                    </p:animEffect>
                                  </p:childTnLst>
                                </p:cTn>
                              </p:par>
                              <p:par>
                                <p:cTn id="65" presetID="10" presetClass="entr" presetSubtype="0" fill="hold" nodeType="with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500"/>
                                        <p:tgtEl>
                                          <p:spTgt spid="5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047396" y="697112"/>
            <a:ext cx="4985339"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Past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Set your clock to show these times:</a:t>
            </a:r>
          </a:p>
        </p:txBody>
      </p:sp>
      <p:pic>
        <p:nvPicPr>
          <p:cNvPr id="5" name="Picture 4">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863575"/>
            <a:ext cx="4396009" cy="3108486"/>
          </a:xfrm>
          <a:prstGeom prst="rect">
            <a:avLst/>
          </a:prstGeom>
        </p:spPr>
      </p:pic>
      <p:sp>
        <p:nvSpPr>
          <p:cNvPr id="9" name="Oval 8">
            <a:extLst>
              <a:ext uri="{FF2B5EF4-FFF2-40B4-BE49-F238E27FC236}">
                <a16:creationId xmlns:a16="http://schemas.microsoft.com/office/drawing/2014/main" id="{C0AA5EA1-CB63-4731-B997-97DE4DCD8131}"/>
              </a:ext>
            </a:extLst>
          </p:cNvPr>
          <p:cNvSpPr/>
          <p:nvPr/>
        </p:nvSpPr>
        <p:spPr>
          <a:xfrm flipH="1">
            <a:off x="2600698"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id="{02DCE77F-54CC-48BA-93F2-D063DBBC23C6}"/>
              </a:ext>
            </a:extLst>
          </p:cNvPr>
          <p:cNvSpPr/>
          <p:nvPr/>
        </p:nvSpPr>
        <p:spPr>
          <a:xfrm>
            <a:off x="1577651" y="2385480"/>
            <a:ext cx="2046116" cy="408623"/>
          </a:xfrm>
          <a:prstGeom prst="roundRect">
            <a:avLst/>
          </a:prstGeom>
          <a:solidFill>
            <a:srgbClr val="D1C4DE"/>
          </a:solidFill>
          <a:ln w="19050">
            <a:solidFill>
              <a:srgbClr val="4A3582"/>
            </a:solidFill>
          </a:ln>
        </p:spPr>
        <p:txBody>
          <a:bodyPr wrap="none">
            <a:spAutoFit/>
          </a:bodyPr>
          <a:lstStyle/>
          <a:p>
            <a:pPr algn="ctr"/>
            <a:r>
              <a:rPr lang="en-GB" b="1" dirty="0"/>
              <a:t>19 minutes past 6</a:t>
            </a:r>
          </a:p>
        </p:txBody>
      </p:sp>
      <p:pic>
        <p:nvPicPr>
          <p:cNvPr id="11" name="Picture 10">
            <a:extLst>
              <a:ext uri="{FF2B5EF4-FFF2-40B4-BE49-F238E27FC236}">
                <a16:creationId xmlns:a16="http://schemas.microsoft.com/office/drawing/2014/main"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863575"/>
            <a:ext cx="4396009" cy="3108486"/>
          </a:xfrm>
          <a:prstGeom prst="rect">
            <a:avLst/>
          </a:prstGeom>
        </p:spPr>
      </p:pic>
      <p:sp>
        <p:nvSpPr>
          <p:cNvPr id="14" name="Oval 13">
            <a:extLst>
              <a:ext uri="{FF2B5EF4-FFF2-40B4-BE49-F238E27FC236}">
                <a16:creationId xmlns:a16="http://schemas.microsoft.com/office/drawing/2014/main" id="{5C818BEA-1227-4C87-AF83-563857A69C8E}"/>
              </a:ext>
            </a:extLst>
          </p:cNvPr>
          <p:cNvSpPr/>
          <p:nvPr/>
        </p:nvSpPr>
        <p:spPr>
          <a:xfrm flipH="1">
            <a:off x="6512894"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id="{6C63B89F-BCF5-4CF5-BF6C-AAE2A9D22D0F}"/>
              </a:ext>
            </a:extLst>
          </p:cNvPr>
          <p:cNvSpPr/>
          <p:nvPr/>
        </p:nvSpPr>
        <p:spPr>
          <a:xfrm>
            <a:off x="5515076" y="2385480"/>
            <a:ext cx="2054209" cy="408623"/>
          </a:xfrm>
          <a:prstGeom prst="roundRect">
            <a:avLst/>
          </a:prstGeom>
          <a:solidFill>
            <a:srgbClr val="D1C4DE"/>
          </a:solidFill>
          <a:ln w="19050">
            <a:solidFill>
              <a:srgbClr val="4A3582"/>
            </a:solidFill>
          </a:ln>
        </p:spPr>
        <p:txBody>
          <a:bodyPr wrap="none">
            <a:spAutoFit/>
          </a:bodyPr>
          <a:lstStyle/>
          <a:p>
            <a:pPr algn="ctr"/>
            <a:r>
              <a:rPr lang="en-GB" b="1" dirty="0"/>
              <a:t>18 minutes past 6</a:t>
            </a:r>
          </a:p>
        </p:txBody>
      </p:sp>
      <p:cxnSp>
        <p:nvCxnSpPr>
          <p:cNvPr id="49" name="Straight Arrow Connector 48">
            <a:extLst>
              <a:ext uri="{FF2B5EF4-FFF2-40B4-BE49-F238E27FC236}">
                <a16:creationId xmlns:a16="http://schemas.microsoft.com/office/drawing/2014/main" id="{A1215AA7-93DB-4CB0-8DDE-0783A5732CF8}"/>
              </a:ext>
            </a:extLst>
          </p:cNvPr>
          <p:cNvCxnSpPr>
            <a:cxnSpLocks/>
          </p:cNvCxnSpPr>
          <p:nvPr/>
        </p:nvCxnSpPr>
        <p:spPr>
          <a:xfrm>
            <a:off x="2640576" y="4362763"/>
            <a:ext cx="926004" cy="450805"/>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B4A1503-4CA3-4975-A6C2-478BBEF9E0B5}"/>
              </a:ext>
            </a:extLst>
          </p:cNvPr>
          <p:cNvCxnSpPr>
            <a:cxnSpLocks/>
          </p:cNvCxnSpPr>
          <p:nvPr/>
        </p:nvCxnSpPr>
        <p:spPr>
          <a:xfrm flipH="1">
            <a:off x="2563804" y="4348696"/>
            <a:ext cx="76773" cy="61971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0DDB82E2-F7E0-445F-9096-60034DF59977}"/>
              </a:ext>
            </a:extLst>
          </p:cNvPr>
          <p:cNvCxnSpPr>
            <a:cxnSpLocks/>
          </p:cNvCxnSpPr>
          <p:nvPr/>
        </p:nvCxnSpPr>
        <p:spPr>
          <a:xfrm>
            <a:off x="6538704" y="4355730"/>
            <a:ext cx="1027257" cy="378098"/>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6CB1882E-BF42-4ECA-A6A1-D67082D299DF}"/>
              </a:ext>
            </a:extLst>
          </p:cNvPr>
          <p:cNvCxnSpPr>
            <a:cxnSpLocks/>
          </p:cNvCxnSpPr>
          <p:nvPr/>
        </p:nvCxnSpPr>
        <p:spPr>
          <a:xfrm flipH="1">
            <a:off x="6506280" y="4348697"/>
            <a:ext cx="46494" cy="72979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759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par>
                                <p:cTn id="16" presetID="10" presetClass="entr" presetSubtype="0" fill="hold"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047396" y="697112"/>
            <a:ext cx="4985339"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Past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Set your clock to show these times:</a:t>
            </a:r>
          </a:p>
        </p:txBody>
      </p:sp>
      <p:pic>
        <p:nvPicPr>
          <p:cNvPr id="5" name="Picture 4">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863575"/>
            <a:ext cx="4396009" cy="3108486"/>
          </a:xfrm>
          <a:prstGeom prst="rect">
            <a:avLst/>
          </a:prstGeom>
        </p:spPr>
      </p:pic>
      <p:sp>
        <p:nvSpPr>
          <p:cNvPr id="9" name="Oval 8">
            <a:extLst>
              <a:ext uri="{FF2B5EF4-FFF2-40B4-BE49-F238E27FC236}">
                <a16:creationId xmlns:a16="http://schemas.microsoft.com/office/drawing/2014/main" id="{C0AA5EA1-CB63-4731-B997-97DE4DCD8131}"/>
              </a:ext>
            </a:extLst>
          </p:cNvPr>
          <p:cNvSpPr/>
          <p:nvPr/>
        </p:nvSpPr>
        <p:spPr>
          <a:xfrm flipH="1">
            <a:off x="2600698"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id="{02DCE77F-54CC-48BA-93F2-D063DBBC23C6}"/>
              </a:ext>
            </a:extLst>
          </p:cNvPr>
          <p:cNvSpPr/>
          <p:nvPr/>
        </p:nvSpPr>
        <p:spPr>
          <a:xfrm>
            <a:off x="1609522" y="2385480"/>
            <a:ext cx="1982379" cy="408623"/>
          </a:xfrm>
          <a:prstGeom prst="roundRect">
            <a:avLst/>
          </a:prstGeom>
          <a:solidFill>
            <a:srgbClr val="D1C4DE"/>
          </a:solidFill>
          <a:ln w="19050">
            <a:solidFill>
              <a:srgbClr val="4A3582"/>
            </a:solidFill>
          </a:ln>
        </p:spPr>
        <p:txBody>
          <a:bodyPr wrap="none">
            <a:spAutoFit/>
          </a:bodyPr>
          <a:lstStyle/>
          <a:p>
            <a:pPr algn="ctr"/>
            <a:r>
              <a:rPr lang="en-GB" b="1" dirty="0"/>
              <a:t>4 minutes past 4</a:t>
            </a:r>
          </a:p>
        </p:txBody>
      </p:sp>
      <p:pic>
        <p:nvPicPr>
          <p:cNvPr id="11" name="Picture 10">
            <a:extLst>
              <a:ext uri="{FF2B5EF4-FFF2-40B4-BE49-F238E27FC236}">
                <a16:creationId xmlns:a16="http://schemas.microsoft.com/office/drawing/2014/main"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863575"/>
            <a:ext cx="4396009" cy="3108486"/>
          </a:xfrm>
          <a:prstGeom prst="rect">
            <a:avLst/>
          </a:prstGeom>
        </p:spPr>
      </p:pic>
      <p:sp>
        <p:nvSpPr>
          <p:cNvPr id="14" name="Oval 13">
            <a:extLst>
              <a:ext uri="{FF2B5EF4-FFF2-40B4-BE49-F238E27FC236}">
                <a16:creationId xmlns:a16="http://schemas.microsoft.com/office/drawing/2014/main" id="{5C818BEA-1227-4C87-AF83-563857A69C8E}"/>
              </a:ext>
            </a:extLst>
          </p:cNvPr>
          <p:cNvSpPr/>
          <p:nvPr/>
        </p:nvSpPr>
        <p:spPr>
          <a:xfrm flipH="1">
            <a:off x="6512894"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id="{6C63B89F-BCF5-4CF5-BF6C-AAE2A9D22D0F}"/>
              </a:ext>
            </a:extLst>
          </p:cNvPr>
          <p:cNvSpPr/>
          <p:nvPr/>
        </p:nvSpPr>
        <p:spPr>
          <a:xfrm>
            <a:off x="5451959" y="2385480"/>
            <a:ext cx="2180451" cy="408623"/>
          </a:xfrm>
          <a:prstGeom prst="roundRect">
            <a:avLst/>
          </a:prstGeom>
          <a:solidFill>
            <a:srgbClr val="D1C4DE"/>
          </a:solidFill>
          <a:ln w="19050">
            <a:solidFill>
              <a:srgbClr val="4A3582"/>
            </a:solidFill>
          </a:ln>
        </p:spPr>
        <p:txBody>
          <a:bodyPr wrap="none">
            <a:spAutoFit/>
          </a:bodyPr>
          <a:lstStyle/>
          <a:p>
            <a:pPr algn="ctr"/>
            <a:r>
              <a:rPr lang="en-GB" b="1" dirty="0"/>
              <a:t>23 minutes past 10</a:t>
            </a:r>
          </a:p>
        </p:txBody>
      </p:sp>
      <p:cxnSp>
        <p:nvCxnSpPr>
          <p:cNvPr id="16" name="Straight Arrow Connector 15">
            <a:extLst>
              <a:ext uri="{FF2B5EF4-FFF2-40B4-BE49-F238E27FC236}">
                <a16:creationId xmlns:a16="http://schemas.microsoft.com/office/drawing/2014/main" id="{A1215AA7-93DB-4CB0-8DDE-0783A5732CF8}"/>
              </a:ext>
            </a:extLst>
          </p:cNvPr>
          <p:cNvCxnSpPr>
            <a:cxnSpLocks/>
          </p:cNvCxnSpPr>
          <p:nvPr/>
        </p:nvCxnSpPr>
        <p:spPr>
          <a:xfrm flipV="1">
            <a:off x="2654224" y="3432423"/>
            <a:ext cx="377449" cy="944358"/>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B4A1503-4CA3-4975-A6C2-478BBEF9E0B5}"/>
              </a:ext>
            </a:extLst>
          </p:cNvPr>
          <p:cNvCxnSpPr>
            <a:cxnSpLocks/>
          </p:cNvCxnSpPr>
          <p:nvPr/>
        </p:nvCxnSpPr>
        <p:spPr>
          <a:xfrm>
            <a:off x="2647193" y="4376782"/>
            <a:ext cx="574681" cy="39920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DDB82E2-F7E0-445F-9096-60034DF59977}"/>
              </a:ext>
            </a:extLst>
          </p:cNvPr>
          <p:cNvCxnSpPr>
            <a:cxnSpLocks/>
          </p:cNvCxnSpPr>
          <p:nvPr/>
        </p:nvCxnSpPr>
        <p:spPr>
          <a:xfrm>
            <a:off x="6538284" y="4369749"/>
            <a:ext cx="713611" cy="862734"/>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CB1882E-BF42-4ECA-A6A1-D67082D299DF}"/>
              </a:ext>
            </a:extLst>
          </p:cNvPr>
          <p:cNvCxnSpPr>
            <a:cxnSpLocks/>
          </p:cNvCxnSpPr>
          <p:nvPr/>
        </p:nvCxnSpPr>
        <p:spPr>
          <a:xfrm flipH="1" flipV="1">
            <a:off x="6020609" y="3940624"/>
            <a:ext cx="538781" cy="422091"/>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173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047396" y="697112"/>
            <a:ext cx="4985339"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Past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Set your clock to show these times:</a:t>
            </a:r>
          </a:p>
        </p:txBody>
      </p:sp>
      <p:pic>
        <p:nvPicPr>
          <p:cNvPr id="5" name="Picture 4">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863575"/>
            <a:ext cx="4396009" cy="3108486"/>
          </a:xfrm>
          <a:prstGeom prst="rect">
            <a:avLst/>
          </a:prstGeom>
        </p:spPr>
      </p:pic>
      <p:sp>
        <p:nvSpPr>
          <p:cNvPr id="9" name="Oval 8">
            <a:extLst>
              <a:ext uri="{FF2B5EF4-FFF2-40B4-BE49-F238E27FC236}">
                <a16:creationId xmlns:a16="http://schemas.microsoft.com/office/drawing/2014/main" id="{C0AA5EA1-CB63-4731-B997-97DE4DCD8131}"/>
              </a:ext>
            </a:extLst>
          </p:cNvPr>
          <p:cNvSpPr/>
          <p:nvPr/>
        </p:nvSpPr>
        <p:spPr>
          <a:xfrm flipH="1">
            <a:off x="2600698"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id="{02DCE77F-54CC-48BA-93F2-D063DBBC23C6}"/>
              </a:ext>
            </a:extLst>
          </p:cNvPr>
          <p:cNvSpPr/>
          <p:nvPr/>
        </p:nvSpPr>
        <p:spPr>
          <a:xfrm>
            <a:off x="1581746" y="2385480"/>
            <a:ext cx="2037937" cy="408623"/>
          </a:xfrm>
          <a:prstGeom prst="roundRect">
            <a:avLst/>
          </a:prstGeom>
          <a:solidFill>
            <a:srgbClr val="D1C4DE"/>
          </a:solidFill>
          <a:ln w="19050">
            <a:solidFill>
              <a:srgbClr val="4A3582"/>
            </a:solidFill>
          </a:ln>
        </p:spPr>
        <p:txBody>
          <a:bodyPr wrap="none">
            <a:spAutoFit/>
          </a:bodyPr>
          <a:lstStyle/>
          <a:p>
            <a:pPr algn="ctr"/>
            <a:r>
              <a:rPr lang="en-GB" b="1" dirty="0"/>
              <a:t>14 minutes past 1</a:t>
            </a:r>
          </a:p>
        </p:txBody>
      </p:sp>
      <p:pic>
        <p:nvPicPr>
          <p:cNvPr id="11" name="Picture 10">
            <a:extLst>
              <a:ext uri="{FF2B5EF4-FFF2-40B4-BE49-F238E27FC236}">
                <a16:creationId xmlns:a16="http://schemas.microsoft.com/office/drawing/2014/main"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863575"/>
            <a:ext cx="4396009" cy="3108486"/>
          </a:xfrm>
          <a:prstGeom prst="rect">
            <a:avLst/>
          </a:prstGeom>
        </p:spPr>
      </p:pic>
      <p:sp>
        <p:nvSpPr>
          <p:cNvPr id="14" name="Oval 13">
            <a:extLst>
              <a:ext uri="{FF2B5EF4-FFF2-40B4-BE49-F238E27FC236}">
                <a16:creationId xmlns:a16="http://schemas.microsoft.com/office/drawing/2014/main" id="{5C818BEA-1227-4C87-AF83-563857A69C8E}"/>
              </a:ext>
            </a:extLst>
          </p:cNvPr>
          <p:cNvSpPr/>
          <p:nvPr/>
        </p:nvSpPr>
        <p:spPr>
          <a:xfrm flipH="1">
            <a:off x="6512894"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id="{6C63B89F-BCF5-4CF5-BF6C-AAE2A9D22D0F}"/>
              </a:ext>
            </a:extLst>
          </p:cNvPr>
          <p:cNvSpPr/>
          <p:nvPr/>
        </p:nvSpPr>
        <p:spPr>
          <a:xfrm>
            <a:off x="5553448" y="2385480"/>
            <a:ext cx="1977478" cy="408623"/>
          </a:xfrm>
          <a:prstGeom prst="roundRect">
            <a:avLst/>
          </a:prstGeom>
          <a:solidFill>
            <a:srgbClr val="D1C4DE"/>
          </a:solidFill>
          <a:ln w="19050">
            <a:solidFill>
              <a:srgbClr val="4A3582"/>
            </a:solidFill>
          </a:ln>
        </p:spPr>
        <p:txBody>
          <a:bodyPr wrap="none">
            <a:spAutoFit/>
          </a:bodyPr>
          <a:lstStyle/>
          <a:p>
            <a:pPr algn="ctr"/>
            <a:r>
              <a:rPr lang="en-GB" b="1" dirty="0"/>
              <a:t>9 minutes past 8</a:t>
            </a:r>
          </a:p>
        </p:txBody>
      </p:sp>
      <p:cxnSp>
        <p:nvCxnSpPr>
          <p:cNvPr id="21" name="Straight Arrow Connector 20">
            <a:extLst>
              <a:ext uri="{FF2B5EF4-FFF2-40B4-BE49-F238E27FC236}">
                <a16:creationId xmlns:a16="http://schemas.microsoft.com/office/drawing/2014/main" id="{A1215AA7-93DB-4CB0-8DDE-0783A5732CF8}"/>
              </a:ext>
            </a:extLst>
          </p:cNvPr>
          <p:cNvCxnSpPr>
            <a:cxnSpLocks/>
          </p:cNvCxnSpPr>
          <p:nvPr/>
        </p:nvCxnSpPr>
        <p:spPr>
          <a:xfrm flipV="1">
            <a:off x="2654224" y="4276578"/>
            <a:ext cx="1045579" cy="100203"/>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B4A1503-4CA3-4975-A6C2-478BBEF9E0B5}"/>
              </a:ext>
            </a:extLst>
          </p:cNvPr>
          <p:cNvCxnSpPr>
            <a:cxnSpLocks/>
          </p:cNvCxnSpPr>
          <p:nvPr/>
        </p:nvCxnSpPr>
        <p:spPr>
          <a:xfrm flipV="1">
            <a:off x="2647193" y="3826412"/>
            <a:ext cx="426598" cy="55037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DDB82E2-F7E0-445F-9096-60034DF59977}"/>
              </a:ext>
            </a:extLst>
          </p:cNvPr>
          <p:cNvCxnSpPr>
            <a:cxnSpLocks/>
          </p:cNvCxnSpPr>
          <p:nvPr/>
        </p:nvCxnSpPr>
        <p:spPr>
          <a:xfrm flipV="1">
            <a:off x="6538284" y="3770142"/>
            <a:ext cx="868356" cy="599607"/>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CB1882E-BF42-4ECA-A6A1-D67082D299DF}"/>
              </a:ext>
            </a:extLst>
          </p:cNvPr>
          <p:cNvCxnSpPr>
            <a:cxnSpLocks/>
          </p:cNvCxnSpPr>
          <p:nvPr/>
        </p:nvCxnSpPr>
        <p:spPr>
          <a:xfrm flipH="1">
            <a:off x="5964195" y="4362716"/>
            <a:ext cx="595196" cy="316376"/>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262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38153" y="697112"/>
            <a:ext cx="4603825"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to the Hour</a:t>
            </a:r>
          </a:p>
        </p:txBody>
      </p:sp>
      <p:pic>
        <p:nvPicPr>
          <p:cNvPr id="23" name="Picture 22">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743200"/>
            <a:ext cx="7632700" cy="3349624"/>
          </a:xfrm>
          <a:prstGeom prst="rect">
            <a:avLst/>
          </a:prstGeom>
        </p:spPr>
      </p:pic>
      <p:sp>
        <p:nvSpPr>
          <p:cNvPr id="49" name="Rectangle 48"/>
          <p:cNvSpPr/>
          <p:nvPr/>
        </p:nvSpPr>
        <p:spPr>
          <a:xfrm>
            <a:off x="755650" y="1747162"/>
            <a:ext cx="7632700" cy="976403"/>
          </a:xfrm>
          <a:prstGeom prst="rect">
            <a:avLst/>
          </a:prstGeom>
        </p:spPr>
        <p:txBody>
          <a:bodyPr wrap="square" lIns="0" tIns="72000" rIns="0" bIns="72000">
            <a:spAutoFit/>
          </a:bodyPr>
          <a:lstStyle/>
          <a:p>
            <a:pPr algn="ctr"/>
            <a:r>
              <a:rPr lang="en-GB" dirty="0"/>
              <a:t>To find out five-minute intervals </a:t>
            </a:r>
            <a:r>
              <a:rPr lang="en-GB" b="1" dirty="0"/>
              <a:t>to</a:t>
            </a:r>
            <a:r>
              <a:rPr lang="en-GB" dirty="0"/>
              <a:t> the hour, we count around the clock in fives in an anticlockwise direction. Between the five-minute intervals, we count single minutes:</a:t>
            </a:r>
          </a:p>
        </p:txBody>
      </p:sp>
      <p:pic>
        <p:nvPicPr>
          <p:cNvPr id="50" name="Picture 49">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1974" y="3215239"/>
            <a:ext cx="3157627" cy="2232807"/>
          </a:xfrm>
          <a:prstGeom prst="rect">
            <a:avLst/>
          </a:prstGeom>
        </p:spPr>
      </p:pic>
      <p:pic>
        <p:nvPicPr>
          <p:cNvPr id="51" name="Picture 50">
            <a:extLst>
              <a:ext uri="{FF2B5EF4-FFF2-40B4-BE49-F238E27FC236}">
                <a16:creationId xmlns:a16="http://schemas.microsoft.com/office/drawing/2014/main" id="{F334388E-BE01-44CF-9BF1-EC6144BDDD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686053" y="3062100"/>
            <a:ext cx="2586272" cy="3031934"/>
          </a:xfrm>
          <a:prstGeom prst="rect">
            <a:avLst/>
          </a:prstGeom>
        </p:spPr>
      </p:pic>
      <p:pic>
        <p:nvPicPr>
          <p:cNvPr id="52" name="Picture 51">
            <a:extLst>
              <a:ext uri="{FF2B5EF4-FFF2-40B4-BE49-F238E27FC236}">
                <a16:creationId xmlns:a16="http://schemas.microsoft.com/office/drawing/2014/main" id="{411B0606-C3AC-430C-B3BF-10994868E3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403752" y="3229667"/>
            <a:ext cx="1201785" cy="2190446"/>
          </a:xfrm>
          <a:prstGeom prst="rect">
            <a:avLst/>
          </a:prstGeom>
        </p:spPr>
      </p:pic>
      <p:sp>
        <p:nvSpPr>
          <p:cNvPr id="53" name="Oval 52">
            <a:extLst>
              <a:ext uri="{FF2B5EF4-FFF2-40B4-BE49-F238E27FC236}">
                <a16:creationId xmlns:a16="http://schemas.microsoft.com/office/drawing/2014/main" id="{C16D46C1-352A-4F75-AE29-2B91DC10262C}"/>
              </a:ext>
            </a:extLst>
          </p:cNvPr>
          <p:cNvSpPr/>
          <p:nvPr/>
        </p:nvSpPr>
        <p:spPr>
          <a:xfrm>
            <a:off x="5564866" y="2875049"/>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grpSp>
        <p:nvGrpSpPr>
          <p:cNvPr id="54" name="Group 53">
            <a:extLst>
              <a:ext uri="{FF2B5EF4-FFF2-40B4-BE49-F238E27FC236}">
                <a16:creationId xmlns:a16="http://schemas.microsoft.com/office/drawing/2014/main" id="{6C538FD5-5F35-4597-B448-623C0B522F07}"/>
              </a:ext>
            </a:extLst>
          </p:cNvPr>
          <p:cNvGrpSpPr/>
          <p:nvPr/>
        </p:nvGrpSpPr>
        <p:grpSpPr>
          <a:xfrm>
            <a:off x="4910647" y="3382874"/>
            <a:ext cx="365805" cy="307777"/>
            <a:chOff x="5645213" y="3153483"/>
            <a:chExt cx="365805" cy="307777"/>
          </a:xfrm>
        </p:grpSpPr>
        <p:sp>
          <p:nvSpPr>
            <p:cNvPr id="55" name="Oval 54">
              <a:extLst>
                <a:ext uri="{FF2B5EF4-FFF2-40B4-BE49-F238E27FC236}">
                  <a16:creationId xmlns:a16="http://schemas.microsoft.com/office/drawing/2014/main" id="{FEC27D74-03A4-4540-9B78-D4153E5142C9}"/>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Rectangle 55">
              <a:extLst>
                <a:ext uri="{FF2B5EF4-FFF2-40B4-BE49-F238E27FC236}">
                  <a16:creationId xmlns:a16="http://schemas.microsoft.com/office/drawing/2014/main" id="{760490BE-7CAF-46B7-A494-DCA3DE153A4E}"/>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57" name="Group 56">
            <a:extLst>
              <a:ext uri="{FF2B5EF4-FFF2-40B4-BE49-F238E27FC236}">
                <a16:creationId xmlns:a16="http://schemas.microsoft.com/office/drawing/2014/main" id="{08819B92-B214-4830-8265-C5D5E72A4BC4}"/>
              </a:ext>
            </a:extLst>
          </p:cNvPr>
          <p:cNvGrpSpPr/>
          <p:nvPr/>
        </p:nvGrpSpPr>
        <p:grpSpPr>
          <a:xfrm>
            <a:off x="4576596" y="4177753"/>
            <a:ext cx="348173" cy="307777"/>
            <a:chOff x="5654029" y="3153483"/>
            <a:chExt cx="348173" cy="307777"/>
          </a:xfrm>
        </p:grpSpPr>
        <p:sp>
          <p:nvSpPr>
            <p:cNvPr id="58" name="Oval 57">
              <a:extLst>
                <a:ext uri="{FF2B5EF4-FFF2-40B4-BE49-F238E27FC236}">
                  <a16:creationId xmlns:a16="http://schemas.microsoft.com/office/drawing/2014/main" id="{5BE4A9D9-0C92-4026-A62D-0B20BA0CCC26}"/>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Rectangle 58">
              <a:extLst>
                <a:ext uri="{FF2B5EF4-FFF2-40B4-BE49-F238E27FC236}">
                  <a16:creationId xmlns:a16="http://schemas.microsoft.com/office/drawing/2014/main" id="{1EBE16A8-9EF1-4DAB-AE9F-0459A87FC266}"/>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grpSp>
        <p:nvGrpSpPr>
          <p:cNvPr id="60" name="Group 59">
            <a:extLst>
              <a:ext uri="{FF2B5EF4-FFF2-40B4-BE49-F238E27FC236}">
                <a16:creationId xmlns:a16="http://schemas.microsoft.com/office/drawing/2014/main" id="{1B204568-0393-4AF9-ADA5-4817D8A773F5}"/>
              </a:ext>
            </a:extLst>
          </p:cNvPr>
          <p:cNvGrpSpPr/>
          <p:nvPr/>
        </p:nvGrpSpPr>
        <p:grpSpPr>
          <a:xfrm>
            <a:off x="4877363" y="5031551"/>
            <a:ext cx="391454" cy="307777"/>
            <a:chOff x="5646296" y="3153483"/>
            <a:chExt cx="391454" cy="307777"/>
          </a:xfrm>
        </p:grpSpPr>
        <p:sp>
          <p:nvSpPr>
            <p:cNvPr id="61" name="Oval 60">
              <a:extLst>
                <a:ext uri="{FF2B5EF4-FFF2-40B4-BE49-F238E27FC236}">
                  <a16:creationId xmlns:a16="http://schemas.microsoft.com/office/drawing/2014/main" id="{3FECB6C5-14E9-420E-A0B8-F5B43035CBB5}"/>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Rectangle 61">
              <a:extLst>
                <a:ext uri="{FF2B5EF4-FFF2-40B4-BE49-F238E27FC236}">
                  <a16:creationId xmlns:a16="http://schemas.microsoft.com/office/drawing/2014/main" id="{C7632D34-3EB5-407B-824F-DAA7D0CD5407}"/>
                </a:ext>
              </a:extLst>
            </p:cNvPr>
            <p:cNvSpPr/>
            <p:nvPr/>
          </p:nvSpPr>
          <p:spPr>
            <a:xfrm>
              <a:off x="5646296" y="3153483"/>
              <a:ext cx="391454" cy="307777"/>
            </a:xfrm>
            <a:prstGeom prst="rect">
              <a:avLst/>
            </a:prstGeom>
          </p:spPr>
          <p:txBody>
            <a:bodyPr wrap="none">
              <a:spAutoFit/>
            </a:bodyPr>
            <a:lstStyle/>
            <a:p>
              <a:pPr algn="ctr"/>
              <a:r>
                <a:rPr lang="en-GB" sz="1400" dirty="0">
                  <a:solidFill>
                    <a:schemeClr val="bg1"/>
                  </a:solidFill>
                </a:rPr>
                <a:t>20</a:t>
              </a:r>
            </a:p>
          </p:txBody>
        </p:sp>
      </p:grpSp>
      <p:grpSp>
        <p:nvGrpSpPr>
          <p:cNvPr id="63" name="Group 62">
            <a:extLst>
              <a:ext uri="{FF2B5EF4-FFF2-40B4-BE49-F238E27FC236}">
                <a16:creationId xmlns:a16="http://schemas.microsoft.com/office/drawing/2014/main" id="{FF8177B5-1241-4408-9E60-F11CB351C402}"/>
              </a:ext>
            </a:extLst>
          </p:cNvPr>
          <p:cNvGrpSpPr/>
          <p:nvPr/>
        </p:nvGrpSpPr>
        <p:grpSpPr>
          <a:xfrm>
            <a:off x="5534892" y="5616178"/>
            <a:ext cx="373821" cy="307777"/>
            <a:chOff x="5655113" y="3153483"/>
            <a:chExt cx="373821" cy="307777"/>
          </a:xfrm>
        </p:grpSpPr>
        <p:sp>
          <p:nvSpPr>
            <p:cNvPr id="64" name="Oval 63">
              <a:extLst>
                <a:ext uri="{FF2B5EF4-FFF2-40B4-BE49-F238E27FC236}">
                  <a16:creationId xmlns:a16="http://schemas.microsoft.com/office/drawing/2014/main" id="{C11098D8-8CBA-42A5-9178-0BC00D4BA36E}"/>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Rectangle 64">
              <a:extLst>
                <a:ext uri="{FF2B5EF4-FFF2-40B4-BE49-F238E27FC236}">
                  <a16:creationId xmlns:a16="http://schemas.microsoft.com/office/drawing/2014/main" id="{DB00C5BC-725B-48ED-8B7B-6DD35CF763F9}"/>
                </a:ext>
              </a:extLst>
            </p:cNvPr>
            <p:cNvSpPr/>
            <p:nvPr/>
          </p:nvSpPr>
          <p:spPr>
            <a:xfrm>
              <a:off x="5655113" y="3153483"/>
              <a:ext cx="373821" cy="307777"/>
            </a:xfrm>
            <a:prstGeom prst="rect">
              <a:avLst/>
            </a:prstGeom>
          </p:spPr>
          <p:txBody>
            <a:bodyPr wrap="none">
              <a:spAutoFit/>
            </a:bodyPr>
            <a:lstStyle/>
            <a:p>
              <a:pPr algn="ctr"/>
              <a:r>
                <a:rPr lang="en-GB" sz="1400" dirty="0">
                  <a:solidFill>
                    <a:schemeClr val="bg1"/>
                  </a:solidFill>
                </a:rPr>
                <a:t>25</a:t>
              </a:r>
            </a:p>
          </p:txBody>
        </p:sp>
      </p:grpSp>
      <p:cxnSp>
        <p:nvCxnSpPr>
          <p:cNvPr id="66" name="Straight Arrow Connector 65">
            <a:extLst>
              <a:ext uri="{FF2B5EF4-FFF2-40B4-BE49-F238E27FC236}">
                <a16:creationId xmlns:a16="http://schemas.microsoft.com/office/drawing/2014/main" id="{4B08CD4D-7A08-4828-9870-36801CA3F3F7}"/>
              </a:ext>
            </a:extLst>
          </p:cNvPr>
          <p:cNvCxnSpPr>
            <a:cxnSpLocks/>
          </p:cNvCxnSpPr>
          <p:nvPr/>
        </p:nvCxnSpPr>
        <p:spPr>
          <a:xfrm rot="8718750" flipV="1">
            <a:off x="5722470" y="5200211"/>
            <a:ext cx="437684" cy="288968"/>
          </a:xfrm>
          <a:prstGeom prst="straightConnector1">
            <a:avLst/>
          </a:prstGeom>
          <a:ln w="28575">
            <a:solidFill>
              <a:srgbClr val="7768AD"/>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91A7BE6F-B22F-4CF0-A4D8-3E05D50D8BDB}"/>
              </a:ext>
            </a:extLst>
          </p:cNvPr>
          <p:cNvCxnSpPr>
            <a:cxnSpLocks/>
          </p:cNvCxnSpPr>
          <p:nvPr/>
        </p:nvCxnSpPr>
        <p:spPr>
          <a:xfrm rot="8718750">
            <a:off x="5219862" y="4931950"/>
            <a:ext cx="550896" cy="0"/>
          </a:xfrm>
          <a:prstGeom prst="straightConnector1">
            <a:avLst/>
          </a:prstGeom>
          <a:ln w="28575">
            <a:solidFill>
              <a:srgbClr val="7768AD"/>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D67ECA73-4CF7-4EA8-8DF8-E249C4306046}"/>
              </a:ext>
            </a:extLst>
          </p:cNvPr>
          <p:cNvCxnSpPr>
            <a:cxnSpLocks/>
            <a:endCxn id="50" idx="1"/>
          </p:cNvCxnSpPr>
          <p:nvPr/>
        </p:nvCxnSpPr>
        <p:spPr>
          <a:xfrm flipH="1">
            <a:off x="4951974" y="4314591"/>
            <a:ext cx="638452" cy="17052"/>
          </a:xfrm>
          <a:prstGeom prst="straightConnector1">
            <a:avLst/>
          </a:prstGeom>
          <a:ln w="28575">
            <a:solidFill>
              <a:srgbClr val="7768AD"/>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CF41911A-410D-48E7-B61F-1245BFD89A0A}"/>
              </a:ext>
            </a:extLst>
          </p:cNvPr>
          <p:cNvCxnSpPr>
            <a:cxnSpLocks/>
          </p:cNvCxnSpPr>
          <p:nvPr/>
        </p:nvCxnSpPr>
        <p:spPr>
          <a:xfrm rot="8718750">
            <a:off x="5357088" y="3506498"/>
            <a:ext cx="236878" cy="455456"/>
          </a:xfrm>
          <a:prstGeom prst="straightConnector1">
            <a:avLst/>
          </a:prstGeom>
          <a:ln w="28575">
            <a:solidFill>
              <a:srgbClr val="7768AD"/>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3F3DA156-2D1E-4DCB-9E0A-D096E803B99A}"/>
              </a:ext>
            </a:extLst>
          </p:cNvPr>
          <p:cNvCxnSpPr>
            <a:cxnSpLocks/>
          </p:cNvCxnSpPr>
          <p:nvPr/>
        </p:nvCxnSpPr>
        <p:spPr>
          <a:xfrm rot="8718750">
            <a:off x="5898172" y="3096928"/>
            <a:ext cx="0" cy="482733"/>
          </a:xfrm>
          <a:prstGeom prst="straightConnector1">
            <a:avLst/>
          </a:prstGeom>
          <a:ln w="28575">
            <a:solidFill>
              <a:srgbClr val="7768A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739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up)">
                                      <p:cBhvr>
                                        <p:cTn id="7" dur="500"/>
                                        <p:tgtEl>
                                          <p:spTgt spid="5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500"/>
                                        <p:tgtEl>
                                          <p:spTgt spid="53"/>
                                        </p:tgtEl>
                                      </p:cBhvr>
                                    </p:animEffect>
                                  </p:childTnLst>
                                </p:cTn>
                              </p:par>
                              <p:par>
                                <p:cTn id="12" presetID="10" presetClass="entr" presetSubtype="0" fill="hold" nodeType="with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500"/>
                                        <p:tgtEl>
                                          <p:spTgt spid="70"/>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fade">
                                      <p:cBhvr>
                                        <p:cTn id="18" dur="500"/>
                                        <p:tgtEl>
                                          <p:spTgt spid="54"/>
                                        </p:tgtEl>
                                      </p:cBhvr>
                                    </p:animEffect>
                                  </p:childTnLst>
                                </p:cTn>
                              </p:par>
                              <p:par>
                                <p:cTn id="19" presetID="10" presetClass="entr" presetSubtype="0" fill="hold" nodeType="withEffect">
                                  <p:stCondLst>
                                    <p:cond delay="0"/>
                                  </p:stCondLst>
                                  <p:childTnLst>
                                    <p:set>
                                      <p:cBhvr>
                                        <p:cTn id="20" dur="1" fill="hold">
                                          <p:stCondLst>
                                            <p:cond delay="0"/>
                                          </p:stCondLst>
                                        </p:cTn>
                                        <p:tgtEl>
                                          <p:spTgt spid="69"/>
                                        </p:tgtEl>
                                        <p:attrNameLst>
                                          <p:attrName>style.visibility</p:attrName>
                                        </p:attrNameLst>
                                      </p:cBhvr>
                                      <p:to>
                                        <p:strVal val="visible"/>
                                      </p:to>
                                    </p:set>
                                    <p:animEffect transition="in" filter="fade">
                                      <p:cBhvr>
                                        <p:cTn id="21" dur="500"/>
                                        <p:tgtEl>
                                          <p:spTgt spid="69"/>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par>
                                <p:cTn id="26" presetID="10" presetClass="entr" presetSubtype="0" fill="hold" nodeType="with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fade">
                                      <p:cBhvr>
                                        <p:cTn id="28" dur="500"/>
                                        <p:tgtEl>
                                          <p:spTgt spid="68"/>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fade">
                                      <p:cBhvr>
                                        <p:cTn id="32" dur="500"/>
                                        <p:tgtEl>
                                          <p:spTgt spid="60"/>
                                        </p:tgtEl>
                                      </p:cBhvr>
                                    </p:animEffect>
                                  </p:childTnLst>
                                </p:cTn>
                              </p:par>
                              <p:par>
                                <p:cTn id="33" presetID="10" presetClass="entr" presetSubtype="0" fill="hold" nodeType="with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fade">
                                      <p:cBhvr>
                                        <p:cTn id="35" dur="500"/>
                                        <p:tgtEl>
                                          <p:spTgt spid="67"/>
                                        </p:tgtEl>
                                      </p:cBhvr>
                                    </p:animEffect>
                                  </p:childTnLst>
                                </p:cTn>
                              </p:par>
                            </p:childTnLst>
                          </p:cTn>
                        </p:par>
                        <p:par>
                          <p:cTn id="36" fill="hold">
                            <p:stCondLst>
                              <p:cond delay="2500"/>
                            </p:stCondLst>
                            <p:childTnLst>
                              <p:par>
                                <p:cTn id="37" presetID="10" presetClass="entr" presetSubtype="0" fill="hold" nodeType="after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fade">
                                      <p:cBhvr>
                                        <p:cTn id="39" dur="500"/>
                                        <p:tgtEl>
                                          <p:spTgt spid="63"/>
                                        </p:tgtEl>
                                      </p:cBhvr>
                                    </p:animEffect>
                                  </p:childTnLst>
                                </p:cTn>
                              </p:par>
                              <p:par>
                                <p:cTn id="40" presetID="10" presetClass="entr" presetSubtype="0" fill="hold" nodeType="with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38154" y="697112"/>
            <a:ext cx="4603824"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to the Hour</a:t>
            </a:r>
          </a:p>
        </p:txBody>
      </p:sp>
      <p:pic>
        <p:nvPicPr>
          <p:cNvPr id="23" name="Picture 22">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010032"/>
            <a:ext cx="7632700" cy="4082792"/>
          </a:xfrm>
          <a:prstGeom prst="rect">
            <a:avLst/>
          </a:prstGeom>
        </p:spPr>
      </p:pic>
      <p:pic>
        <p:nvPicPr>
          <p:cNvPr id="28" name="Picture 27">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770" y="2170963"/>
            <a:ext cx="4396009" cy="3108486"/>
          </a:xfrm>
          <a:prstGeom prst="rect">
            <a:avLst/>
          </a:prstGeom>
        </p:spPr>
      </p:pic>
      <p:pic>
        <p:nvPicPr>
          <p:cNvPr id="29" name="Picture 28">
            <a:extLst>
              <a:ext uri="{FF2B5EF4-FFF2-40B4-BE49-F238E27FC236}">
                <a16:creationId xmlns:a16="http://schemas.microsoft.com/office/drawing/2014/main" id="{449518DC-328B-4552-8E3D-902328B226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239" t="-9879" r="-7507"/>
          <a:stretch/>
        </p:blipFill>
        <p:spPr>
          <a:xfrm flipH="1">
            <a:off x="4199205" y="4179354"/>
            <a:ext cx="3545059" cy="1910110"/>
          </a:xfrm>
          <a:prstGeom prst="rect">
            <a:avLst/>
          </a:prstGeom>
        </p:spPr>
      </p:pic>
      <p:cxnSp>
        <p:nvCxnSpPr>
          <p:cNvPr id="30" name="Straight Arrow Connector 29">
            <a:extLst>
              <a:ext uri="{FF2B5EF4-FFF2-40B4-BE49-F238E27FC236}">
                <a16:creationId xmlns:a16="http://schemas.microsoft.com/office/drawing/2014/main" id="{A1215AA7-93DB-4CB0-8DDE-0783A5732CF8}"/>
              </a:ext>
            </a:extLst>
          </p:cNvPr>
          <p:cNvCxnSpPr>
            <a:cxnSpLocks/>
          </p:cNvCxnSpPr>
          <p:nvPr/>
        </p:nvCxnSpPr>
        <p:spPr>
          <a:xfrm flipH="1">
            <a:off x="1962443" y="3656866"/>
            <a:ext cx="998379" cy="472002"/>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B4A1503-4CA3-4975-A6C2-478BBEF9E0B5}"/>
              </a:ext>
            </a:extLst>
          </p:cNvPr>
          <p:cNvCxnSpPr>
            <a:cxnSpLocks/>
          </p:cNvCxnSpPr>
          <p:nvPr/>
        </p:nvCxnSpPr>
        <p:spPr>
          <a:xfrm>
            <a:off x="2960821" y="3656866"/>
            <a:ext cx="464662" cy="590497"/>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C0AA5EA1-CB63-4731-B997-97DE4DCD8131}"/>
              </a:ext>
            </a:extLst>
          </p:cNvPr>
          <p:cNvSpPr/>
          <p:nvPr/>
        </p:nvSpPr>
        <p:spPr>
          <a:xfrm flipH="1">
            <a:off x="2914329" y="3632222"/>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F93FB145-1A5C-4E95-9B3B-8E68F7B901C6}"/>
              </a:ext>
            </a:extLst>
          </p:cNvPr>
          <p:cNvSpPr/>
          <p:nvPr/>
        </p:nvSpPr>
        <p:spPr>
          <a:xfrm>
            <a:off x="1895519" y="2134003"/>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grpSp>
        <p:nvGrpSpPr>
          <p:cNvPr id="36" name="Group 35">
            <a:extLst>
              <a:ext uri="{FF2B5EF4-FFF2-40B4-BE49-F238E27FC236}">
                <a16:creationId xmlns:a16="http://schemas.microsoft.com/office/drawing/2014/main" id="{C51C4131-FDD5-4353-8B6D-90A05420EAF6}"/>
              </a:ext>
            </a:extLst>
          </p:cNvPr>
          <p:cNvGrpSpPr/>
          <p:nvPr/>
        </p:nvGrpSpPr>
        <p:grpSpPr>
          <a:xfrm>
            <a:off x="1197028" y="2712978"/>
            <a:ext cx="365805" cy="307777"/>
            <a:chOff x="5645213" y="3153483"/>
            <a:chExt cx="365805" cy="307777"/>
          </a:xfrm>
        </p:grpSpPr>
        <p:sp>
          <p:nvSpPr>
            <p:cNvPr id="37" name="Oval 36">
              <a:extLst>
                <a:ext uri="{FF2B5EF4-FFF2-40B4-BE49-F238E27FC236}">
                  <a16:creationId xmlns:a16="http://schemas.microsoft.com/office/drawing/2014/main" id="{4711DF60-1CF2-40EA-B71B-11317D326AB7}"/>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extLst>
                <a:ext uri="{FF2B5EF4-FFF2-40B4-BE49-F238E27FC236}">
                  <a16:creationId xmlns:a16="http://schemas.microsoft.com/office/drawing/2014/main" id="{47752378-70B3-44AB-AAE0-2C50925400FB}"/>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39" name="Group 38">
            <a:extLst>
              <a:ext uri="{FF2B5EF4-FFF2-40B4-BE49-F238E27FC236}">
                <a16:creationId xmlns:a16="http://schemas.microsoft.com/office/drawing/2014/main" id="{3073FD0E-38BF-4121-A33A-AA44BABB7C8A}"/>
              </a:ext>
            </a:extLst>
          </p:cNvPr>
          <p:cNvGrpSpPr/>
          <p:nvPr/>
        </p:nvGrpSpPr>
        <p:grpSpPr>
          <a:xfrm>
            <a:off x="1014634" y="3524825"/>
            <a:ext cx="348173" cy="307777"/>
            <a:chOff x="5654029" y="3153483"/>
            <a:chExt cx="348173" cy="307777"/>
          </a:xfrm>
        </p:grpSpPr>
        <p:sp>
          <p:nvSpPr>
            <p:cNvPr id="40" name="Oval 39">
              <a:extLst>
                <a:ext uri="{FF2B5EF4-FFF2-40B4-BE49-F238E27FC236}">
                  <a16:creationId xmlns:a16="http://schemas.microsoft.com/office/drawing/2014/main" id="{85944F06-CB90-4CEB-B26D-EC4FDDAA8E0C}"/>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40">
              <a:extLst>
                <a:ext uri="{FF2B5EF4-FFF2-40B4-BE49-F238E27FC236}">
                  <a16:creationId xmlns:a16="http://schemas.microsoft.com/office/drawing/2014/main" id="{FE6C6E6D-1175-4E2C-A0CC-BAAA3FB03071}"/>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sp>
        <p:nvSpPr>
          <p:cNvPr id="24" name="Arrow: Curved Left 23">
            <a:extLst>
              <a:ext uri="{FF2B5EF4-FFF2-40B4-BE49-F238E27FC236}">
                <a16:creationId xmlns:a16="http://schemas.microsoft.com/office/drawing/2014/main" id="{B1D0F70F-E052-45CD-9EB6-52A6287E1DDC}"/>
              </a:ext>
            </a:extLst>
          </p:cNvPr>
          <p:cNvSpPr/>
          <p:nvPr/>
        </p:nvSpPr>
        <p:spPr>
          <a:xfrm rot="20721036" flipH="1">
            <a:off x="1528140" y="3670820"/>
            <a:ext cx="151723" cy="2062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Arrow: Curved Left 24">
            <a:extLst>
              <a:ext uri="{FF2B5EF4-FFF2-40B4-BE49-F238E27FC236}">
                <a16:creationId xmlns:a16="http://schemas.microsoft.com/office/drawing/2014/main" id="{D590AFC2-F1E7-4955-91FA-98B737B18379}"/>
              </a:ext>
            </a:extLst>
          </p:cNvPr>
          <p:cNvSpPr/>
          <p:nvPr/>
        </p:nvSpPr>
        <p:spPr>
          <a:xfrm rot="15228837" flipV="1">
            <a:off x="2411328" y="2034723"/>
            <a:ext cx="276068" cy="714651"/>
          </a:xfrm>
          <a:prstGeom prst="curvedLeftArrow">
            <a:avLst>
              <a:gd name="adj1" fmla="val 25000"/>
              <a:gd name="adj2" fmla="val 50000"/>
              <a:gd name="adj3" fmla="val 447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Arrow: Curved Left 25">
            <a:extLst>
              <a:ext uri="{FF2B5EF4-FFF2-40B4-BE49-F238E27FC236}">
                <a16:creationId xmlns:a16="http://schemas.microsoft.com/office/drawing/2014/main" id="{B20B90FD-9318-4904-9554-0A8A5E6FC311}"/>
              </a:ext>
            </a:extLst>
          </p:cNvPr>
          <p:cNvSpPr/>
          <p:nvPr/>
        </p:nvSpPr>
        <p:spPr>
          <a:xfrm rot="13481070" flipV="1">
            <a:off x="1813325" y="2385512"/>
            <a:ext cx="276068" cy="714651"/>
          </a:xfrm>
          <a:prstGeom prst="curvedLeftArrow">
            <a:avLst>
              <a:gd name="adj1" fmla="val 25000"/>
              <a:gd name="adj2" fmla="val 50000"/>
              <a:gd name="adj3" fmla="val 447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Arrow: Curved Left 26">
            <a:extLst>
              <a:ext uri="{FF2B5EF4-FFF2-40B4-BE49-F238E27FC236}">
                <a16:creationId xmlns:a16="http://schemas.microsoft.com/office/drawing/2014/main" id="{66FC65E3-0217-4563-9D5C-1A54070AC19C}"/>
              </a:ext>
            </a:extLst>
          </p:cNvPr>
          <p:cNvSpPr/>
          <p:nvPr/>
        </p:nvSpPr>
        <p:spPr>
          <a:xfrm rot="11755155" flipV="1">
            <a:off x="1474121" y="2997572"/>
            <a:ext cx="276068" cy="714651"/>
          </a:xfrm>
          <a:prstGeom prst="curvedLeftArrow">
            <a:avLst>
              <a:gd name="adj1" fmla="val 25000"/>
              <a:gd name="adj2" fmla="val 50000"/>
              <a:gd name="adj3" fmla="val 447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8" name="Arrow: Curved Left 47">
            <a:extLst>
              <a:ext uri="{FF2B5EF4-FFF2-40B4-BE49-F238E27FC236}">
                <a16:creationId xmlns:a16="http://schemas.microsoft.com/office/drawing/2014/main" id="{1E2B6C28-7D5D-4170-95A7-BF5EAFEBF223}"/>
              </a:ext>
            </a:extLst>
          </p:cNvPr>
          <p:cNvSpPr/>
          <p:nvPr/>
        </p:nvSpPr>
        <p:spPr>
          <a:xfrm rot="20721036" flipH="1">
            <a:off x="1548844" y="3829700"/>
            <a:ext cx="172091" cy="1739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9" name="Arrow: Curved Left 48">
            <a:extLst>
              <a:ext uri="{FF2B5EF4-FFF2-40B4-BE49-F238E27FC236}">
                <a16:creationId xmlns:a16="http://schemas.microsoft.com/office/drawing/2014/main" id="{91EA4410-5E91-4F12-B979-094F086FD1A5}"/>
              </a:ext>
            </a:extLst>
          </p:cNvPr>
          <p:cNvSpPr/>
          <p:nvPr/>
        </p:nvSpPr>
        <p:spPr>
          <a:xfrm rot="20721036" flipH="1">
            <a:off x="1576546" y="3961773"/>
            <a:ext cx="172091" cy="1739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0" name="Arrow: Curved Left 49">
            <a:extLst>
              <a:ext uri="{FF2B5EF4-FFF2-40B4-BE49-F238E27FC236}">
                <a16:creationId xmlns:a16="http://schemas.microsoft.com/office/drawing/2014/main" id="{82702693-C3AF-4C2B-B1A1-F3CDFBAE5E3D}"/>
              </a:ext>
            </a:extLst>
          </p:cNvPr>
          <p:cNvSpPr/>
          <p:nvPr/>
        </p:nvSpPr>
        <p:spPr>
          <a:xfrm rot="20721036" flipH="1">
            <a:off x="1625622" y="4079405"/>
            <a:ext cx="172091" cy="1739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2" name="Speech Bubble: Rectangle with Corners Rounded 28">
            <a:extLst>
              <a:ext uri="{FF2B5EF4-FFF2-40B4-BE49-F238E27FC236}">
                <a16:creationId xmlns:a16="http://schemas.microsoft.com/office/drawing/2014/main" id="{F2127E83-2335-4375-9295-5F208BE93A3F}"/>
              </a:ext>
            </a:extLst>
          </p:cNvPr>
          <p:cNvSpPr/>
          <p:nvPr/>
        </p:nvSpPr>
        <p:spPr>
          <a:xfrm>
            <a:off x="5094380" y="3246539"/>
            <a:ext cx="2720149" cy="840510"/>
          </a:xfrm>
          <a:prstGeom prst="wedgeRoundRectCallout">
            <a:avLst>
              <a:gd name="adj1" fmla="val -15532"/>
              <a:gd name="adj2" fmla="val 8300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What hour is shown </a:t>
            </a:r>
            <a:br>
              <a:rPr lang="en-GB" dirty="0">
                <a:solidFill>
                  <a:schemeClr val="tx1"/>
                </a:solidFill>
              </a:rPr>
            </a:br>
            <a:r>
              <a:rPr lang="en-GB" dirty="0">
                <a:solidFill>
                  <a:schemeClr val="tx1"/>
                </a:solidFill>
              </a:rPr>
              <a:t>on the clock?</a:t>
            </a:r>
          </a:p>
        </p:txBody>
      </p:sp>
      <p:sp>
        <p:nvSpPr>
          <p:cNvPr id="43" name="Rectangle 42">
            <a:extLst>
              <a:ext uri="{FF2B5EF4-FFF2-40B4-BE49-F238E27FC236}">
                <a16:creationId xmlns:a16="http://schemas.microsoft.com/office/drawing/2014/main" id="{83F6B23F-0B4E-48F8-94F5-3A632DBA9B95}"/>
              </a:ext>
            </a:extLst>
          </p:cNvPr>
          <p:cNvSpPr/>
          <p:nvPr/>
        </p:nvSpPr>
        <p:spPr>
          <a:xfrm>
            <a:off x="1308440" y="5620366"/>
            <a:ext cx="3320141" cy="369332"/>
          </a:xfrm>
          <a:prstGeom prst="rect">
            <a:avLst/>
          </a:prstGeom>
        </p:spPr>
        <p:txBody>
          <a:bodyPr wrap="square">
            <a:spAutoFit/>
          </a:bodyPr>
          <a:lstStyle/>
          <a:p>
            <a:pPr algn="ctr"/>
            <a:r>
              <a:rPr lang="en-GB" b="1" dirty="0"/>
              <a:t>It is 19 minutes to the hour.</a:t>
            </a:r>
          </a:p>
        </p:txBody>
      </p:sp>
      <p:sp>
        <p:nvSpPr>
          <p:cNvPr id="44" name="Speech Bubble: Rectangle with Corners Rounded 28">
            <a:extLst>
              <a:ext uri="{FF2B5EF4-FFF2-40B4-BE49-F238E27FC236}">
                <a16:creationId xmlns:a16="http://schemas.microsoft.com/office/drawing/2014/main" id="{B5E84B43-8C69-42D9-90CB-01A9E00EE853}"/>
              </a:ext>
            </a:extLst>
          </p:cNvPr>
          <p:cNvSpPr/>
          <p:nvPr/>
        </p:nvSpPr>
        <p:spPr>
          <a:xfrm>
            <a:off x="4682370" y="2328627"/>
            <a:ext cx="3915065" cy="1797627"/>
          </a:xfrm>
          <a:prstGeom prst="wedgeRoundRectCallout">
            <a:avLst>
              <a:gd name="adj1" fmla="val -17246"/>
              <a:gd name="adj2" fmla="val 6660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Now let's look at the minutes. On this clock, the big hand is four minutes before the 9. Count in 5s to the 9 and then count on in 1s to the minute hand. How many minutes have you counted?</a:t>
            </a:r>
          </a:p>
        </p:txBody>
      </p:sp>
      <p:sp>
        <p:nvSpPr>
          <p:cNvPr id="45" name="Rectangle 44">
            <a:extLst>
              <a:ext uri="{FF2B5EF4-FFF2-40B4-BE49-F238E27FC236}">
                <a16:creationId xmlns:a16="http://schemas.microsoft.com/office/drawing/2014/main" id="{26818CB0-3F87-4094-940E-F22CA12E3F30}"/>
              </a:ext>
            </a:extLst>
          </p:cNvPr>
          <p:cNvSpPr/>
          <p:nvPr/>
        </p:nvSpPr>
        <p:spPr>
          <a:xfrm>
            <a:off x="2319134" y="5267511"/>
            <a:ext cx="1298753" cy="369332"/>
          </a:xfrm>
          <a:prstGeom prst="rect">
            <a:avLst/>
          </a:prstGeom>
        </p:spPr>
        <p:txBody>
          <a:bodyPr wrap="none">
            <a:spAutoFit/>
          </a:bodyPr>
          <a:lstStyle/>
          <a:p>
            <a:pPr algn="ctr"/>
            <a:r>
              <a:rPr lang="en-GB" b="1" dirty="0"/>
              <a:t>15 + 4 = 19</a:t>
            </a:r>
          </a:p>
        </p:txBody>
      </p:sp>
    </p:spTree>
    <p:extLst>
      <p:ext uri="{BB962C8B-B14F-4D97-AF65-F5344CB8AC3E}">
        <p14:creationId xmlns:p14="http://schemas.microsoft.com/office/powerpoint/2010/main" val="194386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42"/>
                                        </p:tgtEl>
                                        <p:attrNameLst>
                                          <p:attrName>style.visibility</p:attrName>
                                        </p:attrNameLst>
                                      </p:cBhvr>
                                      <p:to>
                                        <p:strVal val="hidden"/>
                                      </p:to>
                                    </p:set>
                                  </p:childTnLst>
                                </p:cTn>
                              </p:par>
                            </p:childTnLst>
                          </p:cTn>
                        </p:par>
                        <p:par>
                          <p:cTn id="20" fill="hold">
                            <p:stCondLst>
                              <p:cond delay="0"/>
                            </p:stCondLst>
                            <p:childTnLst>
                              <p:par>
                                <p:cTn id="21" presetID="10" presetClass="entr" presetSubtype="0" fill="hold" grpId="0"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right)">
                                      <p:cBhvr>
                                        <p:cTn id="28" dur="500"/>
                                        <p:tgtEl>
                                          <p:spTgt spid="25"/>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right)">
                                      <p:cBhvr>
                                        <p:cTn id="37" dur="500"/>
                                        <p:tgtEl>
                                          <p:spTgt spid="26"/>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up)">
                                      <p:cBhvr>
                                        <p:cTn id="46" dur="500"/>
                                        <p:tgtEl>
                                          <p:spTgt spid="27"/>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up)">
                                      <p:cBhvr>
                                        <p:cTn id="55" dur="500"/>
                                        <p:tgtEl>
                                          <p:spTgt spid="24"/>
                                        </p:tgtEl>
                                      </p:cBhvr>
                                    </p:animEffect>
                                  </p:childTnLst>
                                </p:cTn>
                              </p:par>
                            </p:childTnLst>
                          </p:cTn>
                        </p:par>
                        <p:par>
                          <p:cTn id="56" fill="hold">
                            <p:stCondLst>
                              <p:cond delay="500"/>
                            </p:stCondLst>
                            <p:childTnLst>
                              <p:par>
                                <p:cTn id="57" presetID="22" presetClass="entr" presetSubtype="1" fill="hold" grpId="0" nodeType="afterEffect">
                                  <p:stCondLst>
                                    <p:cond delay="0"/>
                                  </p:stCondLst>
                                  <p:childTnLst>
                                    <p:set>
                                      <p:cBhvr>
                                        <p:cTn id="58" dur="1" fill="hold">
                                          <p:stCondLst>
                                            <p:cond delay="0"/>
                                          </p:stCondLst>
                                        </p:cTn>
                                        <p:tgtEl>
                                          <p:spTgt spid="48"/>
                                        </p:tgtEl>
                                        <p:attrNameLst>
                                          <p:attrName>style.visibility</p:attrName>
                                        </p:attrNameLst>
                                      </p:cBhvr>
                                      <p:to>
                                        <p:strVal val="visible"/>
                                      </p:to>
                                    </p:set>
                                    <p:animEffect transition="in" filter="wipe(up)">
                                      <p:cBhvr>
                                        <p:cTn id="59" dur="500"/>
                                        <p:tgtEl>
                                          <p:spTgt spid="48"/>
                                        </p:tgtEl>
                                      </p:cBhvr>
                                    </p:animEffect>
                                  </p:childTnLst>
                                </p:cTn>
                              </p:par>
                            </p:childTnLst>
                          </p:cTn>
                        </p:par>
                        <p:par>
                          <p:cTn id="60" fill="hold">
                            <p:stCondLst>
                              <p:cond delay="1000"/>
                            </p:stCondLst>
                            <p:childTnLst>
                              <p:par>
                                <p:cTn id="61" presetID="22" presetClass="entr" presetSubtype="1" fill="hold" grpId="0" nodeType="after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wipe(up)">
                                      <p:cBhvr>
                                        <p:cTn id="63" dur="500"/>
                                        <p:tgtEl>
                                          <p:spTgt spid="49"/>
                                        </p:tgtEl>
                                      </p:cBhvr>
                                    </p:animEffect>
                                  </p:childTnLst>
                                </p:cTn>
                              </p:par>
                            </p:childTnLst>
                          </p:cTn>
                        </p:par>
                        <p:par>
                          <p:cTn id="64" fill="hold">
                            <p:stCondLst>
                              <p:cond delay="1500"/>
                            </p:stCondLst>
                            <p:childTnLst>
                              <p:par>
                                <p:cTn id="65" presetID="22" presetClass="entr" presetSubtype="1" fill="hold" grpId="0" nodeType="after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wipe(up)">
                                      <p:cBhvr>
                                        <p:cTn id="67" dur="500"/>
                                        <p:tgtEl>
                                          <p:spTgt spid="50"/>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45"/>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4" grpId="0" animBg="1"/>
      <p:bldP spid="25" grpId="0" animBg="1"/>
      <p:bldP spid="26" grpId="0" animBg="1"/>
      <p:bldP spid="27" grpId="0" animBg="1"/>
      <p:bldP spid="48" grpId="0" animBg="1"/>
      <p:bldP spid="49" grpId="0" animBg="1"/>
      <p:bldP spid="50" grpId="0" animBg="1"/>
      <p:bldP spid="42" grpId="0" animBg="1"/>
      <p:bldP spid="42" grpId="1" animBg="1"/>
      <p:bldP spid="43" grpId="0"/>
      <p:bldP spid="44" grpId="0" animBg="1"/>
      <p:bldP spid="4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38154" y="697112"/>
            <a:ext cx="4603824"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to the Hour</a:t>
            </a:r>
          </a:p>
        </p:txBody>
      </p:sp>
      <p:pic>
        <p:nvPicPr>
          <p:cNvPr id="23" name="Picture 22">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010032"/>
            <a:ext cx="7632700" cy="4082792"/>
          </a:xfrm>
          <a:prstGeom prst="rect">
            <a:avLst/>
          </a:prstGeom>
        </p:spPr>
      </p:pic>
      <p:pic>
        <p:nvPicPr>
          <p:cNvPr id="28" name="Picture 27">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770" y="2170963"/>
            <a:ext cx="4396009" cy="3108486"/>
          </a:xfrm>
          <a:prstGeom prst="rect">
            <a:avLst/>
          </a:prstGeom>
        </p:spPr>
      </p:pic>
      <p:pic>
        <p:nvPicPr>
          <p:cNvPr id="29" name="Picture 28">
            <a:extLst>
              <a:ext uri="{FF2B5EF4-FFF2-40B4-BE49-F238E27FC236}">
                <a16:creationId xmlns:a16="http://schemas.microsoft.com/office/drawing/2014/main" id="{449518DC-328B-4552-8E3D-902328B226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239" t="-9879" r="-7507"/>
          <a:stretch/>
        </p:blipFill>
        <p:spPr>
          <a:xfrm flipH="1">
            <a:off x="4199205" y="4179354"/>
            <a:ext cx="3545059" cy="1910110"/>
          </a:xfrm>
          <a:prstGeom prst="rect">
            <a:avLst/>
          </a:prstGeom>
        </p:spPr>
      </p:pic>
      <p:sp>
        <p:nvSpPr>
          <p:cNvPr id="32" name="Oval 31">
            <a:extLst>
              <a:ext uri="{FF2B5EF4-FFF2-40B4-BE49-F238E27FC236}">
                <a16:creationId xmlns:a16="http://schemas.microsoft.com/office/drawing/2014/main" id="{C0AA5EA1-CB63-4731-B997-97DE4DCD8131}"/>
              </a:ext>
            </a:extLst>
          </p:cNvPr>
          <p:cNvSpPr/>
          <p:nvPr/>
        </p:nvSpPr>
        <p:spPr>
          <a:xfrm flipH="1">
            <a:off x="2914329" y="3632222"/>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F93FB145-1A5C-4E95-9B3B-8E68F7B901C6}"/>
              </a:ext>
            </a:extLst>
          </p:cNvPr>
          <p:cNvSpPr/>
          <p:nvPr/>
        </p:nvSpPr>
        <p:spPr>
          <a:xfrm>
            <a:off x="1816075" y="2158300"/>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cxnSp>
        <p:nvCxnSpPr>
          <p:cNvPr id="24" name="Straight Arrow Connector 23">
            <a:extLst>
              <a:ext uri="{FF2B5EF4-FFF2-40B4-BE49-F238E27FC236}">
                <a16:creationId xmlns:a16="http://schemas.microsoft.com/office/drawing/2014/main" id="{A1215AA7-93DB-4CB0-8DDE-0783A5732CF8}"/>
              </a:ext>
            </a:extLst>
          </p:cNvPr>
          <p:cNvCxnSpPr>
            <a:cxnSpLocks/>
          </p:cNvCxnSpPr>
          <p:nvPr/>
        </p:nvCxnSpPr>
        <p:spPr>
          <a:xfrm flipH="1" flipV="1">
            <a:off x="2293034" y="2827606"/>
            <a:ext cx="667789" cy="82926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B4A1503-4CA3-4975-A6C2-478BBEF9E0B5}"/>
              </a:ext>
            </a:extLst>
          </p:cNvPr>
          <p:cNvCxnSpPr>
            <a:cxnSpLocks/>
          </p:cNvCxnSpPr>
          <p:nvPr/>
        </p:nvCxnSpPr>
        <p:spPr>
          <a:xfrm flipV="1">
            <a:off x="2960821" y="3632222"/>
            <a:ext cx="753050" cy="24644"/>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26" name="Arrow: Curved Left 25">
            <a:extLst>
              <a:ext uri="{FF2B5EF4-FFF2-40B4-BE49-F238E27FC236}">
                <a16:creationId xmlns:a16="http://schemas.microsoft.com/office/drawing/2014/main" id="{53C8A5D7-E425-4779-8930-42067F0BE24A}"/>
              </a:ext>
            </a:extLst>
          </p:cNvPr>
          <p:cNvSpPr/>
          <p:nvPr/>
        </p:nvSpPr>
        <p:spPr>
          <a:xfrm rot="2636488" flipH="1">
            <a:off x="2110557" y="2480196"/>
            <a:ext cx="151723" cy="2062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Arrow: Curved Left 26">
            <a:extLst>
              <a:ext uri="{FF2B5EF4-FFF2-40B4-BE49-F238E27FC236}">
                <a16:creationId xmlns:a16="http://schemas.microsoft.com/office/drawing/2014/main" id="{B7A1E5DA-EB22-4864-9534-5F92EA8C05DE}"/>
              </a:ext>
            </a:extLst>
          </p:cNvPr>
          <p:cNvSpPr/>
          <p:nvPr/>
        </p:nvSpPr>
        <p:spPr>
          <a:xfrm rot="15228837" flipV="1">
            <a:off x="2411328" y="2034723"/>
            <a:ext cx="276068" cy="714651"/>
          </a:xfrm>
          <a:prstGeom prst="curvedLeftArrow">
            <a:avLst>
              <a:gd name="adj1" fmla="val 25000"/>
              <a:gd name="adj2" fmla="val 50000"/>
              <a:gd name="adj3" fmla="val 447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4" name="Speech Bubble: Rectangle with Corners Rounded 28">
            <a:extLst>
              <a:ext uri="{FF2B5EF4-FFF2-40B4-BE49-F238E27FC236}">
                <a16:creationId xmlns:a16="http://schemas.microsoft.com/office/drawing/2014/main" id="{BEBDE180-D370-45BE-A16F-CE0D701A2C0B}"/>
              </a:ext>
            </a:extLst>
          </p:cNvPr>
          <p:cNvSpPr/>
          <p:nvPr/>
        </p:nvSpPr>
        <p:spPr>
          <a:xfrm>
            <a:off x="5094380" y="3246539"/>
            <a:ext cx="2720149" cy="840510"/>
          </a:xfrm>
          <a:prstGeom prst="wedgeRoundRectCallout">
            <a:avLst>
              <a:gd name="adj1" fmla="val -15532"/>
              <a:gd name="adj2" fmla="val 8300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What hour is shown </a:t>
            </a:r>
            <a:br>
              <a:rPr lang="en-GB" dirty="0">
                <a:solidFill>
                  <a:schemeClr val="tx1"/>
                </a:solidFill>
              </a:rPr>
            </a:br>
            <a:r>
              <a:rPr lang="en-GB" dirty="0">
                <a:solidFill>
                  <a:schemeClr val="tx1"/>
                </a:solidFill>
              </a:rPr>
              <a:t>on the clock?</a:t>
            </a:r>
          </a:p>
        </p:txBody>
      </p:sp>
      <p:sp>
        <p:nvSpPr>
          <p:cNvPr id="15" name="Rectangle 14">
            <a:extLst>
              <a:ext uri="{FF2B5EF4-FFF2-40B4-BE49-F238E27FC236}">
                <a16:creationId xmlns:a16="http://schemas.microsoft.com/office/drawing/2014/main" id="{6AA01851-42F8-4046-8382-71AC32732ADF}"/>
              </a:ext>
            </a:extLst>
          </p:cNvPr>
          <p:cNvSpPr/>
          <p:nvPr/>
        </p:nvSpPr>
        <p:spPr>
          <a:xfrm>
            <a:off x="1308440" y="5620366"/>
            <a:ext cx="3320141" cy="369332"/>
          </a:xfrm>
          <a:prstGeom prst="rect">
            <a:avLst/>
          </a:prstGeom>
        </p:spPr>
        <p:txBody>
          <a:bodyPr wrap="square">
            <a:spAutoFit/>
          </a:bodyPr>
          <a:lstStyle/>
          <a:p>
            <a:pPr algn="ctr"/>
            <a:r>
              <a:rPr lang="en-GB" b="1" dirty="0"/>
              <a:t>It is 19 minutes to the hour.</a:t>
            </a:r>
          </a:p>
        </p:txBody>
      </p:sp>
      <p:sp>
        <p:nvSpPr>
          <p:cNvPr id="16" name="Speech Bubble: Rectangle with Corners Rounded 28">
            <a:extLst>
              <a:ext uri="{FF2B5EF4-FFF2-40B4-BE49-F238E27FC236}">
                <a16:creationId xmlns:a16="http://schemas.microsoft.com/office/drawing/2014/main" id="{76878AAE-612A-4252-B363-0CBAA9870EE0}"/>
              </a:ext>
            </a:extLst>
          </p:cNvPr>
          <p:cNvSpPr/>
          <p:nvPr/>
        </p:nvSpPr>
        <p:spPr>
          <a:xfrm>
            <a:off x="4675452" y="2389464"/>
            <a:ext cx="3915065" cy="1797627"/>
          </a:xfrm>
          <a:prstGeom prst="wedgeRoundRectCallout">
            <a:avLst>
              <a:gd name="adj1" fmla="val -17246"/>
              <a:gd name="adj2" fmla="val 6660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Now let's look at the minutes. On this clock, the big hand is one minute before the 11. Count in 5s to the 11 and then count on in 1s to the minute hand. How many minutes have you counted?</a:t>
            </a:r>
          </a:p>
        </p:txBody>
      </p:sp>
      <p:sp>
        <p:nvSpPr>
          <p:cNvPr id="17" name="Rectangle 16">
            <a:extLst>
              <a:ext uri="{FF2B5EF4-FFF2-40B4-BE49-F238E27FC236}">
                <a16:creationId xmlns:a16="http://schemas.microsoft.com/office/drawing/2014/main" id="{7266B487-714B-4D9C-9EA5-1EB14DCE8EA2}"/>
              </a:ext>
            </a:extLst>
          </p:cNvPr>
          <p:cNvSpPr/>
          <p:nvPr/>
        </p:nvSpPr>
        <p:spPr>
          <a:xfrm>
            <a:off x="2420924" y="5267511"/>
            <a:ext cx="1095172" cy="369332"/>
          </a:xfrm>
          <a:prstGeom prst="rect">
            <a:avLst/>
          </a:prstGeom>
        </p:spPr>
        <p:txBody>
          <a:bodyPr wrap="none">
            <a:spAutoFit/>
          </a:bodyPr>
          <a:lstStyle/>
          <a:p>
            <a:pPr algn="ctr"/>
            <a:r>
              <a:rPr lang="en-GB" b="1" dirty="0"/>
              <a:t>5 + 1 = 6</a:t>
            </a:r>
          </a:p>
        </p:txBody>
      </p:sp>
    </p:spTree>
    <p:extLst>
      <p:ext uri="{BB962C8B-B14F-4D97-AF65-F5344CB8AC3E}">
        <p14:creationId xmlns:p14="http://schemas.microsoft.com/office/powerpoint/2010/main" val="216713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4"/>
                                        </p:tgtEl>
                                        <p:attrNameLst>
                                          <p:attrName>style.visibility</p:attrName>
                                        </p:attrNameLst>
                                      </p:cBhvr>
                                      <p:to>
                                        <p:strVal val="hidden"/>
                                      </p:to>
                                    </p:set>
                                  </p:childTnLst>
                                </p:cTn>
                              </p:par>
                            </p:childTnLst>
                          </p:cTn>
                        </p:par>
                        <p:par>
                          <p:cTn id="20" fill="hold">
                            <p:stCondLst>
                              <p:cond delay="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right)">
                                      <p:cBhvr>
                                        <p:cTn id="28" dur="500"/>
                                        <p:tgtEl>
                                          <p:spTgt spid="27"/>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up)">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6" grpId="0" animBg="1"/>
      <p:bldP spid="27" grpId="0" animBg="1"/>
      <p:bldP spid="14" grpId="0" animBg="1"/>
      <p:bldP spid="14" grpId="1" animBg="1"/>
      <p:bldP spid="15" grpId="0"/>
      <p:bldP spid="16" grpId="0" animBg="1"/>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238154" y="697112"/>
            <a:ext cx="4603824"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to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Write the time shown on these clocks:</a:t>
            </a:r>
          </a:p>
        </p:txBody>
      </p:sp>
      <p:pic>
        <p:nvPicPr>
          <p:cNvPr id="5" name="Picture 4">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311640"/>
            <a:ext cx="4396009" cy="3108486"/>
          </a:xfrm>
          <a:prstGeom prst="rect">
            <a:avLst/>
          </a:prstGeom>
        </p:spPr>
      </p:pic>
      <p:sp>
        <p:nvSpPr>
          <p:cNvPr id="9" name="Oval 8">
            <a:extLst>
              <a:ext uri="{FF2B5EF4-FFF2-40B4-BE49-F238E27FC236}">
                <a16:creationId xmlns:a16="http://schemas.microsoft.com/office/drawing/2014/main" id="{C0AA5EA1-CB63-4731-B997-97DE4DCD8131}"/>
              </a:ext>
            </a:extLst>
          </p:cNvPr>
          <p:cNvSpPr/>
          <p:nvPr/>
        </p:nvSpPr>
        <p:spPr>
          <a:xfrm flipH="1">
            <a:off x="2600698"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id="{02DCE77F-54CC-48BA-93F2-D063DBBC23C6}"/>
              </a:ext>
            </a:extLst>
          </p:cNvPr>
          <p:cNvSpPr/>
          <p:nvPr/>
        </p:nvSpPr>
        <p:spPr>
          <a:xfrm>
            <a:off x="1677330" y="5545672"/>
            <a:ext cx="1846757" cy="408623"/>
          </a:xfrm>
          <a:prstGeom prst="roundRect">
            <a:avLst/>
          </a:prstGeom>
          <a:solidFill>
            <a:srgbClr val="D1C4DE"/>
          </a:solidFill>
          <a:ln w="19050">
            <a:solidFill>
              <a:srgbClr val="4A3582"/>
            </a:solidFill>
          </a:ln>
        </p:spPr>
        <p:txBody>
          <a:bodyPr wrap="none">
            <a:spAutoFit/>
          </a:bodyPr>
          <a:lstStyle/>
          <a:p>
            <a:pPr algn="ctr"/>
            <a:r>
              <a:rPr lang="en-GB" b="1" dirty="0"/>
              <a:t>23 minutes to 4</a:t>
            </a:r>
          </a:p>
        </p:txBody>
      </p:sp>
      <p:pic>
        <p:nvPicPr>
          <p:cNvPr id="11" name="Picture 10">
            <a:extLst>
              <a:ext uri="{FF2B5EF4-FFF2-40B4-BE49-F238E27FC236}">
                <a16:creationId xmlns:a16="http://schemas.microsoft.com/office/drawing/2014/main"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311640"/>
            <a:ext cx="4396009" cy="3108486"/>
          </a:xfrm>
          <a:prstGeom prst="rect">
            <a:avLst/>
          </a:prstGeom>
        </p:spPr>
      </p:pic>
      <p:sp>
        <p:nvSpPr>
          <p:cNvPr id="14" name="Oval 13">
            <a:extLst>
              <a:ext uri="{FF2B5EF4-FFF2-40B4-BE49-F238E27FC236}">
                <a16:creationId xmlns:a16="http://schemas.microsoft.com/office/drawing/2014/main" id="{5C818BEA-1227-4C87-AF83-563857A69C8E}"/>
              </a:ext>
            </a:extLst>
          </p:cNvPr>
          <p:cNvSpPr/>
          <p:nvPr/>
        </p:nvSpPr>
        <p:spPr>
          <a:xfrm flipH="1">
            <a:off x="6512894"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id="{6C63B89F-BCF5-4CF5-BF6C-AAE2A9D22D0F}"/>
              </a:ext>
            </a:extLst>
          </p:cNvPr>
          <p:cNvSpPr/>
          <p:nvPr/>
        </p:nvSpPr>
        <p:spPr>
          <a:xfrm>
            <a:off x="5593475" y="5545672"/>
            <a:ext cx="1897412" cy="408623"/>
          </a:xfrm>
          <a:prstGeom prst="roundRect">
            <a:avLst/>
          </a:prstGeom>
          <a:solidFill>
            <a:srgbClr val="D1C4DE"/>
          </a:solidFill>
          <a:ln w="19050">
            <a:solidFill>
              <a:srgbClr val="4A3582"/>
            </a:solidFill>
          </a:ln>
        </p:spPr>
        <p:txBody>
          <a:bodyPr wrap="none">
            <a:spAutoFit/>
          </a:bodyPr>
          <a:lstStyle/>
          <a:p>
            <a:pPr algn="ctr"/>
            <a:r>
              <a:rPr lang="en-GB" b="1" dirty="0"/>
              <a:t>17 minutes to 12</a:t>
            </a:r>
          </a:p>
        </p:txBody>
      </p:sp>
      <p:sp>
        <p:nvSpPr>
          <p:cNvPr id="49" name="Oval 48">
            <a:extLst>
              <a:ext uri="{FF2B5EF4-FFF2-40B4-BE49-F238E27FC236}">
                <a16:creationId xmlns:a16="http://schemas.microsoft.com/office/drawing/2014/main" id="{F93FB145-1A5C-4E95-9B3B-8E68F7B901C6}"/>
              </a:ext>
            </a:extLst>
          </p:cNvPr>
          <p:cNvSpPr/>
          <p:nvPr/>
        </p:nvSpPr>
        <p:spPr>
          <a:xfrm>
            <a:off x="1745386" y="2403923"/>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grpSp>
        <p:nvGrpSpPr>
          <p:cNvPr id="50" name="Group 49">
            <a:extLst>
              <a:ext uri="{FF2B5EF4-FFF2-40B4-BE49-F238E27FC236}">
                <a16:creationId xmlns:a16="http://schemas.microsoft.com/office/drawing/2014/main" id="{C51C4131-FDD5-4353-8B6D-90A05420EAF6}"/>
              </a:ext>
            </a:extLst>
          </p:cNvPr>
          <p:cNvGrpSpPr/>
          <p:nvPr/>
        </p:nvGrpSpPr>
        <p:grpSpPr>
          <a:xfrm>
            <a:off x="1112439" y="2925266"/>
            <a:ext cx="365805" cy="307777"/>
            <a:chOff x="5645213" y="3153483"/>
            <a:chExt cx="365805" cy="307777"/>
          </a:xfrm>
        </p:grpSpPr>
        <p:sp>
          <p:nvSpPr>
            <p:cNvPr id="51" name="Oval 50">
              <a:extLst>
                <a:ext uri="{FF2B5EF4-FFF2-40B4-BE49-F238E27FC236}">
                  <a16:creationId xmlns:a16="http://schemas.microsoft.com/office/drawing/2014/main" id="{4711DF60-1CF2-40EA-B71B-11317D326AB7}"/>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Rectangle 51">
              <a:extLst>
                <a:ext uri="{FF2B5EF4-FFF2-40B4-BE49-F238E27FC236}">
                  <a16:creationId xmlns:a16="http://schemas.microsoft.com/office/drawing/2014/main" id="{47752378-70B3-44AB-AAE0-2C50925400FB}"/>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57" name="Group 56">
            <a:extLst>
              <a:ext uri="{FF2B5EF4-FFF2-40B4-BE49-F238E27FC236}">
                <a16:creationId xmlns:a16="http://schemas.microsoft.com/office/drawing/2014/main" id="{3073FD0E-38BF-4121-A33A-AA44BABB7C8A}"/>
              </a:ext>
            </a:extLst>
          </p:cNvPr>
          <p:cNvGrpSpPr/>
          <p:nvPr/>
        </p:nvGrpSpPr>
        <p:grpSpPr>
          <a:xfrm>
            <a:off x="930042" y="3671301"/>
            <a:ext cx="348173" cy="307777"/>
            <a:chOff x="5654029" y="3153483"/>
            <a:chExt cx="348173" cy="307777"/>
          </a:xfrm>
        </p:grpSpPr>
        <p:sp>
          <p:nvSpPr>
            <p:cNvPr id="58" name="Oval 57">
              <a:extLst>
                <a:ext uri="{FF2B5EF4-FFF2-40B4-BE49-F238E27FC236}">
                  <a16:creationId xmlns:a16="http://schemas.microsoft.com/office/drawing/2014/main" id="{85944F06-CB90-4CEB-B26D-EC4FDDAA8E0C}"/>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Rectangle 58">
              <a:extLst>
                <a:ext uri="{FF2B5EF4-FFF2-40B4-BE49-F238E27FC236}">
                  <a16:creationId xmlns:a16="http://schemas.microsoft.com/office/drawing/2014/main" id="{FE6C6E6D-1175-4E2C-A0CC-BAAA3FB03071}"/>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grpSp>
        <p:nvGrpSpPr>
          <p:cNvPr id="60" name="Group 59">
            <a:extLst>
              <a:ext uri="{FF2B5EF4-FFF2-40B4-BE49-F238E27FC236}">
                <a16:creationId xmlns:a16="http://schemas.microsoft.com/office/drawing/2014/main" id="{CE978987-20E6-4BB4-AE95-6918D4876D53}"/>
              </a:ext>
            </a:extLst>
          </p:cNvPr>
          <p:cNvGrpSpPr/>
          <p:nvPr/>
        </p:nvGrpSpPr>
        <p:grpSpPr>
          <a:xfrm>
            <a:off x="1114239" y="4417336"/>
            <a:ext cx="391454" cy="307777"/>
            <a:chOff x="5646296" y="3153483"/>
            <a:chExt cx="391454" cy="307777"/>
          </a:xfrm>
        </p:grpSpPr>
        <p:sp>
          <p:nvSpPr>
            <p:cNvPr id="61" name="Oval 60">
              <a:extLst>
                <a:ext uri="{FF2B5EF4-FFF2-40B4-BE49-F238E27FC236}">
                  <a16:creationId xmlns:a16="http://schemas.microsoft.com/office/drawing/2014/main" id="{EA0E9A93-93D9-445A-95A2-AF79A03DA528}"/>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Rectangle 61">
              <a:extLst>
                <a:ext uri="{FF2B5EF4-FFF2-40B4-BE49-F238E27FC236}">
                  <a16:creationId xmlns:a16="http://schemas.microsoft.com/office/drawing/2014/main" id="{E78BAD11-476D-4660-9688-2D3421A90FFA}"/>
                </a:ext>
              </a:extLst>
            </p:cNvPr>
            <p:cNvSpPr/>
            <p:nvPr/>
          </p:nvSpPr>
          <p:spPr>
            <a:xfrm>
              <a:off x="5646296" y="3153483"/>
              <a:ext cx="391454" cy="307777"/>
            </a:xfrm>
            <a:prstGeom prst="rect">
              <a:avLst/>
            </a:prstGeom>
          </p:spPr>
          <p:txBody>
            <a:bodyPr wrap="none">
              <a:spAutoFit/>
            </a:bodyPr>
            <a:lstStyle/>
            <a:p>
              <a:pPr algn="ctr"/>
              <a:r>
                <a:rPr lang="en-GB" sz="1400" dirty="0">
                  <a:solidFill>
                    <a:schemeClr val="bg1"/>
                  </a:solidFill>
                </a:rPr>
                <a:t>20</a:t>
              </a:r>
            </a:p>
          </p:txBody>
        </p:sp>
      </p:grpSp>
      <p:grpSp>
        <p:nvGrpSpPr>
          <p:cNvPr id="63" name="Group 62">
            <a:extLst>
              <a:ext uri="{FF2B5EF4-FFF2-40B4-BE49-F238E27FC236}">
                <a16:creationId xmlns:a16="http://schemas.microsoft.com/office/drawing/2014/main" id="{44660527-BB11-4CA3-995D-BD3B6812EB92}"/>
              </a:ext>
            </a:extLst>
          </p:cNvPr>
          <p:cNvGrpSpPr/>
          <p:nvPr/>
        </p:nvGrpSpPr>
        <p:grpSpPr>
          <a:xfrm>
            <a:off x="1672322" y="4996520"/>
            <a:ext cx="373821" cy="307777"/>
            <a:chOff x="5655113" y="3153483"/>
            <a:chExt cx="373821" cy="307777"/>
          </a:xfrm>
        </p:grpSpPr>
        <p:sp>
          <p:nvSpPr>
            <p:cNvPr id="64" name="Oval 63">
              <a:extLst>
                <a:ext uri="{FF2B5EF4-FFF2-40B4-BE49-F238E27FC236}">
                  <a16:creationId xmlns:a16="http://schemas.microsoft.com/office/drawing/2014/main" id="{BC7EED5B-440C-42FE-95E5-DDF74CFCD4FD}"/>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Rectangle 64">
              <a:extLst>
                <a:ext uri="{FF2B5EF4-FFF2-40B4-BE49-F238E27FC236}">
                  <a16:creationId xmlns:a16="http://schemas.microsoft.com/office/drawing/2014/main" id="{1F0D3B12-77CC-4C57-9871-78907A7C279F}"/>
                </a:ext>
              </a:extLst>
            </p:cNvPr>
            <p:cNvSpPr/>
            <p:nvPr/>
          </p:nvSpPr>
          <p:spPr>
            <a:xfrm>
              <a:off x="5655113" y="3153483"/>
              <a:ext cx="373821" cy="307777"/>
            </a:xfrm>
            <a:prstGeom prst="rect">
              <a:avLst/>
            </a:prstGeom>
          </p:spPr>
          <p:txBody>
            <a:bodyPr wrap="none">
              <a:spAutoFit/>
            </a:bodyPr>
            <a:lstStyle/>
            <a:p>
              <a:pPr algn="ctr"/>
              <a:r>
                <a:rPr lang="en-GB" sz="1400" dirty="0">
                  <a:solidFill>
                    <a:schemeClr val="bg1"/>
                  </a:solidFill>
                </a:rPr>
                <a:t>25</a:t>
              </a:r>
            </a:p>
          </p:txBody>
        </p:sp>
      </p:grpSp>
      <p:sp>
        <p:nvSpPr>
          <p:cNvPr id="66" name="Oval 65">
            <a:extLst>
              <a:ext uri="{FF2B5EF4-FFF2-40B4-BE49-F238E27FC236}">
                <a16:creationId xmlns:a16="http://schemas.microsoft.com/office/drawing/2014/main" id="{F93FB145-1A5C-4E95-9B3B-8E68F7B901C6}"/>
              </a:ext>
            </a:extLst>
          </p:cNvPr>
          <p:cNvSpPr/>
          <p:nvPr/>
        </p:nvSpPr>
        <p:spPr>
          <a:xfrm>
            <a:off x="5628258" y="2426125"/>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grpSp>
        <p:nvGrpSpPr>
          <p:cNvPr id="67" name="Group 66">
            <a:extLst>
              <a:ext uri="{FF2B5EF4-FFF2-40B4-BE49-F238E27FC236}">
                <a16:creationId xmlns:a16="http://schemas.microsoft.com/office/drawing/2014/main" id="{C51C4131-FDD5-4353-8B6D-90A05420EAF6}"/>
              </a:ext>
            </a:extLst>
          </p:cNvPr>
          <p:cNvGrpSpPr/>
          <p:nvPr/>
        </p:nvGrpSpPr>
        <p:grpSpPr>
          <a:xfrm>
            <a:off x="4995311" y="2947468"/>
            <a:ext cx="365805" cy="307777"/>
            <a:chOff x="5645213" y="3153483"/>
            <a:chExt cx="365805" cy="307777"/>
          </a:xfrm>
        </p:grpSpPr>
        <p:sp>
          <p:nvSpPr>
            <p:cNvPr id="68" name="Oval 67">
              <a:extLst>
                <a:ext uri="{FF2B5EF4-FFF2-40B4-BE49-F238E27FC236}">
                  <a16:creationId xmlns:a16="http://schemas.microsoft.com/office/drawing/2014/main" id="{4711DF60-1CF2-40EA-B71B-11317D326AB7}"/>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Rectangle 68">
              <a:extLst>
                <a:ext uri="{FF2B5EF4-FFF2-40B4-BE49-F238E27FC236}">
                  <a16:creationId xmlns:a16="http://schemas.microsoft.com/office/drawing/2014/main" id="{47752378-70B3-44AB-AAE0-2C50925400FB}"/>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70" name="Group 69">
            <a:extLst>
              <a:ext uri="{FF2B5EF4-FFF2-40B4-BE49-F238E27FC236}">
                <a16:creationId xmlns:a16="http://schemas.microsoft.com/office/drawing/2014/main" id="{3073FD0E-38BF-4121-A33A-AA44BABB7C8A}"/>
              </a:ext>
            </a:extLst>
          </p:cNvPr>
          <p:cNvGrpSpPr/>
          <p:nvPr/>
        </p:nvGrpSpPr>
        <p:grpSpPr>
          <a:xfrm>
            <a:off x="4812914" y="3693503"/>
            <a:ext cx="348173" cy="307777"/>
            <a:chOff x="5654029" y="3153483"/>
            <a:chExt cx="348173" cy="307777"/>
          </a:xfrm>
        </p:grpSpPr>
        <p:sp>
          <p:nvSpPr>
            <p:cNvPr id="71" name="Oval 70">
              <a:extLst>
                <a:ext uri="{FF2B5EF4-FFF2-40B4-BE49-F238E27FC236}">
                  <a16:creationId xmlns:a16="http://schemas.microsoft.com/office/drawing/2014/main" id="{85944F06-CB90-4CEB-B26D-EC4FDDAA8E0C}"/>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 name="Rectangle 71">
              <a:extLst>
                <a:ext uri="{FF2B5EF4-FFF2-40B4-BE49-F238E27FC236}">
                  <a16:creationId xmlns:a16="http://schemas.microsoft.com/office/drawing/2014/main" id="{FE6C6E6D-1175-4E2C-A0CC-BAAA3FB03071}"/>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grpSp>
        <p:nvGrpSpPr>
          <p:cNvPr id="73" name="Group 72">
            <a:extLst>
              <a:ext uri="{FF2B5EF4-FFF2-40B4-BE49-F238E27FC236}">
                <a16:creationId xmlns:a16="http://schemas.microsoft.com/office/drawing/2014/main" id="{CE978987-20E6-4BB4-AE95-6918D4876D53}"/>
              </a:ext>
            </a:extLst>
          </p:cNvPr>
          <p:cNvGrpSpPr/>
          <p:nvPr/>
        </p:nvGrpSpPr>
        <p:grpSpPr>
          <a:xfrm>
            <a:off x="4997111" y="4439538"/>
            <a:ext cx="391454" cy="307777"/>
            <a:chOff x="5646296" y="3153483"/>
            <a:chExt cx="391454" cy="307777"/>
          </a:xfrm>
        </p:grpSpPr>
        <p:sp>
          <p:nvSpPr>
            <p:cNvPr id="74" name="Oval 73">
              <a:extLst>
                <a:ext uri="{FF2B5EF4-FFF2-40B4-BE49-F238E27FC236}">
                  <a16:creationId xmlns:a16="http://schemas.microsoft.com/office/drawing/2014/main" id="{EA0E9A93-93D9-445A-95A2-AF79A03DA528}"/>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 name="Rectangle 74">
              <a:extLst>
                <a:ext uri="{FF2B5EF4-FFF2-40B4-BE49-F238E27FC236}">
                  <a16:creationId xmlns:a16="http://schemas.microsoft.com/office/drawing/2014/main" id="{E78BAD11-476D-4660-9688-2D3421A90FFA}"/>
                </a:ext>
              </a:extLst>
            </p:cNvPr>
            <p:cNvSpPr/>
            <p:nvPr/>
          </p:nvSpPr>
          <p:spPr>
            <a:xfrm>
              <a:off x="5646296" y="3153483"/>
              <a:ext cx="391454" cy="307777"/>
            </a:xfrm>
            <a:prstGeom prst="rect">
              <a:avLst/>
            </a:prstGeom>
          </p:spPr>
          <p:txBody>
            <a:bodyPr wrap="none">
              <a:spAutoFit/>
            </a:bodyPr>
            <a:lstStyle/>
            <a:p>
              <a:pPr algn="ctr"/>
              <a:r>
                <a:rPr lang="en-GB" sz="1400" dirty="0">
                  <a:solidFill>
                    <a:schemeClr val="bg1"/>
                  </a:solidFill>
                </a:rPr>
                <a:t>20</a:t>
              </a:r>
            </a:p>
          </p:txBody>
        </p:sp>
      </p:grpSp>
      <p:grpSp>
        <p:nvGrpSpPr>
          <p:cNvPr id="76" name="Group 75">
            <a:extLst>
              <a:ext uri="{FF2B5EF4-FFF2-40B4-BE49-F238E27FC236}">
                <a16:creationId xmlns:a16="http://schemas.microsoft.com/office/drawing/2014/main" id="{44660527-BB11-4CA3-995D-BD3B6812EB92}"/>
              </a:ext>
            </a:extLst>
          </p:cNvPr>
          <p:cNvGrpSpPr/>
          <p:nvPr/>
        </p:nvGrpSpPr>
        <p:grpSpPr>
          <a:xfrm>
            <a:off x="5555194" y="5018722"/>
            <a:ext cx="373821" cy="307777"/>
            <a:chOff x="5655113" y="3153483"/>
            <a:chExt cx="373821" cy="307777"/>
          </a:xfrm>
        </p:grpSpPr>
        <p:sp>
          <p:nvSpPr>
            <p:cNvPr id="77" name="Oval 76">
              <a:extLst>
                <a:ext uri="{FF2B5EF4-FFF2-40B4-BE49-F238E27FC236}">
                  <a16:creationId xmlns:a16="http://schemas.microsoft.com/office/drawing/2014/main" id="{BC7EED5B-440C-42FE-95E5-DDF74CFCD4FD}"/>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Rectangle 77">
              <a:extLst>
                <a:ext uri="{FF2B5EF4-FFF2-40B4-BE49-F238E27FC236}">
                  <a16:creationId xmlns:a16="http://schemas.microsoft.com/office/drawing/2014/main" id="{1F0D3B12-77CC-4C57-9871-78907A7C279F}"/>
                </a:ext>
              </a:extLst>
            </p:cNvPr>
            <p:cNvSpPr/>
            <p:nvPr/>
          </p:nvSpPr>
          <p:spPr>
            <a:xfrm>
              <a:off x="5655113" y="3153483"/>
              <a:ext cx="373821" cy="307777"/>
            </a:xfrm>
            <a:prstGeom prst="rect">
              <a:avLst/>
            </a:prstGeom>
          </p:spPr>
          <p:txBody>
            <a:bodyPr wrap="none">
              <a:spAutoFit/>
            </a:bodyPr>
            <a:lstStyle/>
            <a:p>
              <a:pPr algn="ctr"/>
              <a:r>
                <a:rPr lang="en-GB" sz="1400" dirty="0">
                  <a:solidFill>
                    <a:schemeClr val="bg1"/>
                  </a:solidFill>
                </a:rPr>
                <a:t>25</a:t>
              </a:r>
            </a:p>
          </p:txBody>
        </p:sp>
      </p:grpSp>
      <p:cxnSp>
        <p:nvCxnSpPr>
          <p:cNvPr id="79" name="Straight Arrow Connector 78">
            <a:extLst>
              <a:ext uri="{FF2B5EF4-FFF2-40B4-BE49-F238E27FC236}">
                <a16:creationId xmlns:a16="http://schemas.microsoft.com/office/drawing/2014/main" id="{A1215AA7-93DB-4CB0-8DDE-0783A5732CF8}"/>
              </a:ext>
            </a:extLst>
          </p:cNvPr>
          <p:cNvCxnSpPr>
            <a:cxnSpLocks/>
          </p:cNvCxnSpPr>
          <p:nvPr/>
        </p:nvCxnSpPr>
        <p:spPr>
          <a:xfrm>
            <a:off x="2647190" y="3797544"/>
            <a:ext cx="722022" cy="296154"/>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2B4A1503-4CA3-4975-A6C2-478BBEF9E0B5}"/>
              </a:ext>
            </a:extLst>
          </p:cNvPr>
          <p:cNvCxnSpPr>
            <a:cxnSpLocks/>
          </p:cNvCxnSpPr>
          <p:nvPr/>
        </p:nvCxnSpPr>
        <p:spPr>
          <a:xfrm flipH="1">
            <a:off x="1892105" y="3797544"/>
            <a:ext cx="755086" cy="837761"/>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0DDB82E2-F7E0-445F-9096-60034DF59977}"/>
              </a:ext>
            </a:extLst>
          </p:cNvPr>
          <p:cNvCxnSpPr>
            <a:cxnSpLocks/>
          </p:cNvCxnSpPr>
          <p:nvPr/>
        </p:nvCxnSpPr>
        <p:spPr>
          <a:xfrm flipH="1" flipV="1">
            <a:off x="6407834" y="3087858"/>
            <a:ext cx="151552" cy="709686"/>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6CB1882E-BF42-4ECA-A6A1-D67082D299DF}"/>
              </a:ext>
            </a:extLst>
          </p:cNvPr>
          <p:cNvCxnSpPr>
            <a:cxnSpLocks/>
          </p:cNvCxnSpPr>
          <p:nvPr/>
        </p:nvCxnSpPr>
        <p:spPr>
          <a:xfrm flipH="1">
            <a:off x="5481076" y="3804579"/>
            <a:ext cx="1078311" cy="239883"/>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493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par>
                                <p:cTn id="8" presetID="10" presetClass="entr" presetSubtype="0" fill="hold"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fade">
                                      <p:cBhvr>
                                        <p:cTn id="15" dur="500"/>
                                        <p:tgtEl>
                                          <p:spTgt spid="81"/>
                                        </p:tgtEl>
                                      </p:cBhvr>
                                    </p:animEffect>
                                  </p:childTnLst>
                                </p:cTn>
                              </p:par>
                              <p:par>
                                <p:cTn id="16" presetID="10" presetClass="entr" presetSubtype="0" fill="hold" nodeType="withEffect">
                                  <p:stCondLst>
                                    <p:cond delay="0"/>
                                  </p:stCondLst>
                                  <p:childTnLst>
                                    <p:set>
                                      <p:cBhvr>
                                        <p:cTn id="17" dur="1" fill="hold">
                                          <p:stCondLst>
                                            <p:cond delay="0"/>
                                          </p:stCondLst>
                                        </p:cTn>
                                        <p:tgtEl>
                                          <p:spTgt spid="82"/>
                                        </p:tgtEl>
                                        <p:attrNameLst>
                                          <p:attrName>style.visibility</p:attrName>
                                        </p:attrNameLst>
                                      </p:cBhvr>
                                      <p:to>
                                        <p:strVal val="visible"/>
                                      </p:to>
                                    </p:set>
                                    <p:animEffect transition="in" filter="fade">
                                      <p:cBhvr>
                                        <p:cTn id="18" dur="500"/>
                                        <p:tgtEl>
                                          <p:spTgt spid="82"/>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500"/>
                                        <p:tgtEl>
                                          <p:spTgt spid="50"/>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fade">
                                      <p:cBhvr>
                                        <p:cTn id="30" dur="500"/>
                                        <p:tgtEl>
                                          <p:spTgt spid="57"/>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fade">
                                      <p:cBhvr>
                                        <p:cTn id="34" dur="500"/>
                                        <p:tgtEl>
                                          <p:spTgt spid="60"/>
                                        </p:tgtEl>
                                      </p:cBhvr>
                                    </p:animEffect>
                                  </p:childTnLst>
                                </p:cTn>
                              </p:par>
                            </p:childTnLst>
                          </p:cTn>
                        </p:par>
                        <p:par>
                          <p:cTn id="35" fill="hold">
                            <p:stCondLst>
                              <p:cond delay="2500"/>
                            </p:stCondLst>
                            <p:childTnLst>
                              <p:par>
                                <p:cTn id="36" presetID="10" presetClass="entr" presetSubtype="0" fill="hold" nodeType="after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fade">
                                      <p:cBhvr>
                                        <p:cTn id="38" dur="500"/>
                                        <p:tgtEl>
                                          <p:spTgt spid="63"/>
                                        </p:tgtEl>
                                      </p:cBhvr>
                                    </p:animEffect>
                                  </p:childTnLst>
                                </p:cTn>
                              </p:par>
                            </p:childTnLst>
                          </p:cTn>
                        </p:par>
                        <p:par>
                          <p:cTn id="39" fill="hold">
                            <p:stCondLst>
                              <p:cond delay="3000"/>
                            </p:stCondLst>
                            <p:childTnLst>
                              <p:par>
                                <p:cTn id="40" presetID="10" presetClass="entr" presetSubtype="0" fill="hold" grpId="0" nodeType="after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500"/>
                                        <p:tgtEl>
                                          <p:spTgt spid="66"/>
                                        </p:tgtEl>
                                      </p:cBhvr>
                                    </p:animEffect>
                                  </p:childTnLst>
                                </p:cTn>
                              </p:par>
                            </p:childTnLst>
                          </p:cTn>
                        </p:par>
                        <p:par>
                          <p:cTn id="43" fill="hold">
                            <p:stCondLst>
                              <p:cond delay="3500"/>
                            </p:stCondLst>
                            <p:childTnLst>
                              <p:par>
                                <p:cTn id="44" presetID="10" presetClass="entr" presetSubtype="0" fill="hold" nodeType="after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fade">
                                      <p:cBhvr>
                                        <p:cTn id="46" dur="500"/>
                                        <p:tgtEl>
                                          <p:spTgt spid="67"/>
                                        </p:tgtEl>
                                      </p:cBhvr>
                                    </p:animEffect>
                                  </p:childTnLst>
                                </p:cTn>
                              </p:par>
                            </p:childTnLst>
                          </p:cTn>
                        </p:par>
                        <p:par>
                          <p:cTn id="47" fill="hold">
                            <p:stCondLst>
                              <p:cond delay="4000"/>
                            </p:stCondLst>
                            <p:childTnLst>
                              <p:par>
                                <p:cTn id="48" presetID="10" presetClass="entr" presetSubtype="0" fill="hold" nodeType="afterEffect">
                                  <p:stCondLst>
                                    <p:cond delay="0"/>
                                  </p:stCondLst>
                                  <p:childTnLst>
                                    <p:set>
                                      <p:cBhvr>
                                        <p:cTn id="49" dur="1" fill="hold">
                                          <p:stCondLst>
                                            <p:cond delay="0"/>
                                          </p:stCondLst>
                                        </p:cTn>
                                        <p:tgtEl>
                                          <p:spTgt spid="70"/>
                                        </p:tgtEl>
                                        <p:attrNameLst>
                                          <p:attrName>style.visibility</p:attrName>
                                        </p:attrNameLst>
                                      </p:cBhvr>
                                      <p:to>
                                        <p:strVal val="visible"/>
                                      </p:to>
                                    </p:set>
                                    <p:animEffect transition="in" filter="fade">
                                      <p:cBhvr>
                                        <p:cTn id="50" dur="500"/>
                                        <p:tgtEl>
                                          <p:spTgt spid="70"/>
                                        </p:tgtEl>
                                      </p:cBhvr>
                                    </p:animEffect>
                                  </p:childTnLst>
                                </p:cTn>
                              </p:par>
                            </p:childTnLst>
                          </p:cTn>
                        </p:par>
                        <p:par>
                          <p:cTn id="51" fill="hold">
                            <p:stCondLst>
                              <p:cond delay="4500"/>
                            </p:stCondLst>
                            <p:childTnLst>
                              <p:par>
                                <p:cTn id="52" presetID="10" presetClass="entr" presetSubtype="0" fill="hold" nodeType="afterEffect">
                                  <p:stCondLst>
                                    <p:cond delay="0"/>
                                  </p:stCondLst>
                                  <p:childTnLst>
                                    <p:set>
                                      <p:cBhvr>
                                        <p:cTn id="53" dur="1" fill="hold">
                                          <p:stCondLst>
                                            <p:cond delay="0"/>
                                          </p:stCondLst>
                                        </p:cTn>
                                        <p:tgtEl>
                                          <p:spTgt spid="73"/>
                                        </p:tgtEl>
                                        <p:attrNameLst>
                                          <p:attrName>style.visibility</p:attrName>
                                        </p:attrNameLst>
                                      </p:cBhvr>
                                      <p:to>
                                        <p:strVal val="visible"/>
                                      </p:to>
                                    </p:set>
                                    <p:animEffect transition="in" filter="fade">
                                      <p:cBhvr>
                                        <p:cTn id="54" dur="500"/>
                                        <p:tgtEl>
                                          <p:spTgt spid="73"/>
                                        </p:tgtEl>
                                      </p:cBhvr>
                                    </p:animEffect>
                                  </p:childTnLst>
                                </p:cTn>
                              </p:par>
                            </p:childTnLst>
                          </p:cTn>
                        </p:par>
                        <p:par>
                          <p:cTn id="55" fill="hold">
                            <p:stCondLst>
                              <p:cond delay="5000"/>
                            </p:stCondLst>
                            <p:childTnLst>
                              <p:par>
                                <p:cTn id="56" presetID="10" presetClass="entr" presetSubtype="0" fill="hold" nodeType="afterEffect">
                                  <p:stCondLst>
                                    <p:cond delay="0"/>
                                  </p:stCondLst>
                                  <p:childTnLst>
                                    <p:set>
                                      <p:cBhvr>
                                        <p:cTn id="57" dur="1" fill="hold">
                                          <p:stCondLst>
                                            <p:cond delay="0"/>
                                          </p:stCondLst>
                                        </p:cTn>
                                        <p:tgtEl>
                                          <p:spTgt spid="76"/>
                                        </p:tgtEl>
                                        <p:attrNameLst>
                                          <p:attrName>style.visibility</p:attrName>
                                        </p:attrNameLst>
                                      </p:cBhvr>
                                      <p:to>
                                        <p:strVal val="visible"/>
                                      </p:to>
                                    </p:set>
                                    <p:animEffect transition="in" filter="fade">
                                      <p:cBhvr>
                                        <p:cTn id="58" dur="500"/>
                                        <p:tgtEl>
                                          <p:spTgt spid="7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49" grpId="0" animBg="1"/>
      <p:bldP spid="6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238154" y="697112"/>
            <a:ext cx="4603824"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to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Write the time shown on these clocks:</a:t>
            </a:r>
          </a:p>
        </p:txBody>
      </p:sp>
      <p:pic>
        <p:nvPicPr>
          <p:cNvPr id="5" name="Picture 4">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311640"/>
            <a:ext cx="4396009" cy="3108486"/>
          </a:xfrm>
          <a:prstGeom prst="rect">
            <a:avLst/>
          </a:prstGeom>
        </p:spPr>
      </p:pic>
      <p:sp>
        <p:nvSpPr>
          <p:cNvPr id="9" name="Oval 8">
            <a:extLst>
              <a:ext uri="{FF2B5EF4-FFF2-40B4-BE49-F238E27FC236}">
                <a16:creationId xmlns:a16="http://schemas.microsoft.com/office/drawing/2014/main" id="{C0AA5EA1-CB63-4731-B997-97DE4DCD8131}"/>
              </a:ext>
            </a:extLst>
          </p:cNvPr>
          <p:cNvSpPr/>
          <p:nvPr/>
        </p:nvSpPr>
        <p:spPr>
          <a:xfrm flipH="1">
            <a:off x="2600698"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id="{02DCE77F-54CC-48BA-93F2-D063DBBC23C6}"/>
              </a:ext>
            </a:extLst>
          </p:cNvPr>
          <p:cNvSpPr/>
          <p:nvPr/>
        </p:nvSpPr>
        <p:spPr>
          <a:xfrm>
            <a:off x="1738608" y="5545672"/>
            <a:ext cx="1724206" cy="408623"/>
          </a:xfrm>
          <a:prstGeom prst="roundRect">
            <a:avLst/>
          </a:prstGeom>
          <a:solidFill>
            <a:srgbClr val="D1C4DE"/>
          </a:solidFill>
          <a:ln w="19050">
            <a:solidFill>
              <a:srgbClr val="4A3582"/>
            </a:solidFill>
          </a:ln>
        </p:spPr>
        <p:txBody>
          <a:bodyPr wrap="none">
            <a:spAutoFit/>
          </a:bodyPr>
          <a:lstStyle/>
          <a:p>
            <a:pPr algn="ctr"/>
            <a:r>
              <a:rPr lang="en-GB" b="1" dirty="0"/>
              <a:t>9 minutes to 6</a:t>
            </a:r>
          </a:p>
        </p:txBody>
      </p:sp>
      <p:pic>
        <p:nvPicPr>
          <p:cNvPr id="11" name="Picture 10">
            <a:extLst>
              <a:ext uri="{FF2B5EF4-FFF2-40B4-BE49-F238E27FC236}">
                <a16:creationId xmlns:a16="http://schemas.microsoft.com/office/drawing/2014/main"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311640"/>
            <a:ext cx="4396009" cy="3108486"/>
          </a:xfrm>
          <a:prstGeom prst="rect">
            <a:avLst/>
          </a:prstGeom>
        </p:spPr>
      </p:pic>
      <p:sp>
        <p:nvSpPr>
          <p:cNvPr id="14" name="Oval 13">
            <a:extLst>
              <a:ext uri="{FF2B5EF4-FFF2-40B4-BE49-F238E27FC236}">
                <a16:creationId xmlns:a16="http://schemas.microsoft.com/office/drawing/2014/main" id="{5C818BEA-1227-4C87-AF83-563857A69C8E}"/>
              </a:ext>
            </a:extLst>
          </p:cNvPr>
          <p:cNvSpPr/>
          <p:nvPr/>
        </p:nvSpPr>
        <p:spPr>
          <a:xfrm flipH="1">
            <a:off x="6512894"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id="{6C63B89F-BCF5-4CF5-BF6C-AAE2A9D22D0F}"/>
              </a:ext>
            </a:extLst>
          </p:cNvPr>
          <p:cNvSpPr/>
          <p:nvPr/>
        </p:nvSpPr>
        <p:spPr>
          <a:xfrm>
            <a:off x="5631877" y="5545672"/>
            <a:ext cx="1820613" cy="408623"/>
          </a:xfrm>
          <a:prstGeom prst="roundRect">
            <a:avLst/>
          </a:prstGeom>
          <a:solidFill>
            <a:srgbClr val="D1C4DE"/>
          </a:solidFill>
          <a:ln w="19050">
            <a:solidFill>
              <a:srgbClr val="4A3582"/>
            </a:solidFill>
          </a:ln>
        </p:spPr>
        <p:txBody>
          <a:bodyPr wrap="none">
            <a:spAutoFit/>
          </a:bodyPr>
          <a:lstStyle/>
          <a:p>
            <a:pPr algn="ctr"/>
            <a:r>
              <a:rPr lang="en-GB" b="1" dirty="0"/>
              <a:t>19 minutes to 9</a:t>
            </a:r>
          </a:p>
        </p:txBody>
      </p:sp>
      <p:cxnSp>
        <p:nvCxnSpPr>
          <p:cNvPr id="41" name="Straight Arrow Connector 40">
            <a:extLst>
              <a:ext uri="{FF2B5EF4-FFF2-40B4-BE49-F238E27FC236}">
                <a16:creationId xmlns:a16="http://schemas.microsoft.com/office/drawing/2014/main" id="{A1215AA7-93DB-4CB0-8DDE-0783A5732CF8}"/>
              </a:ext>
            </a:extLst>
          </p:cNvPr>
          <p:cNvCxnSpPr>
            <a:cxnSpLocks/>
          </p:cNvCxnSpPr>
          <p:nvPr/>
        </p:nvCxnSpPr>
        <p:spPr>
          <a:xfrm>
            <a:off x="2647190" y="3797544"/>
            <a:ext cx="0" cy="739287"/>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B4A1503-4CA3-4975-A6C2-478BBEF9E0B5}"/>
              </a:ext>
            </a:extLst>
          </p:cNvPr>
          <p:cNvCxnSpPr>
            <a:cxnSpLocks/>
          </p:cNvCxnSpPr>
          <p:nvPr/>
        </p:nvCxnSpPr>
        <p:spPr>
          <a:xfrm flipH="1" flipV="1">
            <a:off x="1688123" y="3193366"/>
            <a:ext cx="959068" cy="604178"/>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DDB82E2-F7E0-445F-9096-60034DF59977}"/>
              </a:ext>
            </a:extLst>
          </p:cNvPr>
          <p:cNvCxnSpPr>
            <a:cxnSpLocks/>
          </p:cNvCxnSpPr>
          <p:nvPr/>
        </p:nvCxnSpPr>
        <p:spPr>
          <a:xfrm flipH="1">
            <a:off x="5899182" y="3819391"/>
            <a:ext cx="613712" cy="68339"/>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CB1882E-BF42-4ECA-A6A1-D67082D299DF}"/>
              </a:ext>
            </a:extLst>
          </p:cNvPr>
          <p:cNvCxnSpPr>
            <a:cxnSpLocks/>
          </p:cNvCxnSpPr>
          <p:nvPr/>
        </p:nvCxnSpPr>
        <p:spPr>
          <a:xfrm flipH="1">
            <a:off x="5558368" y="3804579"/>
            <a:ext cx="1001020" cy="464966"/>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38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par>
                                <p:cTn id="16" presetID="10" presetClass="entr" presetSubtype="0"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238154" y="697112"/>
            <a:ext cx="4603824"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to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Write the time shown on these clocks:</a:t>
            </a:r>
          </a:p>
        </p:txBody>
      </p:sp>
      <p:pic>
        <p:nvPicPr>
          <p:cNvPr id="5" name="Picture 4">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311640"/>
            <a:ext cx="4396009" cy="3108486"/>
          </a:xfrm>
          <a:prstGeom prst="rect">
            <a:avLst/>
          </a:prstGeom>
        </p:spPr>
      </p:pic>
      <p:sp>
        <p:nvSpPr>
          <p:cNvPr id="9" name="Oval 8">
            <a:extLst>
              <a:ext uri="{FF2B5EF4-FFF2-40B4-BE49-F238E27FC236}">
                <a16:creationId xmlns:a16="http://schemas.microsoft.com/office/drawing/2014/main" id="{C0AA5EA1-CB63-4731-B997-97DE4DCD8131}"/>
              </a:ext>
            </a:extLst>
          </p:cNvPr>
          <p:cNvSpPr/>
          <p:nvPr/>
        </p:nvSpPr>
        <p:spPr>
          <a:xfrm flipH="1">
            <a:off x="2600698"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id="{02DCE77F-54CC-48BA-93F2-D063DBBC23C6}"/>
              </a:ext>
            </a:extLst>
          </p:cNvPr>
          <p:cNvSpPr/>
          <p:nvPr/>
        </p:nvSpPr>
        <p:spPr>
          <a:xfrm>
            <a:off x="1641389" y="5545672"/>
            <a:ext cx="1918654" cy="408623"/>
          </a:xfrm>
          <a:prstGeom prst="roundRect">
            <a:avLst/>
          </a:prstGeom>
          <a:solidFill>
            <a:srgbClr val="D1C4DE"/>
          </a:solidFill>
          <a:ln w="19050">
            <a:solidFill>
              <a:srgbClr val="4A3582"/>
            </a:solidFill>
          </a:ln>
        </p:spPr>
        <p:txBody>
          <a:bodyPr wrap="none">
            <a:spAutoFit/>
          </a:bodyPr>
          <a:lstStyle/>
          <a:p>
            <a:pPr algn="ctr"/>
            <a:r>
              <a:rPr lang="en-GB" b="1" dirty="0"/>
              <a:t>28 minutes to 11</a:t>
            </a:r>
          </a:p>
        </p:txBody>
      </p:sp>
      <p:pic>
        <p:nvPicPr>
          <p:cNvPr id="11" name="Picture 10">
            <a:extLst>
              <a:ext uri="{FF2B5EF4-FFF2-40B4-BE49-F238E27FC236}">
                <a16:creationId xmlns:a16="http://schemas.microsoft.com/office/drawing/2014/main"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311640"/>
            <a:ext cx="4396009" cy="3108486"/>
          </a:xfrm>
          <a:prstGeom prst="rect">
            <a:avLst/>
          </a:prstGeom>
        </p:spPr>
      </p:pic>
      <p:sp>
        <p:nvSpPr>
          <p:cNvPr id="14" name="Oval 13">
            <a:extLst>
              <a:ext uri="{FF2B5EF4-FFF2-40B4-BE49-F238E27FC236}">
                <a16:creationId xmlns:a16="http://schemas.microsoft.com/office/drawing/2014/main" id="{5C818BEA-1227-4C87-AF83-563857A69C8E}"/>
              </a:ext>
            </a:extLst>
          </p:cNvPr>
          <p:cNvSpPr/>
          <p:nvPr/>
        </p:nvSpPr>
        <p:spPr>
          <a:xfrm flipH="1">
            <a:off x="6512894"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id="{6C63B89F-BCF5-4CF5-BF6C-AAE2A9D22D0F}"/>
              </a:ext>
            </a:extLst>
          </p:cNvPr>
          <p:cNvSpPr/>
          <p:nvPr/>
        </p:nvSpPr>
        <p:spPr>
          <a:xfrm>
            <a:off x="5746261" y="5545672"/>
            <a:ext cx="1591852" cy="408623"/>
          </a:xfrm>
          <a:prstGeom prst="roundRect">
            <a:avLst/>
          </a:prstGeom>
          <a:solidFill>
            <a:srgbClr val="D1C4DE"/>
          </a:solidFill>
          <a:ln w="19050">
            <a:solidFill>
              <a:srgbClr val="4A3582"/>
            </a:solidFill>
          </a:ln>
        </p:spPr>
        <p:txBody>
          <a:bodyPr wrap="none">
            <a:spAutoFit/>
          </a:bodyPr>
          <a:lstStyle/>
          <a:p>
            <a:pPr algn="ctr"/>
            <a:r>
              <a:rPr lang="en-GB" b="1" dirty="0"/>
              <a:t>1 minute to 4</a:t>
            </a:r>
          </a:p>
        </p:txBody>
      </p:sp>
      <p:cxnSp>
        <p:nvCxnSpPr>
          <p:cNvPr id="45" name="Straight Arrow Connector 44">
            <a:extLst>
              <a:ext uri="{FF2B5EF4-FFF2-40B4-BE49-F238E27FC236}">
                <a16:creationId xmlns:a16="http://schemas.microsoft.com/office/drawing/2014/main" id="{A1215AA7-93DB-4CB0-8DDE-0783A5732CF8}"/>
              </a:ext>
            </a:extLst>
          </p:cNvPr>
          <p:cNvCxnSpPr>
            <a:cxnSpLocks/>
          </p:cNvCxnSpPr>
          <p:nvPr/>
        </p:nvCxnSpPr>
        <p:spPr>
          <a:xfrm flipH="1" flipV="1">
            <a:off x="2215662" y="3334043"/>
            <a:ext cx="431528" cy="463501"/>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2B4A1503-4CA3-4975-A6C2-478BBEF9E0B5}"/>
              </a:ext>
            </a:extLst>
          </p:cNvPr>
          <p:cNvCxnSpPr>
            <a:cxnSpLocks/>
          </p:cNvCxnSpPr>
          <p:nvPr/>
        </p:nvCxnSpPr>
        <p:spPr>
          <a:xfrm flipH="1">
            <a:off x="2398542" y="3797544"/>
            <a:ext cx="248649" cy="110996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0DDB82E2-F7E0-445F-9096-60034DF59977}"/>
              </a:ext>
            </a:extLst>
          </p:cNvPr>
          <p:cNvCxnSpPr>
            <a:cxnSpLocks/>
          </p:cNvCxnSpPr>
          <p:nvPr/>
        </p:nvCxnSpPr>
        <p:spPr>
          <a:xfrm>
            <a:off x="6537608" y="3811153"/>
            <a:ext cx="675697" cy="379815"/>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6CB1882E-BF42-4ECA-A6A1-D67082D299DF}"/>
              </a:ext>
            </a:extLst>
          </p:cNvPr>
          <p:cNvCxnSpPr>
            <a:cxnSpLocks/>
          </p:cNvCxnSpPr>
          <p:nvPr/>
        </p:nvCxnSpPr>
        <p:spPr>
          <a:xfrm flipH="1" flipV="1">
            <a:off x="6407834" y="2758157"/>
            <a:ext cx="151554" cy="1046422"/>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73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par>
                                <p:cTn id="16" presetID="10" presetClass="entr" presetSubtype="0"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27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238154" y="697112"/>
            <a:ext cx="4603824"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to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Set your clock to show these times:</a:t>
            </a:r>
          </a:p>
        </p:txBody>
      </p:sp>
      <p:pic>
        <p:nvPicPr>
          <p:cNvPr id="5" name="Picture 4">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863575"/>
            <a:ext cx="4396009" cy="3108486"/>
          </a:xfrm>
          <a:prstGeom prst="rect">
            <a:avLst/>
          </a:prstGeom>
        </p:spPr>
      </p:pic>
      <p:sp>
        <p:nvSpPr>
          <p:cNvPr id="9" name="Oval 8">
            <a:extLst>
              <a:ext uri="{FF2B5EF4-FFF2-40B4-BE49-F238E27FC236}">
                <a16:creationId xmlns:a16="http://schemas.microsoft.com/office/drawing/2014/main" id="{C0AA5EA1-CB63-4731-B997-97DE4DCD8131}"/>
              </a:ext>
            </a:extLst>
          </p:cNvPr>
          <p:cNvSpPr/>
          <p:nvPr/>
        </p:nvSpPr>
        <p:spPr>
          <a:xfrm flipH="1">
            <a:off x="2600698"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id="{02DCE77F-54CC-48BA-93F2-D063DBBC23C6}"/>
              </a:ext>
            </a:extLst>
          </p:cNvPr>
          <p:cNvSpPr/>
          <p:nvPr/>
        </p:nvSpPr>
        <p:spPr>
          <a:xfrm>
            <a:off x="1694497" y="2385480"/>
            <a:ext cx="1812444" cy="408623"/>
          </a:xfrm>
          <a:prstGeom prst="roundRect">
            <a:avLst/>
          </a:prstGeom>
          <a:solidFill>
            <a:srgbClr val="D1C4DE"/>
          </a:solidFill>
          <a:ln w="19050">
            <a:solidFill>
              <a:srgbClr val="4A3582"/>
            </a:solidFill>
          </a:ln>
        </p:spPr>
        <p:txBody>
          <a:bodyPr wrap="none">
            <a:spAutoFit/>
          </a:bodyPr>
          <a:lstStyle/>
          <a:p>
            <a:pPr algn="ctr"/>
            <a:r>
              <a:rPr lang="en-GB" b="1" dirty="0"/>
              <a:t>13 minutes to 9</a:t>
            </a:r>
          </a:p>
        </p:txBody>
      </p:sp>
      <p:pic>
        <p:nvPicPr>
          <p:cNvPr id="11" name="Picture 10">
            <a:extLst>
              <a:ext uri="{FF2B5EF4-FFF2-40B4-BE49-F238E27FC236}">
                <a16:creationId xmlns:a16="http://schemas.microsoft.com/office/drawing/2014/main"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863575"/>
            <a:ext cx="4396009" cy="3108486"/>
          </a:xfrm>
          <a:prstGeom prst="rect">
            <a:avLst/>
          </a:prstGeom>
        </p:spPr>
      </p:pic>
      <p:sp>
        <p:nvSpPr>
          <p:cNvPr id="14" name="Oval 13">
            <a:extLst>
              <a:ext uri="{FF2B5EF4-FFF2-40B4-BE49-F238E27FC236}">
                <a16:creationId xmlns:a16="http://schemas.microsoft.com/office/drawing/2014/main" id="{5C818BEA-1227-4C87-AF83-563857A69C8E}"/>
              </a:ext>
            </a:extLst>
          </p:cNvPr>
          <p:cNvSpPr/>
          <p:nvPr/>
        </p:nvSpPr>
        <p:spPr>
          <a:xfrm flipH="1">
            <a:off x="6512894"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id="{6C63B89F-BCF5-4CF5-BF6C-AAE2A9D22D0F}"/>
              </a:ext>
            </a:extLst>
          </p:cNvPr>
          <p:cNvSpPr/>
          <p:nvPr/>
        </p:nvSpPr>
        <p:spPr>
          <a:xfrm>
            <a:off x="5604105" y="2385480"/>
            <a:ext cx="1876169" cy="408623"/>
          </a:xfrm>
          <a:prstGeom prst="roundRect">
            <a:avLst/>
          </a:prstGeom>
          <a:solidFill>
            <a:srgbClr val="D1C4DE"/>
          </a:solidFill>
          <a:ln w="19050">
            <a:solidFill>
              <a:srgbClr val="4A3582"/>
            </a:solidFill>
          </a:ln>
        </p:spPr>
        <p:txBody>
          <a:bodyPr wrap="none">
            <a:spAutoFit/>
          </a:bodyPr>
          <a:lstStyle/>
          <a:p>
            <a:pPr algn="ctr"/>
            <a:r>
              <a:rPr lang="en-GB" b="1" dirty="0"/>
              <a:t>21 minutes to 11</a:t>
            </a:r>
          </a:p>
        </p:txBody>
      </p:sp>
      <p:cxnSp>
        <p:nvCxnSpPr>
          <p:cNvPr id="16" name="Straight Arrow Connector 15">
            <a:extLst>
              <a:ext uri="{FF2B5EF4-FFF2-40B4-BE49-F238E27FC236}">
                <a16:creationId xmlns:a16="http://schemas.microsoft.com/office/drawing/2014/main" id="{A1215AA7-93DB-4CB0-8DDE-0783A5732CF8}"/>
              </a:ext>
            </a:extLst>
          </p:cNvPr>
          <p:cNvCxnSpPr>
            <a:cxnSpLocks/>
          </p:cNvCxnSpPr>
          <p:nvPr/>
        </p:nvCxnSpPr>
        <p:spPr>
          <a:xfrm flipH="1" flipV="1">
            <a:off x="1547446" y="4171071"/>
            <a:ext cx="1106778" cy="205711"/>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B4A1503-4CA3-4975-A6C2-478BBEF9E0B5}"/>
              </a:ext>
            </a:extLst>
          </p:cNvPr>
          <p:cNvCxnSpPr>
            <a:cxnSpLocks/>
          </p:cNvCxnSpPr>
          <p:nvPr/>
        </p:nvCxnSpPr>
        <p:spPr>
          <a:xfrm flipH="1">
            <a:off x="1990578" y="4376782"/>
            <a:ext cx="656615" cy="5427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DDB82E2-F7E0-445F-9096-60034DF59977}"/>
              </a:ext>
            </a:extLst>
          </p:cNvPr>
          <p:cNvCxnSpPr>
            <a:cxnSpLocks/>
          </p:cNvCxnSpPr>
          <p:nvPr/>
        </p:nvCxnSpPr>
        <p:spPr>
          <a:xfrm flipH="1">
            <a:off x="5667908" y="4369750"/>
            <a:ext cx="870376" cy="629228"/>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CB1882E-BF42-4ECA-A6A1-D67082D299DF}"/>
              </a:ext>
            </a:extLst>
          </p:cNvPr>
          <p:cNvCxnSpPr>
            <a:cxnSpLocks/>
          </p:cNvCxnSpPr>
          <p:nvPr/>
        </p:nvCxnSpPr>
        <p:spPr>
          <a:xfrm flipH="1" flipV="1">
            <a:off x="6239022" y="3770142"/>
            <a:ext cx="320369" cy="592574"/>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485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238154" y="697112"/>
            <a:ext cx="4603824"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to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Set your clock to show these times:</a:t>
            </a:r>
          </a:p>
        </p:txBody>
      </p:sp>
      <p:pic>
        <p:nvPicPr>
          <p:cNvPr id="5" name="Picture 4">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863575"/>
            <a:ext cx="4396009" cy="3108486"/>
          </a:xfrm>
          <a:prstGeom prst="rect">
            <a:avLst/>
          </a:prstGeom>
        </p:spPr>
      </p:pic>
      <p:sp>
        <p:nvSpPr>
          <p:cNvPr id="9" name="Oval 8">
            <a:extLst>
              <a:ext uri="{FF2B5EF4-FFF2-40B4-BE49-F238E27FC236}">
                <a16:creationId xmlns:a16="http://schemas.microsoft.com/office/drawing/2014/main" id="{C0AA5EA1-CB63-4731-B997-97DE4DCD8131}"/>
              </a:ext>
            </a:extLst>
          </p:cNvPr>
          <p:cNvSpPr/>
          <p:nvPr/>
        </p:nvSpPr>
        <p:spPr>
          <a:xfrm flipH="1">
            <a:off x="2600698"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id="{02DCE77F-54CC-48BA-93F2-D063DBBC23C6}"/>
              </a:ext>
            </a:extLst>
          </p:cNvPr>
          <p:cNvSpPr/>
          <p:nvPr/>
        </p:nvSpPr>
        <p:spPr>
          <a:xfrm>
            <a:off x="1735352" y="2385480"/>
            <a:ext cx="1730742" cy="408623"/>
          </a:xfrm>
          <a:prstGeom prst="roundRect">
            <a:avLst/>
          </a:prstGeom>
          <a:solidFill>
            <a:srgbClr val="D1C4DE"/>
          </a:solidFill>
          <a:ln w="19050">
            <a:solidFill>
              <a:srgbClr val="4A3582"/>
            </a:solidFill>
          </a:ln>
        </p:spPr>
        <p:txBody>
          <a:bodyPr wrap="none">
            <a:spAutoFit/>
          </a:bodyPr>
          <a:lstStyle/>
          <a:p>
            <a:pPr algn="ctr"/>
            <a:r>
              <a:rPr lang="en-GB" b="1" dirty="0"/>
              <a:t>4 minutes to 6</a:t>
            </a:r>
          </a:p>
        </p:txBody>
      </p:sp>
      <p:pic>
        <p:nvPicPr>
          <p:cNvPr id="11" name="Picture 10">
            <a:extLst>
              <a:ext uri="{FF2B5EF4-FFF2-40B4-BE49-F238E27FC236}">
                <a16:creationId xmlns:a16="http://schemas.microsoft.com/office/drawing/2014/main"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863575"/>
            <a:ext cx="4396009" cy="3108486"/>
          </a:xfrm>
          <a:prstGeom prst="rect">
            <a:avLst/>
          </a:prstGeom>
        </p:spPr>
      </p:pic>
      <p:sp>
        <p:nvSpPr>
          <p:cNvPr id="14" name="Oval 13">
            <a:extLst>
              <a:ext uri="{FF2B5EF4-FFF2-40B4-BE49-F238E27FC236}">
                <a16:creationId xmlns:a16="http://schemas.microsoft.com/office/drawing/2014/main" id="{5C818BEA-1227-4C87-AF83-563857A69C8E}"/>
              </a:ext>
            </a:extLst>
          </p:cNvPr>
          <p:cNvSpPr/>
          <p:nvPr/>
        </p:nvSpPr>
        <p:spPr>
          <a:xfrm flipH="1">
            <a:off x="6512894"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id="{6C63B89F-BCF5-4CF5-BF6C-AAE2A9D22D0F}"/>
              </a:ext>
            </a:extLst>
          </p:cNvPr>
          <p:cNvSpPr/>
          <p:nvPr/>
        </p:nvSpPr>
        <p:spPr>
          <a:xfrm>
            <a:off x="5613912" y="2385480"/>
            <a:ext cx="1856561" cy="408623"/>
          </a:xfrm>
          <a:prstGeom prst="roundRect">
            <a:avLst/>
          </a:prstGeom>
          <a:solidFill>
            <a:srgbClr val="D1C4DE"/>
          </a:solidFill>
          <a:ln w="19050">
            <a:solidFill>
              <a:srgbClr val="4A3582"/>
            </a:solidFill>
          </a:ln>
        </p:spPr>
        <p:txBody>
          <a:bodyPr wrap="none">
            <a:spAutoFit/>
          </a:bodyPr>
          <a:lstStyle/>
          <a:p>
            <a:pPr algn="ctr"/>
            <a:r>
              <a:rPr lang="en-GB" b="1" dirty="0"/>
              <a:t>26 minutes to 8</a:t>
            </a:r>
          </a:p>
        </p:txBody>
      </p:sp>
      <p:cxnSp>
        <p:nvCxnSpPr>
          <p:cNvPr id="21" name="Straight Arrow Connector 20">
            <a:extLst>
              <a:ext uri="{FF2B5EF4-FFF2-40B4-BE49-F238E27FC236}">
                <a16:creationId xmlns:a16="http://schemas.microsoft.com/office/drawing/2014/main" id="{A1215AA7-93DB-4CB0-8DDE-0783A5732CF8}"/>
              </a:ext>
            </a:extLst>
          </p:cNvPr>
          <p:cNvCxnSpPr>
            <a:cxnSpLocks/>
          </p:cNvCxnSpPr>
          <p:nvPr/>
        </p:nvCxnSpPr>
        <p:spPr>
          <a:xfrm flipH="1" flipV="1">
            <a:off x="2194560" y="3404382"/>
            <a:ext cx="459664" cy="972401"/>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B4A1503-4CA3-4975-A6C2-478BBEF9E0B5}"/>
              </a:ext>
            </a:extLst>
          </p:cNvPr>
          <p:cNvCxnSpPr>
            <a:cxnSpLocks/>
          </p:cNvCxnSpPr>
          <p:nvPr/>
        </p:nvCxnSpPr>
        <p:spPr>
          <a:xfrm>
            <a:off x="2647194" y="4376782"/>
            <a:ext cx="46488" cy="680553"/>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DDB82E2-F7E0-445F-9096-60034DF59977}"/>
              </a:ext>
            </a:extLst>
          </p:cNvPr>
          <p:cNvCxnSpPr>
            <a:cxnSpLocks/>
          </p:cNvCxnSpPr>
          <p:nvPr/>
        </p:nvCxnSpPr>
        <p:spPr>
          <a:xfrm flipH="1">
            <a:off x="6112412" y="4369750"/>
            <a:ext cx="425872" cy="1011142"/>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CB1882E-BF42-4ECA-A6A1-D67082D299DF}"/>
              </a:ext>
            </a:extLst>
          </p:cNvPr>
          <p:cNvCxnSpPr>
            <a:cxnSpLocks/>
          </p:cNvCxnSpPr>
          <p:nvPr/>
        </p:nvCxnSpPr>
        <p:spPr>
          <a:xfrm flipH="1">
            <a:off x="5957668" y="4362716"/>
            <a:ext cx="601724" cy="392164"/>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357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238154" y="697112"/>
            <a:ext cx="4603824"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to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Set your clock to show these times:</a:t>
            </a:r>
          </a:p>
        </p:txBody>
      </p:sp>
      <p:pic>
        <p:nvPicPr>
          <p:cNvPr id="5" name="Picture 4">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863575"/>
            <a:ext cx="4396009" cy="3108486"/>
          </a:xfrm>
          <a:prstGeom prst="rect">
            <a:avLst/>
          </a:prstGeom>
        </p:spPr>
      </p:pic>
      <p:sp>
        <p:nvSpPr>
          <p:cNvPr id="9" name="Oval 8">
            <a:extLst>
              <a:ext uri="{FF2B5EF4-FFF2-40B4-BE49-F238E27FC236}">
                <a16:creationId xmlns:a16="http://schemas.microsoft.com/office/drawing/2014/main" id="{C0AA5EA1-CB63-4731-B997-97DE4DCD8131}"/>
              </a:ext>
            </a:extLst>
          </p:cNvPr>
          <p:cNvSpPr/>
          <p:nvPr/>
        </p:nvSpPr>
        <p:spPr>
          <a:xfrm flipH="1">
            <a:off x="2600698"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id="{02DCE77F-54CC-48BA-93F2-D063DBBC23C6}"/>
              </a:ext>
            </a:extLst>
          </p:cNvPr>
          <p:cNvSpPr/>
          <p:nvPr/>
        </p:nvSpPr>
        <p:spPr>
          <a:xfrm>
            <a:off x="1693687" y="2385480"/>
            <a:ext cx="1814077" cy="408623"/>
          </a:xfrm>
          <a:prstGeom prst="roundRect">
            <a:avLst/>
          </a:prstGeom>
          <a:solidFill>
            <a:srgbClr val="D1C4DE"/>
          </a:solidFill>
          <a:ln w="19050">
            <a:solidFill>
              <a:srgbClr val="4A3582"/>
            </a:solidFill>
          </a:ln>
        </p:spPr>
        <p:txBody>
          <a:bodyPr wrap="none">
            <a:spAutoFit/>
          </a:bodyPr>
          <a:lstStyle/>
          <a:p>
            <a:pPr algn="ctr"/>
            <a:r>
              <a:rPr lang="en-GB" b="1" dirty="0"/>
              <a:t>19 minutes to 2</a:t>
            </a:r>
          </a:p>
        </p:txBody>
      </p:sp>
      <p:pic>
        <p:nvPicPr>
          <p:cNvPr id="11" name="Picture 10">
            <a:extLst>
              <a:ext uri="{FF2B5EF4-FFF2-40B4-BE49-F238E27FC236}">
                <a16:creationId xmlns:a16="http://schemas.microsoft.com/office/drawing/2014/main"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863575"/>
            <a:ext cx="4396009" cy="3108486"/>
          </a:xfrm>
          <a:prstGeom prst="rect">
            <a:avLst/>
          </a:prstGeom>
        </p:spPr>
      </p:pic>
      <p:sp>
        <p:nvSpPr>
          <p:cNvPr id="14" name="Oval 13">
            <a:extLst>
              <a:ext uri="{FF2B5EF4-FFF2-40B4-BE49-F238E27FC236}">
                <a16:creationId xmlns:a16="http://schemas.microsoft.com/office/drawing/2014/main" id="{5C818BEA-1227-4C87-AF83-563857A69C8E}"/>
              </a:ext>
            </a:extLst>
          </p:cNvPr>
          <p:cNvSpPr/>
          <p:nvPr/>
        </p:nvSpPr>
        <p:spPr>
          <a:xfrm flipH="1">
            <a:off x="6512894"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id="{6C63B89F-BCF5-4CF5-BF6C-AAE2A9D22D0F}"/>
              </a:ext>
            </a:extLst>
          </p:cNvPr>
          <p:cNvSpPr/>
          <p:nvPr/>
        </p:nvSpPr>
        <p:spPr>
          <a:xfrm>
            <a:off x="5631072" y="2385480"/>
            <a:ext cx="1822247" cy="408623"/>
          </a:xfrm>
          <a:prstGeom prst="roundRect">
            <a:avLst/>
          </a:prstGeom>
          <a:solidFill>
            <a:srgbClr val="D1C4DE"/>
          </a:solidFill>
          <a:ln w="19050">
            <a:solidFill>
              <a:srgbClr val="4A3582"/>
            </a:solidFill>
          </a:ln>
        </p:spPr>
        <p:txBody>
          <a:bodyPr wrap="none">
            <a:spAutoFit/>
          </a:bodyPr>
          <a:lstStyle/>
          <a:p>
            <a:pPr algn="ctr"/>
            <a:r>
              <a:rPr lang="en-GB" b="1" dirty="0"/>
              <a:t>12 minutes to 8</a:t>
            </a:r>
          </a:p>
        </p:txBody>
      </p:sp>
      <p:cxnSp>
        <p:nvCxnSpPr>
          <p:cNvPr id="16" name="Straight Arrow Connector 15">
            <a:extLst>
              <a:ext uri="{FF2B5EF4-FFF2-40B4-BE49-F238E27FC236}">
                <a16:creationId xmlns:a16="http://schemas.microsoft.com/office/drawing/2014/main" id="{A1215AA7-93DB-4CB0-8DDE-0783A5732CF8}"/>
              </a:ext>
            </a:extLst>
          </p:cNvPr>
          <p:cNvCxnSpPr>
            <a:cxnSpLocks/>
          </p:cNvCxnSpPr>
          <p:nvPr/>
        </p:nvCxnSpPr>
        <p:spPr>
          <a:xfrm flipH="1">
            <a:off x="1596683" y="4376784"/>
            <a:ext cx="1057542" cy="47657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B4A1503-4CA3-4975-A6C2-478BBEF9E0B5}"/>
              </a:ext>
            </a:extLst>
          </p:cNvPr>
          <p:cNvCxnSpPr>
            <a:cxnSpLocks/>
          </p:cNvCxnSpPr>
          <p:nvPr/>
        </p:nvCxnSpPr>
        <p:spPr>
          <a:xfrm flipV="1">
            <a:off x="2647194" y="4044462"/>
            <a:ext cx="581341" cy="33232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DDB82E2-F7E0-445F-9096-60034DF59977}"/>
              </a:ext>
            </a:extLst>
          </p:cNvPr>
          <p:cNvCxnSpPr>
            <a:cxnSpLocks/>
          </p:cNvCxnSpPr>
          <p:nvPr/>
        </p:nvCxnSpPr>
        <p:spPr>
          <a:xfrm flipH="1" flipV="1">
            <a:off x="5495842" y="4027986"/>
            <a:ext cx="1033528" cy="340098"/>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CB1882E-BF42-4ECA-A6A1-D67082D299DF}"/>
              </a:ext>
            </a:extLst>
          </p:cNvPr>
          <p:cNvCxnSpPr>
            <a:cxnSpLocks/>
          </p:cNvCxnSpPr>
          <p:nvPr/>
        </p:nvCxnSpPr>
        <p:spPr>
          <a:xfrm flipH="1">
            <a:off x="5971735" y="4362716"/>
            <a:ext cx="587657" cy="328859"/>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546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545492"/>
            <a:ext cx="7632700" cy="354780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6366" y="2659909"/>
            <a:ext cx="2620468" cy="2005914"/>
          </a:xfrm>
          <a:prstGeom prst="rect">
            <a:avLst/>
          </a:prstGeom>
        </p:spPr>
      </p:pic>
      <p:sp>
        <p:nvSpPr>
          <p:cNvPr id="8" name="Rectangle 7"/>
          <p:cNvSpPr/>
          <p:nvPr/>
        </p:nvSpPr>
        <p:spPr>
          <a:xfrm>
            <a:off x="2862424" y="697112"/>
            <a:ext cx="3419205" cy="1107996"/>
          </a:xfrm>
          <a:prstGeom prst="rect">
            <a:avLst/>
          </a:prstGeom>
        </p:spPr>
        <p:txBody>
          <a:bodyPr wrap="none" lIns="0" tIns="0" rIns="0" bIns="0">
            <a:spAutoFit/>
          </a:bodyPr>
          <a:lstStyle/>
          <a:p>
            <a:pPr algn="ctr"/>
            <a:r>
              <a:rPr lang="en-GB" altLang="en-US" sz="3600" dirty="0">
                <a:latin typeface="+mj-lt"/>
              </a:rPr>
              <a:t>Telling the Time</a:t>
            </a:r>
          </a:p>
          <a:p>
            <a:pPr algn="ctr"/>
            <a:r>
              <a:rPr lang="en-GB" altLang="en-US" sz="3600" dirty="0">
                <a:latin typeface="+mj-lt"/>
              </a:rPr>
              <a:t>Minute Intervals</a:t>
            </a:r>
            <a:endParaRPr lang="en-GB" sz="3600" dirty="0">
              <a:latin typeface="+mj-lt"/>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55650" y="2865254"/>
            <a:ext cx="3105372" cy="322103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58772" y="2659909"/>
            <a:ext cx="2271302" cy="3212793"/>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44850">
            <a:off x="3674060" y="2785466"/>
            <a:ext cx="2271302" cy="3212793"/>
          </a:xfrm>
          <a:prstGeom prst="rect">
            <a:avLst/>
          </a:prstGeom>
          <a:effectLst>
            <a:outerShdw blurRad="63500" sx="102000" sy="102000" algn="ctr" rotWithShape="0">
              <a:prstClr val="black">
                <a:alpha val="40000"/>
              </a:prstClr>
            </a:outerShdw>
          </a:effectLst>
        </p:spPr>
      </p:pic>
      <p:sp>
        <p:nvSpPr>
          <p:cNvPr id="10" name="Rectangle 9"/>
          <p:cNvSpPr/>
          <p:nvPr/>
        </p:nvSpPr>
        <p:spPr>
          <a:xfrm>
            <a:off x="755650" y="1783861"/>
            <a:ext cx="7632700" cy="699404"/>
          </a:xfrm>
          <a:prstGeom prst="rect">
            <a:avLst/>
          </a:prstGeom>
        </p:spPr>
        <p:txBody>
          <a:bodyPr wrap="square" lIns="0" tIns="72000" rIns="0" bIns="72000">
            <a:spAutoFit/>
          </a:bodyPr>
          <a:lstStyle/>
          <a:p>
            <a:pPr algn="ctr"/>
            <a:r>
              <a:rPr lang="en-GB" dirty="0"/>
              <a:t>Use your fabulous skills of telling the time to complete the </a:t>
            </a:r>
            <a:r>
              <a:rPr lang="en-GB" b="1" dirty="0"/>
              <a:t>Telling the Time Minute Intervals Activity Sheet</a:t>
            </a:r>
            <a:r>
              <a:rPr lang="en-GB" dirty="0"/>
              <a:t>.</a:t>
            </a:r>
          </a:p>
        </p:txBody>
      </p:sp>
    </p:spTree>
    <p:extLst>
      <p:ext uri="{BB962C8B-B14F-4D97-AF65-F5344CB8AC3E}">
        <p14:creationId xmlns:p14="http://schemas.microsoft.com/office/powerpoint/2010/main" val="1608744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81602" y="1333040"/>
            <a:ext cx="6980796" cy="422405"/>
          </a:xfrm>
          <a:prstGeom prst="rect">
            <a:avLst/>
          </a:prstGeom>
        </p:spPr>
        <p:txBody>
          <a:bodyPr wrap="square" lIns="0" tIns="72000" rIns="0" bIns="72000">
            <a:spAutoFit/>
          </a:bodyPr>
          <a:lstStyle/>
          <a:p>
            <a:pPr algn="ctr"/>
            <a:r>
              <a:rPr lang="en-GB" dirty="0"/>
              <a:t>Set your clock to show the answer to this problem:</a:t>
            </a:r>
          </a:p>
        </p:txBody>
      </p:sp>
      <p:sp>
        <p:nvSpPr>
          <p:cNvPr id="8" name="Rectangle 7"/>
          <p:cNvSpPr/>
          <p:nvPr/>
        </p:nvSpPr>
        <p:spPr>
          <a:xfrm>
            <a:off x="2571480" y="697112"/>
            <a:ext cx="4001096" cy="615553"/>
          </a:xfrm>
          <a:prstGeom prst="rect">
            <a:avLst/>
          </a:prstGeom>
        </p:spPr>
        <p:txBody>
          <a:bodyPr wrap="none" lIns="0" tIns="0" rIns="0" bIns="0">
            <a:spAutoFit/>
          </a:bodyPr>
          <a:lstStyle/>
          <a:p>
            <a:pPr algn="ctr"/>
            <a:r>
              <a:rPr lang="en-GB" altLang="en-US" sz="4000" dirty="0">
                <a:latin typeface="+mj-lt"/>
              </a:rPr>
              <a:t>What’s the Time?</a:t>
            </a:r>
            <a:endParaRPr lang="en-GB" sz="4000" dirty="0">
              <a:latin typeface="+mj-lt"/>
            </a:endParaRPr>
          </a:p>
        </p:txBody>
      </p:sp>
      <p:pic>
        <p:nvPicPr>
          <p:cNvPr id="27" name="Picture 26">
            <a:extLst>
              <a:ext uri="{FF2B5EF4-FFF2-40B4-BE49-F238E27FC236}">
                <a16:creationId xmlns:a16="http://schemas.microsoft.com/office/drawing/2014/main" id="{F2F2C9C7-C561-4694-9779-BEDFB03716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34664" y="1862120"/>
            <a:ext cx="7896561" cy="4349332"/>
          </a:xfrm>
          <a:prstGeom prst="rect">
            <a:avLst/>
          </a:prstGeom>
        </p:spPr>
      </p:pic>
      <p:pic>
        <p:nvPicPr>
          <p:cNvPr id="28" name="Picture 27">
            <a:extLst>
              <a:ext uri="{FF2B5EF4-FFF2-40B4-BE49-F238E27FC236}">
                <a16:creationId xmlns:a16="http://schemas.microsoft.com/office/drawing/2014/main" id="{035DF0B7-4326-40E4-B51B-F31C6BD95D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6310040" y="2266530"/>
            <a:ext cx="2482757" cy="3945191"/>
          </a:xfrm>
          <a:prstGeom prst="rect">
            <a:avLst/>
          </a:prstGeom>
        </p:spPr>
      </p:pic>
      <p:pic>
        <p:nvPicPr>
          <p:cNvPr id="45" name="Picture 44">
            <a:extLst>
              <a:ext uri="{FF2B5EF4-FFF2-40B4-BE49-F238E27FC236}">
                <a16:creationId xmlns:a16="http://schemas.microsoft.com/office/drawing/2014/main" id="{C78A4135-B00A-4A14-BFFE-6D2CB4C22A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4269636" y="3674282"/>
            <a:ext cx="1526955" cy="2546964"/>
          </a:xfrm>
          <a:prstGeom prst="rect">
            <a:avLst/>
          </a:prstGeom>
        </p:spPr>
      </p:pic>
      <p:sp>
        <p:nvSpPr>
          <p:cNvPr id="46" name="Speech Bubble: Rectangle with Corners Rounded 27">
            <a:extLst>
              <a:ext uri="{FF2B5EF4-FFF2-40B4-BE49-F238E27FC236}">
                <a16:creationId xmlns:a16="http://schemas.microsoft.com/office/drawing/2014/main" id="{48B5858B-B9AB-40FF-83A4-A64FFAD46B34}"/>
              </a:ext>
            </a:extLst>
          </p:cNvPr>
          <p:cNvSpPr/>
          <p:nvPr/>
        </p:nvSpPr>
        <p:spPr>
          <a:xfrm>
            <a:off x="5729916" y="4023446"/>
            <a:ext cx="2143071" cy="404830"/>
          </a:xfrm>
          <a:prstGeom prst="wedgeRoundRectCallout">
            <a:avLst>
              <a:gd name="adj1" fmla="val -58036"/>
              <a:gd name="adj2" fmla="val 4551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18 minutes past 5.</a:t>
            </a:r>
          </a:p>
        </p:txBody>
      </p:sp>
      <p:pic>
        <p:nvPicPr>
          <p:cNvPr id="47" name="Picture 46">
            <a:extLst>
              <a:ext uri="{FF2B5EF4-FFF2-40B4-BE49-F238E27FC236}">
                <a16:creationId xmlns:a16="http://schemas.microsoft.com/office/drawing/2014/main" id="{C578DAC8-4BB3-4B51-A4E4-34EFE2B775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4906" y="2088306"/>
            <a:ext cx="3629428" cy="2566425"/>
          </a:xfrm>
          <a:prstGeom prst="rect">
            <a:avLst/>
          </a:prstGeom>
        </p:spPr>
      </p:pic>
      <p:cxnSp>
        <p:nvCxnSpPr>
          <p:cNvPr id="48" name="Straight Arrow Connector 47">
            <a:extLst>
              <a:ext uri="{FF2B5EF4-FFF2-40B4-BE49-F238E27FC236}">
                <a16:creationId xmlns:a16="http://schemas.microsoft.com/office/drawing/2014/main" id="{58CFD843-15A0-41B8-9422-CB0970F0C165}"/>
              </a:ext>
            </a:extLst>
          </p:cNvPr>
          <p:cNvCxnSpPr>
            <a:cxnSpLocks/>
            <a:stCxn id="51" idx="2"/>
          </p:cNvCxnSpPr>
          <p:nvPr/>
        </p:nvCxnSpPr>
        <p:spPr>
          <a:xfrm flipV="1">
            <a:off x="2187727" y="3177980"/>
            <a:ext cx="870580" cy="193538"/>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49" name="Speech Bubble: Rectangle with Corners Rounded 26">
            <a:extLst>
              <a:ext uri="{FF2B5EF4-FFF2-40B4-BE49-F238E27FC236}">
                <a16:creationId xmlns:a16="http://schemas.microsoft.com/office/drawing/2014/main" id="{BBC0D68A-7EE2-47BF-AAA4-4A15A46B4880}"/>
              </a:ext>
            </a:extLst>
          </p:cNvPr>
          <p:cNvSpPr/>
          <p:nvPr/>
        </p:nvSpPr>
        <p:spPr>
          <a:xfrm>
            <a:off x="3619500" y="1925132"/>
            <a:ext cx="2855756" cy="1585370"/>
          </a:xfrm>
          <a:prstGeom prst="wedgeRoundRectCallout">
            <a:avLst>
              <a:gd name="adj1" fmla="val 57457"/>
              <a:gd name="adj2" fmla="val 2807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It is 13 minutes past 5. In five minutes, we need to leave home to go to the park. What time will we leave home?</a:t>
            </a:r>
          </a:p>
        </p:txBody>
      </p:sp>
      <p:cxnSp>
        <p:nvCxnSpPr>
          <p:cNvPr id="50" name="Straight Arrow Connector 49">
            <a:extLst>
              <a:ext uri="{FF2B5EF4-FFF2-40B4-BE49-F238E27FC236}">
                <a16:creationId xmlns:a16="http://schemas.microsoft.com/office/drawing/2014/main" id="{A22A4ED8-1CA2-4420-A7A5-3B897C361F38}"/>
              </a:ext>
            </a:extLst>
          </p:cNvPr>
          <p:cNvCxnSpPr>
            <a:cxnSpLocks/>
            <a:stCxn id="51" idx="3"/>
          </p:cNvCxnSpPr>
          <p:nvPr/>
        </p:nvCxnSpPr>
        <p:spPr>
          <a:xfrm>
            <a:off x="2176484" y="3398659"/>
            <a:ext cx="251001" cy="478016"/>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AA43DF90-412F-4AE5-9C28-94F93B86D129}"/>
              </a:ext>
            </a:extLst>
          </p:cNvPr>
          <p:cNvSpPr/>
          <p:nvPr/>
        </p:nvSpPr>
        <p:spPr>
          <a:xfrm flipH="1">
            <a:off x="2110958" y="3333133"/>
            <a:ext cx="76769" cy="76769"/>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2" name="Group 51">
            <a:extLst>
              <a:ext uri="{FF2B5EF4-FFF2-40B4-BE49-F238E27FC236}">
                <a16:creationId xmlns:a16="http://schemas.microsoft.com/office/drawing/2014/main" id="{6A043BF2-6F66-422D-AB70-4C524F056600}"/>
              </a:ext>
            </a:extLst>
          </p:cNvPr>
          <p:cNvGrpSpPr/>
          <p:nvPr/>
        </p:nvGrpSpPr>
        <p:grpSpPr>
          <a:xfrm>
            <a:off x="398953" y="2088305"/>
            <a:ext cx="3629428" cy="2566425"/>
            <a:chOff x="398953" y="2088305"/>
            <a:chExt cx="3629428" cy="2566425"/>
          </a:xfrm>
        </p:grpSpPr>
        <p:pic>
          <p:nvPicPr>
            <p:cNvPr id="53" name="Picture 52">
              <a:extLst>
                <a:ext uri="{FF2B5EF4-FFF2-40B4-BE49-F238E27FC236}">
                  <a16:creationId xmlns:a16="http://schemas.microsoft.com/office/drawing/2014/main" id="{A680C274-A9A2-412E-A4EA-EE2BF349C4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8953" y="2088305"/>
              <a:ext cx="3629428" cy="2566425"/>
            </a:xfrm>
            <a:prstGeom prst="rect">
              <a:avLst/>
            </a:prstGeom>
          </p:spPr>
        </p:pic>
        <p:cxnSp>
          <p:nvCxnSpPr>
            <p:cNvPr id="54" name="Straight Arrow Connector 53">
              <a:extLst>
                <a:ext uri="{FF2B5EF4-FFF2-40B4-BE49-F238E27FC236}">
                  <a16:creationId xmlns:a16="http://schemas.microsoft.com/office/drawing/2014/main" id="{686FEBCD-A8AC-4ED5-A1B9-02A8EAD5557A}"/>
                </a:ext>
              </a:extLst>
            </p:cNvPr>
            <p:cNvCxnSpPr>
              <a:cxnSpLocks/>
              <a:stCxn id="56" idx="2"/>
            </p:cNvCxnSpPr>
            <p:nvPr/>
          </p:nvCxnSpPr>
          <p:spPr>
            <a:xfrm>
              <a:off x="2191774" y="3371517"/>
              <a:ext cx="811134" cy="252918"/>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6632351B-980F-41FA-A824-1F057683360D}"/>
                </a:ext>
              </a:extLst>
            </p:cNvPr>
            <p:cNvCxnSpPr>
              <a:cxnSpLocks/>
              <a:stCxn id="56" idx="3"/>
            </p:cNvCxnSpPr>
            <p:nvPr/>
          </p:nvCxnSpPr>
          <p:spPr>
            <a:xfrm>
              <a:off x="2180531" y="3398658"/>
              <a:ext cx="251001" cy="478016"/>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992DF07E-D35A-43B3-8E5F-77F9FDD3F524}"/>
                </a:ext>
              </a:extLst>
            </p:cNvPr>
            <p:cNvSpPr/>
            <p:nvPr/>
          </p:nvSpPr>
          <p:spPr>
            <a:xfrm flipH="1">
              <a:off x="2115005" y="3333132"/>
              <a:ext cx="76769" cy="76769"/>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38819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10" presetClass="entr" presetSubtype="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50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500"/>
                                        <p:tgtEl>
                                          <p:spTgt spid="52"/>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81602" y="1333040"/>
            <a:ext cx="6980796" cy="422405"/>
          </a:xfrm>
          <a:prstGeom prst="rect">
            <a:avLst/>
          </a:prstGeom>
        </p:spPr>
        <p:txBody>
          <a:bodyPr wrap="square" lIns="0" tIns="72000" rIns="0" bIns="72000">
            <a:spAutoFit/>
          </a:bodyPr>
          <a:lstStyle/>
          <a:p>
            <a:pPr algn="ctr"/>
            <a:r>
              <a:rPr lang="en-GB" dirty="0"/>
              <a:t>Set your clock to show the answer to this problem:</a:t>
            </a:r>
          </a:p>
        </p:txBody>
      </p:sp>
      <p:sp>
        <p:nvSpPr>
          <p:cNvPr id="8" name="Rectangle 7"/>
          <p:cNvSpPr/>
          <p:nvPr/>
        </p:nvSpPr>
        <p:spPr>
          <a:xfrm>
            <a:off x="2571480" y="697112"/>
            <a:ext cx="4001096" cy="615553"/>
          </a:xfrm>
          <a:prstGeom prst="rect">
            <a:avLst/>
          </a:prstGeom>
        </p:spPr>
        <p:txBody>
          <a:bodyPr wrap="none" lIns="0" tIns="0" rIns="0" bIns="0">
            <a:spAutoFit/>
          </a:bodyPr>
          <a:lstStyle/>
          <a:p>
            <a:pPr algn="ctr"/>
            <a:r>
              <a:rPr lang="en-GB" altLang="en-US" sz="4000" dirty="0">
                <a:latin typeface="+mj-lt"/>
              </a:rPr>
              <a:t>What’s the Time?</a:t>
            </a:r>
            <a:endParaRPr lang="en-GB" sz="4000" dirty="0">
              <a:latin typeface="+mj-lt"/>
            </a:endParaRPr>
          </a:p>
        </p:txBody>
      </p:sp>
      <p:pic>
        <p:nvPicPr>
          <p:cNvPr id="18" name="Picture 17">
            <a:extLst>
              <a:ext uri="{FF2B5EF4-FFF2-40B4-BE49-F238E27FC236}">
                <a16:creationId xmlns:a16="http://schemas.microsoft.com/office/drawing/2014/main" id="{F2F2C9C7-C561-4694-9779-BEDFB03716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34664" y="1862120"/>
            <a:ext cx="7896561" cy="4349332"/>
          </a:xfrm>
          <a:prstGeom prst="rect">
            <a:avLst/>
          </a:prstGeom>
        </p:spPr>
      </p:pic>
      <p:pic>
        <p:nvPicPr>
          <p:cNvPr id="19" name="Picture 18">
            <a:extLst>
              <a:ext uri="{FF2B5EF4-FFF2-40B4-BE49-F238E27FC236}">
                <a16:creationId xmlns:a16="http://schemas.microsoft.com/office/drawing/2014/main" id="{C578DAC8-4BB3-4B51-A4E4-34EFE2B775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906" y="2088306"/>
            <a:ext cx="3629428" cy="2566425"/>
          </a:xfrm>
          <a:prstGeom prst="rect">
            <a:avLst/>
          </a:prstGeom>
        </p:spPr>
      </p:pic>
      <p:cxnSp>
        <p:nvCxnSpPr>
          <p:cNvPr id="20" name="Straight Arrow Connector 19">
            <a:extLst>
              <a:ext uri="{FF2B5EF4-FFF2-40B4-BE49-F238E27FC236}">
                <a16:creationId xmlns:a16="http://schemas.microsoft.com/office/drawing/2014/main" id="{58CFD843-15A0-41B8-9422-CB0970F0C165}"/>
              </a:ext>
            </a:extLst>
          </p:cNvPr>
          <p:cNvCxnSpPr>
            <a:cxnSpLocks/>
            <a:stCxn id="23" idx="7"/>
          </p:cNvCxnSpPr>
          <p:nvPr/>
        </p:nvCxnSpPr>
        <p:spPr>
          <a:xfrm>
            <a:off x="2122201" y="3344376"/>
            <a:ext cx="648159" cy="67907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21" name="Speech Bubble: Rectangle with Corners Rounded 26">
            <a:extLst>
              <a:ext uri="{FF2B5EF4-FFF2-40B4-BE49-F238E27FC236}">
                <a16:creationId xmlns:a16="http://schemas.microsoft.com/office/drawing/2014/main" id="{BBC0D68A-7EE2-47BF-AAA4-4A15A46B4880}"/>
              </a:ext>
            </a:extLst>
          </p:cNvPr>
          <p:cNvSpPr/>
          <p:nvPr/>
        </p:nvSpPr>
        <p:spPr>
          <a:xfrm>
            <a:off x="3525795" y="1925132"/>
            <a:ext cx="2949461" cy="1585370"/>
          </a:xfrm>
          <a:prstGeom prst="wedgeRoundRectCallout">
            <a:avLst>
              <a:gd name="adj1" fmla="val 57457"/>
              <a:gd name="adj2" fmla="val 2807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20 minutes ago, we arrived home. It is now 23 minutes past 10. What time did we arrive home?</a:t>
            </a:r>
          </a:p>
        </p:txBody>
      </p:sp>
      <p:cxnSp>
        <p:nvCxnSpPr>
          <p:cNvPr id="22" name="Straight Arrow Connector 21">
            <a:extLst>
              <a:ext uri="{FF2B5EF4-FFF2-40B4-BE49-F238E27FC236}">
                <a16:creationId xmlns:a16="http://schemas.microsoft.com/office/drawing/2014/main" id="{A22A4ED8-1CA2-4420-A7A5-3B897C361F38}"/>
              </a:ext>
            </a:extLst>
          </p:cNvPr>
          <p:cNvCxnSpPr>
            <a:cxnSpLocks/>
            <a:stCxn id="23" idx="3"/>
          </p:cNvCxnSpPr>
          <p:nvPr/>
        </p:nvCxnSpPr>
        <p:spPr>
          <a:xfrm flipH="1" flipV="1">
            <a:off x="1665838" y="3051018"/>
            <a:ext cx="510646" cy="347641"/>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AA43DF90-412F-4AE5-9C28-94F93B86D129}"/>
              </a:ext>
            </a:extLst>
          </p:cNvPr>
          <p:cNvSpPr/>
          <p:nvPr/>
        </p:nvSpPr>
        <p:spPr>
          <a:xfrm flipH="1">
            <a:off x="2110958" y="3333133"/>
            <a:ext cx="76769" cy="76769"/>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a:extLst>
              <a:ext uri="{FF2B5EF4-FFF2-40B4-BE49-F238E27FC236}">
                <a16:creationId xmlns:a16="http://schemas.microsoft.com/office/drawing/2014/main" id="{6A043BF2-6F66-422D-AB70-4C524F056600}"/>
              </a:ext>
            </a:extLst>
          </p:cNvPr>
          <p:cNvGrpSpPr/>
          <p:nvPr/>
        </p:nvGrpSpPr>
        <p:grpSpPr>
          <a:xfrm>
            <a:off x="398953" y="2088305"/>
            <a:ext cx="3629428" cy="2566425"/>
            <a:chOff x="398953" y="2088305"/>
            <a:chExt cx="3629428" cy="2566425"/>
          </a:xfrm>
        </p:grpSpPr>
        <p:pic>
          <p:nvPicPr>
            <p:cNvPr id="25" name="Picture 24">
              <a:extLst>
                <a:ext uri="{FF2B5EF4-FFF2-40B4-BE49-F238E27FC236}">
                  <a16:creationId xmlns:a16="http://schemas.microsoft.com/office/drawing/2014/main" id="{A680C274-A9A2-412E-A4EA-EE2BF349C4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953" y="2088305"/>
              <a:ext cx="3629428" cy="2566425"/>
            </a:xfrm>
            <a:prstGeom prst="rect">
              <a:avLst/>
            </a:prstGeom>
          </p:spPr>
        </p:pic>
        <p:cxnSp>
          <p:nvCxnSpPr>
            <p:cNvPr id="26" name="Straight Arrow Connector 25">
              <a:extLst>
                <a:ext uri="{FF2B5EF4-FFF2-40B4-BE49-F238E27FC236}">
                  <a16:creationId xmlns:a16="http://schemas.microsoft.com/office/drawing/2014/main" id="{686FEBCD-A8AC-4ED5-A1B9-02A8EAD5557A}"/>
                </a:ext>
              </a:extLst>
            </p:cNvPr>
            <p:cNvCxnSpPr>
              <a:cxnSpLocks/>
              <a:stCxn id="30" idx="4"/>
            </p:cNvCxnSpPr>
            <p:nvPr/>
          </p:nvCxnSpPr>
          <p:spPr>
            <a:xfrm flipV="1">
              <a:off x="2153389" y="2553079"/>
              <a:ext cx="278143" cy="856822"/>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632351B-980F-41FA-A824-1F057683360D}"/>
                </a:ext>
              </a:extLst>
            </p:cNvPr>
            <p:cNvCxnSpPr>
              <a:cxnSpLocks/>
              <a:stCxn id="30" idx="3"/>
            </p:cNvCxnSpPr>
            <p:nvPr/>
          </p:nvCxnSpPr>
          <p:spPr>
            <a:xfrm flipH="1" flipV="1">
              <a:off x="1665838" y="3051018"/>
              <a:ext cx="514693" cy="34764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992DF07E-D35A-43B3-8E5F-77F9FDD3F524}"/>
                </a:ext>
              </a:extLst>
            </p:cNvPr>
            <p:cNvSpPr/>
            <p:nvPr/>
          </p:nvSpPr>
          <p:spPr>
            <a:xfrm flipH="1">
              <a:off x="2115005" y="3333132"/>
              <a:ext cx="76769" cy="76769"/>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1" name="Picture 30">
            <a:extLst>
              <a:ext uri="{FF2B5EF4-FFF2-40B4-BE49-F238E27FC236}">
                <a16:creationId xmlns:a16="http://schemas.microsoft.com/office/drawing/2014/main" id="{85C48C59-F939-43CB-9F20-499A7B48A8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116607" y="3697483"/>
            <a:ext cx="1609262" cy="2513970"/>
          </a:xfrm>
          <a:prstGeom prst="rect">
            <a:avLst/>
          </a:prstGeom>
        </p:spPr>
      </p:pic>
      <p:pic>
        <p:nvPicPr>
          <p:cNvPr id="32" name="Picture 31">
            <a:extLst>
              <a:ext uri="{FF2B5EF4-FFF2-40B4-BE49-F238E27FC236}">
                <a16:creationId xmlns:a16="http://schemas.microsoft.com/office/drawing/2014/main" id="{BCDE1B4D-FCB8-4A5A-ACD0-2AF4126EADC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329947" y="2125977"/>
            <a:ext cx="2203301" cy="4085476"/>
          </a:xfrm>
          <a:prstGeom prst="rect">
            <a:avLst/>
          </a:prstGeom>
        </p:spPr>
      </p:pic>
      <p:sp>
        <p:nvSpPr>
          <p:cNvPr id="33" name="Speech Bubble: Rectangle with Corners Rounded 27">
            <a:extLst>
              <a:ext uri="{FF2B5EF4-FFF2-40B4-BE49-F238E27FC236}">
                <a16:creationId xmlns:a16="http://schemas.microsoft.com/office/drawing/2014/main" id="{48B5858B-B9AB-40FF-83A4-A64FFAD46B34}"/>
              </a:ext>
            </a:extLst>
          </p:cNvPr>
          <p:cNvSpPr/>
          <p:nvPr/>
        </p:nvSpPr>
        <p:spPr>
          <a:xfrm>
            <a:off x="5729916" y="4023446"/>
            <a:ext cx="2143071" cy="404830"/>
          </a:xfrm>
          <a:prstGeom prst="wedgeRoundRectCallout">
            <a:avLst>
              <a:gd name="adj1" fmla="val -58036"/>
              <a:gd name="adj2" fmla="val 4551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3 minutes past 10.</a:t>
            </a:r>
          </a:p>
        </p:txBody>
      </p:sp>
    </p:spTree>
    <p:extLst>
      <p:ext uri="{BB962C8B-B14F-4D97-AF65-F5344CB8AC3E}">
        <p14:creationId xmlns:p14="http://schemas.microsoft.com/office/powerpoint/2010/main" val="66637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50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81602" y="1333040"/>
            <a:ext cx="6980796" cy="422405"/>
          </a:xfrm>
          <a:prstGeom prst="rect">
            <a:avLst/>
          </a:prstGeom>
        </p:spPr>
        <p:txBody>
          <a:bodyPr wrap="square" lIns="0" tIns="72000" rIns="0" bIns="72000">
            <a:spAutoFit/>
          </a:bodyPr>
          <a:lstStyle/>
          <a:p>
            <a:pPr algn="ctr"/>
            <a:r>
              <a:rPr lang="en-GB" dirty="0"/>
              <a:t>Set your clock to show the answer to this problem:</a:t>
            </a:r>
          </a:p>
        </p:txBody>
      </p:sp>
      <p:sp>
        <p:nvSpPr>
          <p:cNvPr id="8" name="Rectangle 7"/>
          <p:cNvSpPr/>
          <p:nvPr/>
        </p:nvSpPr>
        <p:spPr>
          <a:xfrm>
            <a:off x="2571480" y="697112"/>
            <a:ext cx="4001096" cy="615553"/>
          </a:xfrm>
          <a:prstGeom prst="rect">
            <a:avLst/>
          </a:prstGeom>
        </p:spPr>
        <p:txBody>
          <a:bodyPr wrap="none" lIns="0" tIns="0" rIns="0" bIns="0">
            <a:spAutoFit/>
          </a:bodyPr>
          <a:lstStyle/>
          <a:p>
            <a:pPr algn="ctr"/>
            <a:r>
              <a:rPr lang="en-GB" altLang="en-US" sz="4000" dirty="0">
                <a:latin typeface="+mj-lt"/>
              </a:rPr>
              <a:t>What’s the Time?</a:t>
            </a:r>
            <a:endParaRPr lang="en-GB" sz="4000" dirty="0">
              <a:latin typeface="+mj-lt"/>
            </a:endParaRPr>
          </a:p>
        </p:txBody>
      </p:sp>
      <p:pic>
        <p:nvPicPr>
          <p:cNvPr id="40" name="Picture 39">
            <a:extLst>
              <a:ext uri="{FF2B5EF4-FFF2-40B4-BE49-F238E27FC236}">
                <a16:creationId xmlns:a16="http://schemas.microsoft.com/office/drawing/2014/main" id="{F2F2C9C7-C561-4694-9779-BEDFB03716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34664" y="1862120"/>
            <a:ext cx="7896561" cy="4349332"/>
          </a:xfrm>
          <a:prstGeom prst="rect">
            <a:avLst/>
          </a:prstGeom>
        </p:spPr>
      </p:pic>
      <p:cxnSp>
        <p:nvCxnSpPr>
          <p:cNvPr id="41" name="Straight Arrow Connector 40">
            <a:extLst>
              <a:ext uri="{FF2B5EF4-FFF2-40B4-BE49-F238E27FC236}">
                <a16:creationId xmlns:a16="http://schemas.microsoft.com/office/drawing/2014/main" id="{58CFD843-15A0-41B8-9422-CB0970F0C165}"/>
              </a:ext>
            </a:extLst>
          </p:cNvPr>
          <p:cNvCxnSpPr>
            <a:cxnSpLocks/>
            <a:stCxn id="44" idx="3"/>
          </p:cNvCxnSpPr>
          <p:nvPr/>
        </p:nvCxnSpPr>
        <p:spPr>
          <a:xfrm flipH="1" flipV="1">
            <a:off x="1335677" y="2968534"/>
            <a:ext cx="840807" cy="430125"/>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42" name="Speech Bubble: Rectangle with Corners Rounded 26">
            <a:extLst>
              <a:ext uri="{FF2B5EF4-FFF2-40B4-BE49-F238E27FC236}">
                <a16:creationId xmlns:a16="http://schemas.microsoft.com/office/drawing/2014/main" id="{BBC0D68A-7EE2-47BF-AAA4-4A15A46B4880}"/>
              </a:ext>
            </a:extLst>
          </p:cNvPr>
          <p:cNvSpPr/>
          <p:nvPr/>
        </p:nvSpPr>
        <p:spPr>
          <a:xfrm>
            <a:off x="3619500" y="1925132"/>
            <a:ext cx="2855756" cy="1585370"/>
          </a:xfrm>
          <a:prstGeom prst="wedgeRoundRectCallout">
            <a:avLst>
              <a:gd name="adj1" fmla="val 57457"/>
              <a:gd name="adj2" fmla="val 2807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It’s 11 minutes to 12. My lunch will be ready in 16 minutes. What time will lunch be ready?</a:t>
            </a:r>
          </a:p>
        </p:txBody>
      </p:sp>
      <p:cxnSp>
        <p:nvCxnSpPr>
          <p:cNvPr id="43" name="Straight Arrow Connector 42">
            <a:extLst>
              <a:ext uri="{FF2B5EF4-FFF2-40B4-BE49-F238E27FC236}">
                <a16:creationId xmlns:a16="http://schemas.microsoft.com/office/drawing/2014/main" id="{A22A4ED8-1CA2-4420-A7A5-3B897C361F38}"/>
              </a:ext>
            </a:extLst>
          </p:cNvPr>
          <p:cNvCxnSpPr>
            <a:cxnSpLocks/>
            <a:stCxn id="44" idx="4"/>
          </p:cNvCxnSpPr>
          <p:nvPr/>
        </p:nvCxnSpPr>
        <p:spPr>
          <a:xfrm flipV="1">
            <a:off x="2149342" y="2705100"/>
            <a:ext cx="0" cy="704802"/>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AA43DF90-412F-4AE5-9C28-94F93B86D129}"/>
              </a:ext>
            </a:extLst>
          </p:cNvPr>
          <p:cNvSpPr/>
          <p:nvPr/>
        </p:nvSpPr>
        <p:spPr>
          <a:xfrm flipH="1">
            <a:off x="2110958" y="3333133"/>
            <a:ext cx="76769" cy="76769"/>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5" name="Group 44">
            <a:extLst>
              <a:ext uri="{FF2B5EF4-FFF2-40B4-BE49-F238E27FC236}">
                <a16:creationId xmlns:a16="http://schemas.microsoft.com/office/drawing/2014/main" id="{6A043BF2-6F66-422D-AB70-4C524F056600}"/>
              </a:ext>
            </a:extLst>
          </p:cNvPr>
          <p:cNvGrpSpPr/>
          <p:nvPr/>
        </p:nvGrpSpPr>
        <p:grpSpPr>
          <a:xfrm>
            <a:off x="398953" y="2088305"/>
            <a:ext cx="3629428" cy="2566425"/>
            <a:chOff x="398953" y="2088305"/>
            <a:chExt cx="3629428" cy="2566425"/>
          </a:xfrm>
        </p:grpSpPr>
        <p:pic>
          <p:nvPicPr>
            <p:cNvPr id="46" name="Picture 45">
              <a:extLst>
                <a:ext uri="{FF2B5EF4-FFF2-40B4-BE49-F238E27FC236}">
                  <a16:creationId xmlns:a16="http://schemas.microsoft.com/office/drawing/2014/main" id="{A680C274-A9A2-412E-A4EA-EE2BF349C4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953" y="2088305"/>
              <a:ext cx="3629428" cy="2566425"/>
            </a:xfrm>
            <a:prstGeom prst="rect">
              <a:avLst/>
            </a:prstGeom>
          </p:spPr>
        </p:pic>
        <p:sp>
          <p:nvSpPr>
            <p:cNvPr id="49" name="Oval 48">
              <a:extLst>
                <a:ext uri="{FF2B5EF4-FFF2-40B4-BE49-F238E27FC236}">
                  <a16:creationId xmlns:a16="http://schemas.microsoft.com/office/drawing/2014/main" id="{992DF07E-D35A-43B3-8E5F-77F9FDD3F524}"/>
                </a:ext>
              </a:extLst>
            </p:cNvPr>
            <p:cNvSpPr/>
            <p:nvPr/>
          </p:nvSpPr>
          <p:spPr>
            <a:xfrm flipH="1">
              <a:off x="2115005" y="3333132"/>
              <a:ext cx="76769" cy="76769"/>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0" name="Picture 49">
            <a:extLst>
              <a:ext uri="{FF2B5EF4-FFF2-40B4-BE49-F238E27FC236}">
                <a16:creationId xmlns:a16="http://schemas.microsoft.com/office/drawing/2014/main" id="{3317E75A-95C2-43DC-9037-36FBCDB673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801399" y="2242054"/>
            <a:ext cx="2965537" cy="3969398"/>
          </a:xfrm>
          <a:prstGeom prst="rect">
            <a:avLst/>
          </a:prstGeom>
        </p:spPr>
      </p:pic>
      <p:sp>
        <p:nvSpPr>
          <p:cNvPr id="51" name="Speech Bubble: Rectangle with Corners Rounded 27">
            <a:extLst>
              <a:ext uri="{FF2B5EF4-FFF2-40B4-BE49-F238E27FC236}">
                <a16:creationId xmlns:a16="http://schemas.microsoft.com/office/drawing/2014/main" id="{48B5858B-B9AB-40FF-83A4-A64FFAD46B34}"/>
              </a:ext>
            </a:extLst>
          </p:cNvPr>
          <p:cNvSpPr/>
          <p:nvPr/>
        </p:nvSpPr>
        <p:spPr>
          <a:xfrm>
            <a:off x="5729916" y="4023446"/>
            <a:ext cx="2143071" cy="404830"/>
          </a:xfrm>
          <a:prstGeom prst="wedgeRoundRectCallout">
            <a:avLst>
              <a:gd name="adj1" fmla="val -58036"/>
              <a:gd name="adj2" fmla="val 4551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5 minutes past 12.</a:t>
            </a:r>
          </a:p>
        </p:txBody>
      </p:sp>
      <p:pic>
        <p:nvPicPr>
          <p:cNvPr id="52" name="Picture 51">
            <a:extLst>
              <a:ext uri="{FF2B5EF4-FFF2-40B4-BE49-F238E27FC236}">
                <a16:creationId xmlns:a16="http://schemas.microsoft.com/office/drawing/2014/main" id="{A4936C2F-C942-47A3-9A8B-6E88155BAD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106463" y="3452180"/>
            <a:ext cx="1698983" cy="2759272"/>
          </a:xfrm>
          <a:prstGeom prst="rect">
            <a:avLst/>
          </a:prstGeom>
        </p:spPr>
      </p:pic>
      <p:cxnSp>
        <p:nvCxnSpPr>
          <p:cNvPr id="17" name="Straight Arrow Connector 16">
            <a:extLst>
              <a:ext uri="{FF2B5EF4-FFF2-40B4-BE49-F238E27FC236}">
                <a16:creationId xmlns:a16="http://schemas.microsoft.com/office/drawing/2014/main" id="{7CF217F3-E632-401C-9298-3F95508AC10C}"/>
              </a:ext>
            </a:extLst>
          </p:cNvPr>
          <p:cNvCxnSpPr>
            <a:cxnSpLocks/>
          </p:cNvCxnSpPr>
          <p:nvPr/>
        </p:nvCxnSpPr>
        <p:spPr>
          <a:xfrm flipH="1" flipV="1">
            <a:off x="1335677" y="2968534"/>
            <a:ext cx="817862" cy="416352"/>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200F1BC-66B9-438A-A5AB-57059E37FAB2}"/>
              </a:ext>
            </a:extLst>
          </p:cNvPr>
          <p:cNvCxnSpPr>
            <a:cxnSpLocks/>
          </p:cNvCxnSpPr>
          <p:nvPr/>
        </p:nvCxnSpPr>
        <p:spPr>
          <a:xfrm flipH="1" flipV="1">
            <a:off x="2149341" y="2705100"/>
            <a:ext cx="4048" cy="704802"/>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858B647-ECC3-45DA-9BBB-38D8CF344ADB}"/>
              </a:ext>
            </a:extLst>
          </p:cNvPr>
          <p:cNvCxnSpPr>
            <a:cxnSpLocks/>
          </p:cNvCxnSpPr>
          <p:nvPr/>
        </p:nvCxnSpPr>
        <p:spPr>
          <a:xfrm flipV="1">
            <a:off x="2145151" y="2574942"/>
            <a:ext cx="446120" cy="826721"/>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CF0D184-079D-442E-8CC9-86C68AFF6E60}"/>
              </a:ext>
            </a:extLst>
          </p:cNvPr>
          <p:cNvCxnSpPr>
            <a:cxnSpLocks/>
          </p:cNvCxnSpPr>
          <p:nvPr/>
        </p:nvCxnSpPr>
        <p:spPr>
          <a:xfrm flipH="1" flipV="1">
            <a:off x="2157731" y="2688322"/>
            <a:ext cx="4047" cy="704801"/>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485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500"/>
                                        <p:tgtEl>
                                          <p:spTgt spid="4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8"/>
                                        </p:tgtEl>
                                        <p:attrNameLst>
                                          <p:attrName>style.visibility</p:attrName>
                                        </p:attrNameLst>
                                      </p:cBhvr>
                                      <p:to>
                                        <p:strVal val="hidden"/>
                                      </p:to>
                                    </p:set>
                                  </p:childTnLst>
                                </p:cTn>
                              </p:par>
                            </p:childTnLst>
                          </p:cTn>
                        </p:par>
                        <p:par>
                          <p:cTn id="21" fill="hold">
                            <p:stCondLst>
                              <p:cond delay="0"/>
                            </p:stCondLst>
                            <p:childTnLst>
                              <p:par>
                                <p:cTn id="22" presetID="10"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5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81602" y="1333040"/>
            <a:ext cx="6980796" cy="422405"/>
          </a:xfrm>
          <a:prstGeom prst="rect">
            <a:avLst/>
          </a:prstGeom>
        </p:spPr>
        <p:txBody>
          <a:bodyPr wrap="square" lIns="0" tIns="72000" rIns="0" bIns="72000">
            <a:spAutoFit/>
          </a:bodyPr>
          <a:lstStyle/>
          <a:p>
            <a:pPr algn="ctr"/>
            <a:r>
              <a:rPr lang="en-GB" dirty="0"/>
              <a:t>Set your clock to show the answer to this problem:</a:t>
            </a:r>
          </a:p>
        </p:txBody>
      </p:sp>
      <p:sp>
        <p:nvSpPr>
          <p:cNvPr id="8" name="Rectangle 7"/>
          <p:cNvSpPr/>
          <p:nvPr/>
        </p:nvSpPr>
        <p:spPr>
          <a:xfrm>
            <a:off x="2571480" y="697112"/>
            <a:ext cx="4001096" cy="615553"/>
          </a:xfrm>
          <a:prstGeom prst="rect">
            <a:avLst/>
          </a:prstGeom>
        </p:spPr>
        <p:txBody>
          <a:bodyPr wrap="none" lIns="0" tIns="0" rIns="0" bIns="0">
            <a:spAutoFit/>
          </a:bodyPr>
          <a:lstStyle/>
          <a:p>
            <a:pPr algn="ctr"/>
            <a:r>
              <a:rPr lang="en-GB" altLang="en-US" sz="4000" dirty="0">
                <a:latin typeface="+mj-lt"/>
              </a:rPr>
              <a:t>What’s the Time?</a:t>
            </a:r>
            <a:endParaRPr lang="en-GB" sz="4000" dirty="0">
              <a:latin typeface="+mj-lt"/>
            </a:endParaRPr>
          </a:p>
        </p:txBody>
      </p:sp>
      <p:pic>
        <p:nvPicPr>
          <p:cNvPr id="17" name="Picture 16">
            <a:extLst>
              <a:ext uri="{FF2B5EF4-FFF2-40B4-BE49-F238E27FC236}">
                <a16:creationId xmlns:a16="http://schemas.microsoft.com/office/drawing/2014/main" id="{F2F2C9C7-C561-4694-9779-BEDFB03716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34664" y="1862120"/>
            <a:ext cx="7896561" cy="4349332"/>
          </a:xfrm>
          <a:prstGeom prst="rect">
            <a:avLst/>
          </a:prstGeom>
        </p:spPr>
      </p:pic>
      <p:pic>
        <p:nvPicPr>
          <p:cNvPr id="18" name="Picture 17">
            <a:extLst>
              <a:ext uri="{FF2B5EF4-FFF2-40B4-BE49-F238E27FC236}">
                <a16:creationId xmlns:a16="http://schemas.microsoft.com/office/drawing/2014/main" id="{C578DAC8-4BB3-4B51-A4E4-34EFE2B775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906" y="2088306"/>
            <a:ext cx="3629428" cy="2566425"/>
          </a:xfrm>
          <a:prstGeom prst="rect">
            <a:avLst/>
          </a:prstGeom>
        </p:spPr>
      </p:pic>
      <p:cxnSp>
        <p:nvCxnSpPr>
          <p:cNvPr id="19" name="Straight Arrow Connector 18">
            <a:extLst>
              <a:ext uri="{FF2B5EF4-FFF2-40B4-BE49-F238E27FC236}">
                <a16:creationId xmlns:a16="http://schemas.microsoft.com/office/drawing/2014/main" id="{58CFD843-15A0-41B8-9422-CB0970F0C165}"/>
              </a:ext>
            </a:extLst>
          </p:cNvPr>
          <p:cNvCxnSpPr>
            <a:cxnSpLocks/>
            <a:stCxn id="22" idx="2"/>
          </p:cNvCxnSpPr>
          <p:nvPr/>
        </p:nvCxnSpPr>
        <p:spPr>
          <a:xfrm flipH="1" flipV="1">
            <a:off x="1281497" y="3163692"/>
            <a:ext cx="906230" cy="207826"/>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20" name="Speech Bubble: Rectangle with Corners Rounded 26">
            <a:extLst>
              <a:ext uri="{FF2B5EF4-FFF2-40B4-BE49-F238E27FC236}">
                <a16:creationId xmlns:a16="http://schemas.microsoft.com/office/drawing/2014/main" id="{BBC0D68A-7EE2-47BF-AAA4-4A15A46B4880}"/>
              </a:ext>
            </a:extLst>
          </p:cNvPr>
          <p:cNvSpPr/>
          <p:nvPr/>
        </p:nvSpPr>
        <p:spPr>
          <a:xfrm>
            <a:off x="3619500" y="1925132"/>
            <a:ext cx="2855756" cy="1585370"/>
          </a:xfrm>
          <a:prstGeom prst="wedgeRoundRectCallout">
            <a:avLst>
              <a:gd name="adj1" fmla="val 57457"/>
              <a:gd name="adj2" fmla="val 2807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My watch says it is 13 minutes to 5. The watch is 20 </a:t>
            </a:r>
            <a:r>
              <a:rPr lang="en-GB">
                <a:solidFill>
                  <a:schemeClr val="tx1"/>
                </a:solidFill>
              </a:rPr>
              <a:t>minutes slow. </a:t>
            </a:r>
            <a:r>
              <a:rPr lang="en-GB" dirty="0">
                <a:solidFill>
                  <a:schemeClr val="tx1"/>
                </a:solidFill>
              </a:rPr>
              <a:t>What is the correct time?</a:t>
            </a:r>
          </a:p>
        </p:txBody>
      </p:sp>
      <p:cxnSp>
        <p:nvCxnSpPr>
          <p:cNvPr id="21" name="Straight Arrow Connector 20">
            <a:extLst>
              <a:ext uri="{FF2B5EF4-FFF2-40B4-BE49-F238E27FC236}">
                <a16:creationId xmlns:a16="http://schemas.microsoft.com/office/drawing/2014/main" id="{A22A4ED8-1CA2-4420-A7A5-3B897C361F38}"/>
              </a:ext>
            </a:extLst>
          </p:cNvPr>
          <p:cNvCxnSpPr>
            <a:cxnSpLocks/>
            <a:stCxn id="22" idx="7"/>
          </p:cNvCxnSpPr>
          <p:nvPr/>
        </p:nvCxnSpPr>
        <p:spPr>
          <a:xfrm>
            <a:off x="2122201" y="3344376"/>
            <a:ext cx="318581" cy="480085"/>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AA43DF90-412F-4AE5-9C28-94F93B86D129}"/>
              </a:ext>
            </a:extLst>
          </p:cNvPr>
          <p:cNvSpPr/>
          <p:nvPr/>
        </p:nvSpPr>
        <p:spPr>
          <a:xfrm flipH="1">
            <a:off x="2110958" y="3333133"/>
            <a:ext cx="76769" cy="76769"/>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 name="Group 22">
            <a:extLst>
              <a:ext uri="{FF2B5EF4-FFF2-40B4-BE49-F238E27FC236}">
                <a16:creationId xmlns:a16="http://schemas.microsoft.com/office/drawing/2014/main" id="{6A043BF2-6F66-422D-AB70-4C524F056600}"/>
              </a:ext>
            </a:extLst>
          </p:cNvPr>
          <p:cNvGrpSpPr/>
          <p:nvPr/>
        </p:nvGrpSpPr>
        <p:grpSpPr>
          <a:xfrm>
            <a:off x="398953" y="2088305"/>
            <a:ext cx="3629428" cy="2566425"/>
            <a:chOff x="398953" y="2088305"/>
            <a:chExt cx="3629428" cy="2566425"/>
          </a:xfrm>
        </p:grpSpPr>
        <p:pic>
          <p:nvPicPr>
            <p:cNvPr id="24" name="Picture 23">
              <a:extLst>
                <a:ext uri="{FF2B5EF4-FFF2-40B4-BE49-F238E27FC236}">
                  <a16:creationId xmlns:a16="http://schemas.microsoft.com/office/drawing/2014/main" id="{A680C274-A9A2-412E-A4EA-EE2BF349C4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953" y="2088305"/>
              <a:ext cx="3629428" cy="2566425"/>
            </a:xfrm>
            <a:prstGeom prst="rect">
              <a:avLst/>
            </a:prstGeom>
          </p:spPr>
        </p:pic>
        <p:cxnSp>
          <p:nvCxnSpPr>
            <p:cNvPr id="25" name="Straight Arrow Connector 24">
              <a:extLst>
                <a:ext uri="{FF2B5EF4-FFF2-40B4-BE49-F238E27FC236}">
                  <a16:creationId xmlns:a16="http://schemas.microsoft.com/office/drawing/2014/main" id="{686FEBCD-A8AC-4ED5-A1B9-02A8EAD5557A}"/>
                </a:ext>
              </a:extLst>
            </p:cNvPr>
            <p:cNvCxnSpPr>
              <a:cxnSpLocks/>
              <a:stCxn id="27" idx="5"/>
            </p:cNvCxnSpPr>
            <p:nvPr/>
          </p:nvCxnSpPr>
          <p:spPr>
            <a:xfrm flipV="1">
              <a:off x="2126248" y="2686468"/>
              <a:ext cx="629069" cy="71219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632351B-980F-41FA-A824-1F057683360D}"/>
                </a:ext>
              </a:extLst>
            </p:cNvPr>
            <p:cNvCxnSpPr>
              <a:cxnSpLocks/>
              <a:stCxn id="27" idx="7"/>
            </p:cNvCxnSpPr>
            <p:nvPr/>
          </p:nvCxnSpPr>
          <p:spPr>
            <a:xfrm>
              <a:off x="2126248" y="3344375"/>
              <a:ext cx="314534" cy="480086"/>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992DF07E-D35A-43B3-8E5F-77F9FDD3F524}"/>
                </a:ext>
              </a:extLst>
            </p:cNvPr>
            <p:cNvSpPr/>
            <p:nvPr/>
          </p:nvSpPr>
          <p:spPr>
            <a:xfrm flipH="1">
              <a:off x="2115005" y="3333132"/>
              <a:ext cx="76769" cy="76769"/>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8" name="Picture 27">
            <a:extLst>
              <a:ext uri="{FF2B5EF4-FFF2-40B4-BE49-F238E27FC236}">
                <a16:creationId xmlns:a16="http://schemas.microsoft.com/office/drawing/2014/main" id="{A93373D9-EB1B-4275-91BD-153D33F04E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6314159" y="2654188"/>
            <a:ext cx="2276172" cy="3557264"/>
          </a:xfrm>
          <a:prstGeom prst="rect">
            <a:avLst/>
          </a:prstGeom>
        </p:spPr>
      </p:pic>
      <p:sp>
        <p:nvSpPr>
          <p:cNvPr id="29" name="Speech Bubble: Rectangle with Corners Rounded 27">
            <a:extLst>
              <a:ext uri="{FF2B5EF4-FFF2-40B4-BE49-F238E27FC236}">
                <a16:creationId xmlns:a16="http://schemas.microsoft.com/office/drawing/2014/main" id="{48B5858B-B9AB-40FF-83A4-A64FFAD46B34}"/>
              </a:ext>
            </a:extLst>
          </p:cNvPr>
          <p:cNvSpPr/>
          <p:nvPr/>
        </p:nvSpPr>
        <p:spPr>
          <a:xfrm>
            <a:off x="5524154" y="4037143"/>
            <a:ext cx="2143071" cy="404830"/>
          </a:xfrm>
          <a:prstGeom prst="wedgeRoundRectCallout">
            <a:avLst>
              <a:gd name="adj1" fmla="val -61057"/>
              <a:gd name="adj2" fmla="val 154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7 minutes past 5.</a:t>
            </a:r>
          </a:p>
        </p:txBody>
      </p:sp>
      <p:pic>
        <p:nvPicPr>
          <p:cNvPr id="30" name="Picture 29">
            <a:extLst>
              <a:ext uri="{FF2B5EF4-FFF2-40B4-BE49-F238E27FC236}">
                <a16:creationId xmlns:a16="http://schemas.microsoft.com/office/drawing/2014/main" id="{B22831BF-6DD8-484F-88E2-FF956C6BCC5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3642594" y="3398659"/>
            <a:ext cx="2162505" cy="2823000"/>
          </a:xfrm>
          <a:prstGeom prst="rect">
            <a:avLst/>
          </a:prstGeom>
        </p:spPr>
      </p:pic>
    </p:spTree>
    <p:extLst>
      <p:ext uri="{BB962C8B-B14F-4D97-AF65-F5344CB8AC3E}">
        <p14:creationId xmlns:p14="http://schemas.microsoft.com/office/powerpoint/2010/main" val="139160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50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sp>
        <p:nvSpPr>
          <p:cNvPr id="24" name="Rounded Rectangle 23"/>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sp>
        <p:nvSpPr>
          <p:cNvPr id="19460" name="Title 1"/>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spcBef>
                <a:spcPct val="0"/>
              </a:spcBef>
              <a:spcAft>
                <a:spcPct val="0"/>
              </a:spcAft>
              <a:buFontTx/>
              <a:buNone/>
            </a:pPr>
            <a:r>
              <a:rPr lang="en-US" altLang="en-US" sz="3600" b="1" dirty="0">
                <a:latin typeface="Twinkl SemiBold" pitchFamily="2" charset="0"/>
              </a:rPr>
              <a:t>Success Criteria</a:t>
            </a:r>
          </a:p>
        </p:txBody>
      </p:sp>
      <p:sp>
        <p:nvSpPr>
          <p:cNvPr id="19461" name="Title 1"/>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spcBef>
                <a:spcPct val="0"/>
              </a:spcBef>
              <a:spcAft>
                <a:spcPct val="0"/>
              </a:spcAft>
              <a:buFontTx/>
              <a:buNone/>
            </a:pPr>
            <a:r>
              <a:rPr lang="en-US" altLang="en-US" sz="3600" b="1" dirty="0">
                <a:latin typeface="Twinkl SemiBold" pitchFamily="2" charset="0"/>
              </a:rPr>
              <a:t>Aim</a:t>
            </a:r>
          </a:p>
        </p:txBody>
      </p:sp>
      <p:sp>
        <p:nvSpPr>
          <p:cNvPr id="16" name="Content Placeholder 15"/>
          <p:cNvSpPr>
            <a:spLocks noGrp="1"/>
          </p:cNvSpPr>
          <p:nvPr>
            <p:ph idx="1"/>
          </p:nvPr>
        </p:nvSpPr>
        <p:spPr>
          <a:xfrm>
            <a:off x="628650" y="1127125"/>
            <a:ext cx="7886700" cy="1409700"/>
          </a:xfrm>
        </p:spPr>
        <p:txBody>
          <a:bodyPr>
            <a:normAutofit/>
          </a:bodyPr>
          <a:lstStyle/>
          <a:p>
            <a:pPr>
              <a:defRPr/>
            </a:pPr>
            <a:r>
              <a:rPr lang="en-GB" dirty="0"/>
              <a:t>I can tell the time to minute intervals.</a:t>
            </a:r>
          </a:p>
        </p:txBody>
      </p:sp>
      <p:sp>
        <p:nvSpPr>
          <p:cNvPr id="19463" name="Content Placeholder 15"/>
          <p:cNvSpPr txBox="1">
            <a:spLocks/>
          </p:cNvSpPr>
          <p:nvPr/>
        </p:nvSpPr>
        <p:spPr bwMode="auto">
          <a:xfrm>
            <a:off x="628650" y="3467099"/>
            <a:ext cx="7886700" cy="255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spcAft>
                <a:spcPct val="0"/>
              </a:spcAft>
            </a:pPr>
            <a:r>
              <a:rPr lang="en-GB" altLang="en-US" dirty="0"/>
              <a:t>I can count single minutes in a clockwise direction to read a clock showing minute intervals past the hour.</a:t>
            </a:r>
          </a:p>
          <a:p>
            <a:pPr fontAlgn="base">
              <a:spcAft>
                <a:spcPct val="0"/>
              </a:spcAft>
            </a:pPr>
            <a:r>
              <a:rPr lang="en-GB" altLang="en-US" dirty="0"/>
              <a:t>I can count single minutes in an anti-clockwise direction to read a clock showing minute intervals to the hour.</a:t>
            </a:r>
          </a:p>
          <a:p>
            <a:pPr fontAlgn="base">
              <a:spcAft>
                <a:spcPct val="0"/>
              </a:spcAft>
            </a:pPr>
            <a:r>
              <a:rPr lang="en-GB" altLang="en-US" dirty="0"/>
              <a:t>I can set time on a clock showing minute intervals past the hour.</a:t>
            </a:r>
          </a:p>
          <a:p>
            <a:pPr fontAlgn="base">
              <a:spcAft>
                <a:spcPct val="0"/>
              </a:spcAft>
            </a:pPr>
            <a:r>
              <a:rPr lang="en-GB" altLang="en-US" dirty="0"/>
              <a:t>I can set time on a clock showing minute intervals </a:t>
            </a:r>
            <a:r>
              <a:rPr lang="en-GB" altLang="en-US"/>
              <a:t>to the hour.</a:t>
            </a:r>
            <a:endParaRPr lang="en-GB" alt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spTree>
    <p:extLst>
      <p:ext uri="{BB962C8B-B14F-4D97-AF65-F5344CB8AC3E}">
        <p14:creationId xmlns:p14="http://schemas.microsoft.com/office/powerpoint/2010/main" val="32779255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952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sp>
        <p:nvSpPr>
          <p:cNvPr id="24" name="Rounded Rectangle 23"/>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sp>
        <p:nvSpPr>
          <p:cNvPr id="19460" name="Title 1"/>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spcBef>
                <a:spcPct val="0"/>
              </a:spcBef>
              <a:spcAft>
                <a:spcPct val="0"/>
              </a:spcAft>
              <a:buFontTx/>
              <a:buNone/>
            </a:pPr>
            <a:r>
              <a:rPr lang="en-US" altLang="en-US" sz="3600" b="1" dirty="0">
                <a:latin typeface="Twinkl SemiBold" pitchFamily="2" charset="0"/>
              </a:rPr>
              <a:t>Success Criteria</a:t>
            </a:r>
          </a:p>
        </p:txBody>
      </p:sp>
      <p:sp>
        <p:nvSpPr>
          <p:cNvPr id="19461" name="Title 1"/>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spcBef>
                <a:spcPct val="0"/>
              </a:spcBef>
              <a:spcAft>
                <a:spcPct val="0"/>
              </a:spcAft>
              <a:buFontTx/>
              <a:buNone/>
            </a:pPr>
            <a:r>
              <a:rPr lang="en-US" altLang="en-US" sz="3600" b="1" dirty="0">
                <a:latin typeface="Twinkl SemiBold" pitchFamily="2" charset="0"/>
              </a:rPr>
              <a:t>Aim</a:t>
            </a:r>
          </a:p>
        </p:txBody>
      </p:sp>
      <p:sp>
        <p:nvSpPr>
          <p:cNvPr id="16" name="Content Placeholder 15"/>
          <p:cNvSpPr>
            <a:spLocks noGrp="1"/>
          </p:cNvSpPr>
          <p:nvPr>
            <p:ph idx="1"/>
          </p:nvPr>
        </p:nvSpPr>
        <p:spPr>
          <a:xfrm>
            <a:off x="628650" y="1127125"/>
            <a:ext cx="7886700" cy="1409700"/>
          </a:xfrm>
        </p:spPr>
        <p:txBody>
          <a:bodyPr>
            <a:normAutofit/>
          </a:bodyPr>
          <a:lstStyle/>
          <a:p>
            <a:pPr>
              <a:defRPr/>
            </a:pPr>
            <a:r>
              <a:rPr lang="en-GB" dirty="0"/>
              <a:t>I can tell the time to minute intervals.</a:t>
            </a:r>
          </a:p>
        </p:txBody>
      </p:sp>
      <p:sp>
        <p:nvSpPr>
          <p:cNvPr id="19463" name="Content Placeholder 15"/>
          <p:cNvSpPr txBox="1">
            <a:spLocks/>
          </p:cNvSpPr>
          <p:nvPr/>
        </p:nvSpPr>
        <p:spPr bwMode="auto">
          <a:xfrm>
            <a:off x="628650" y="3467099"/>
            <a:ext cx="7886700" cy="255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lnSpc>
                <a:spcPct val="100000"/>
              </a:lnSpc>
              <a:spcAft>
                <a:spcPct val="0"/>
              </a:spcAft>
            </a:pPr>
            <a:r>
              <a:rPr lang="en-GB" altLang="en-US" dirty="0"/>
              <a:t>I can count single minutes in a clockwise direction to read a clock showing minute intervals past the hour.</a:t>
            </a:r>
          </a:p>
          <a:p>
            <a:pPr fontAlgn="base">
              <a:lnSpc>
                <a:spcPct val="100000"/>
              </a:lnSpc>
              <a:spcAft>
                <a:spcPct val="0"/>
              </a:spcAft>
            </a:pPr>
            <a:r>
              <a:rPr lang="en-GB" altLang="en-US" dirty="0"/>
              <a:t>I can count single minutes in an anti-clockwise direction to read a clock showing minute intervals to the hour.</a:t>
            </a:r>
          </a:p>
          <a:p>
            <a:pPr fontAlgn="base">
              <a:lnSpc>
                <a:spcPct val="100000"/>
              </a:lnSpc>
              <a:spcAft>
                <a:spcPct val="0"/>
              </a:spcAft>
            </a:pPr>
            <a:r>
              <a:rPr lang="en-GB" altLang="en-US" dirty="0"/>
              <a:t>I can set time on a clock showing minute intervals past the hour.</a:t>
            </a:r>
          </a:p>
          <a:p>
            <a:pPr fontAlgn="base">
              <a:lnSpc>
                <a:spcPct val="100000"/>
              </a:lnSpc>
              <a:spcAft>
                <a:spcPct val="0"/>
              </a:spcAft>
            </a:pPr>
            <a:r>
              <a:rPr lang="en-GB" altLang="en-US" dirty="0"/>
              <a:t>I can set time on a clock showing minute intervals to the hour.</a:t>
            </a:r>
          </a:p>
        </p:txBody>
      </p:sp>
    </p:spTree>
    <p:extLst>
      <p:ext uri="{BB962C8B-B14F-4D97-AF65-F5344CB8AC3E}">
        <p14:creationId xmlns:p14="http://schemas.microsoft.com/office/powerpoint/2010/main" val="3409170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047396" y="697112"/>
            <a:ext cx="4985339"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Past the Hour</a:t>
            </a:r>
          </a:p>
        </p:txBody>
      </p:sp>
      <p:pic>
        <p:nvPicPr>
          <p:cNvPr id="23" name="Picture 22">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743200"/>
            <a:ext cx="7632700" cy="3349624"/>
          </a:xfrm>
          <a:prstGeom prst="rect">
            <a:avLst/>
          </a:prstGeom>
        </p:spPr>
      </p:pic>
      <p:pic>
        <p:nvPicPr>
          <p:cNvPr id="24" name="Picture 23">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2423" y="3219963"/>
            <a:ext cx="3157627" cy="2232807"/>
          </a:xfrm>
          <a:prstGeom prst="rect">
            <a:avLst/>
          </a:prstGeom>
        </p:spPr>
      </p:pic>
      <p:pic>
        <p:nvPicPr>
          <p:cNvPr id="25" name="Picture 24">
            <a:extLst>
              <a:ext uri="{FF2B5EF4-FFF2-40B4-BE49-F238E27FC236}">
                <a16:creationId xmlns:a16="http://schemas.microsoft.com/office/drawing/2014/main" id="{F334388E-BE01-44CF-9BF1-EC6144BDDD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5342384" y="3069136"/>
            <a:ext cx="2585315" cy="3030812"/>
          </a:xfrm>
          <a:prstGeom prst="rect">
            <a:avLst/>
          </a:prstGeom>
        </p:spPr>
      </p:pic>
      <p:pic>
        <p:nvPicPr>
          <p:cNvPr id="26" name="Picture 25">
            <a:extLst>
              <a:ext uri="{FF2B5EF4-FFF2-40B4-BE49-F238E27FC236}">
                <a16:creationId xmlns:a16="http://schemas.microsoft.com/office/drawing/2014/main" id="{411B0606-C3AC-430C-B3BF-10994868E3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3027" y="3217417"/>
            <a:ext cx="1237491" cy="2255525"/>
          </a:xfrm>
          <a:prstGeom prst="rect">
            <a:avLst/>
          </a:prstGeom>
        </p:spPr>
      </p:pic>
      <p:sp>
        <p:nvSpPr>
          <p:cNvPr id="27" name="Oval 26">
            <a:extLst>
              <a:ext uri="{FF2B5EF4-FFF2-40B4-BE49-F238E27FC236}">
                <a16:creationId xmlns:a16="http://schemas.microsoft.com/office/drawing/2014/main" id="{C16D46C1-352A-4F75-AE29-2B91DC10262C}"/>
              </a:ext>
            </a:extLst>
          </p:cNvPr>
          <p:cNvSpPr/>
          <p:nvPr/>
        </p:nvSpPr>
        <p:spPr>
          <a:xfrm>
            <a:off x="3756242" y="2907909"/>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cxnSp>
        <p:nvCxnSpPr>
          <p:cNvPr id="28" name="Straight Arrow Connector 27">
            <a:extLst>
              <a:ext uri="{FF2B5EF4-FFF2-40B4-BE49-F238E27FC236}">
                <a16:creationId xmlns:a16="http://schemas.microsoft.com/office/drawing/2014/main" id="{89ED5F1A-37DF-41B2-B125-281C4032E428}"/>
              </a:ext>
            </a:extLst>
          </p:cNvPr>
          <p:cNvCxnSpPr>
            <a:cxnSpLocks/>
          </p:cNvCxnSpPr>
          <p:nvPr/>
        </p:nvCxnSpPr>
        <p:spPr>
          <a:xfrm flipV="1">
            <a:off x="3515900" y="3148798"/>
            <a:ext cx="285735" cy="387932"/>
          </a:xfrm>
          <a:prstGeom prst="straightConnector1">
            <a:avLst/>
          </a:prstGeom>
          <a:ln w="28575">
            <a:solidFill>
              <a:srgbClr val="7768AD"/>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6C538FD5-5F35-4597-B448-623C0B522F07}"/>
              </a:ext>
            </a:extLst>
          </p:cNvPr>
          <p:cNvGrpSpPr/>
          <p:nvPr/>
        </p:nvGrpSpPr>
        <p:grpSpPr>
          <a:xfrm>
            <a:off x="4243980" y="3353195"/>
            <a:ext cx="365805" cy="307777"/>
            <a:chOff x="5645213" y="3153483"/>
            <a:chExt cx="365805" cy="307777"/>
          </a:xfrm>
        </p:grpSpPr>
        <p:sp>
          <p:nvSpPr>
            <p:cNvPr id="30" name="Oval 29">
              <a:extLst>
                <a:ext uri="{FF2B5EF4-FFF2-40B4-BE49-F238E27FC236}">
                  <a16:creationId xmlns:a16="http://schemas.microsoft.com/office/drawing/2014/main" id="{FEC27D74-03A4-4540-9B78-D4153E5142C9}"/>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extLst>
                <a:ext uri="{FF2B5EF4-FFF2-40B4-BE49-F238E27FC236}">
                  <a16:creationId xmlns:a16="http://schemas.microsoft.com/office/drawing/2014/main" id="{760490BE-7CAF-46B7-A494-DCA3DE153A4E}"/>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cxnSp>
        <p:nvCxnSpPr>
          <p:cNvPr id="32" name="Straight Arrow Connector 31">
            <a:extLst>
              <a:ext uri="{FF2B5EF4-FFF2-40B4-BE49-F238E27FC236}">
                <a16:creationId xmlns:a16="http://schemas.microsoft.com/office/drawing/2014/main" id="{4B08CD4D-7A08-4828-9870-36801CA3F3F7}"/>
              </a:ext>
            </a:extLst>
          </p:cNvPr>
          <p:cNvCxnSpPr>
            <a:cxnSpLocks/>
          </p:cNvCxnSpPr>
          <p:nvPr/>
        </p:nvCxnSpPr>
        <p:spPr>
          <a:xfrm flipV="1">
            <a:off x="3837416" y="3588884"/>
            <a:ext cx="437684" cy="288968"/>
          </a:xfrm>
          <a:prstGeom prst="straightConnector1">
            <a:avLst/>
          </a:prstGeom>
          <a:ln w="28575">
            <a:solidFill>
              <a:srgbClr val="7768AD"/>
            </a:solidFill>
            <a:tailEnd type="triangle"/>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08819B92-B214-4830-8265-C5D5E72A4BC4}"/>
              </a:ext>
            </a:extLst>
          </p:cNvPr>
          <p:cNvGrpSpPr/>
          <p:nvPr/>
        </p:nvGrpSpPr>
        <p:grpSpPr>
          <a:xfrm>
            <a:off x="4495963" y="4158171"/>
            <a:ext cx="348173" cy="307777"/>
            <a:chOff x="5654029" y="3153483"/>
            <a:chExt cx="348173" cy="307777"/>
          </a:xfrm>
        </p:grpSpPr>
        <p:sp>
          <p:nvSpPr>
            <p:cNvPr id="34" name="Oval 33">
              <a:extLst>
                <a:ext uri="{FF2B5EF4-FFF2-40B4-BE49-F238E27FC236}">
                  <a16:creationId xmlns:a16="http://schemas.microsoft.com/office/drawing/2014/main" id="{5BE4A9D9-0C92-4026-A62D-0B20BA0CCC26}"/>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extLst>
                <a:ext uri="{FF2B5EF4-FFF2-40B4-BE49-F238E27FC236}">
                  <a16:creationId xmlns:a16="http://schemas.microsoft.com/office/drawing/2014/main" id="{1EBE16A8-9EF1-4DAB-AE9F-0459A87FC266}"/>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cxnSp>
        <p:nvCxnSpPr>
          <p:cNvPr id="36" name="Straight Arrow Connector 35">
            <a:extLst>
              <a:ext uri="{FF2B5EF4-FFF2-40B4-BE49-F238E27FC236}">
                <a16:creationId xmlns:a16="http://schemas.microsoft.com/office/drawing/2014/main" id="{91A7BE6F-B22F-4CF0-A4D8-3E05D50D8BDB}"/>
              </a:ext>
            </a:extLst>
          </p:cNvPr>
          <p:cNvCxnSpPr>
            <a:cxnSpLocks/>
          </p:cNvCxnSpPr>
          <p:nvPr/>
        </p:nvCxnSpPr>
        <p:spPr>
          <a:xfrm>
            <a:off x="3944797" y="4312060"/>
            <a:ext cx="550896" cy="0"/>
          </a:xfrm>
          <a:prstGeom prst="straightConnector1">
            <a:avLst/>
          </a:prstGeom>
          <a:ln w="28575">
            <a:solidFill>
              <a:srgbClr val="7768AD"/>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67ECA73-4CF7-4EA8-8DF8-E249C4306046}"/>
              </a:ext>
            </a:extLst>
          </p:cNvPr>
          <p:cNvCxnSpPr>
            <a:cxnSpLocks/>
          </p:cNvCxnSpPr>
          <p:nvPr/>
        </p:nvCxnSpPr>
        <p:spPr>
          <a:xfrm>
            <a:off x="3827168" y="4762600"/>
            <a:ext cx="491158" cy="238598"/>
          </a:xfrm>
          <a:prstGeom prst="straightConnector1">
            <a:avLst/>
          </a:prstGeom>
          <a:ln w="28575">
            <a:solidFill>
              <a:srgbClr val="7768AD"/>
            </a:solidFill>
            <a:tailEnd type="triangle"/>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1B204568-0393-4AF9-ADA5-4817D8A773F5}"/>
              </a:ext>
            </a:extLst>
          </p:cNvPr>
          <p:cNvGrpSpPr/>
          <p:nvPr/>
        </p:nvGrpSpPr>
        <p:grpSpPr>
          <a:xfrm>
            <a:off x="4299966" y="4937805"/>
            <a:ext cx="391454" cy="307777"/>
            <a:chOff x="5646296" y="3153483"/>
            <a:chExt cx="391454" cy="307777"/>
          </a:xfrm>
        </p:grpSpPr>
        <p:sp>
          <p:nvSpPr>
            <p:cNvPr id="39" name="Oval 38">
              <a:extLst>
                <a:ext uri="{FF2B5EF4-FFF2-40B4-BE49-F238E27FC236}">
                  <a16:creationId xmlns:a16="http://schemas.microsoft.com/office/drawing/2014/main" id="{3FECB6C5-14E9-420E-A0B8-F5B43035CBB5}"/>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Rectangle 39">
              <a:extLst>
                <a:ext uri="{FF2B5EF4-FFF2-40B4-BE49-F238E27FC236}">
                  <a16:creationId xmlns:a16="http://schemas.microsoft.com/office/drawing/2014/main" id="{C7632D34-3EB5-407B-824F-DAA7D0CD5407}"/>
                </a:ext>
              </a:extLst>
            </p:cNvPr>
            <p:cNvSpPr/>
            <p:nvPr/>
          </p:nvSpPr>
          <p:spPr>
            <a:xfrm>
              <a:off x="5646296" y="3153483"/>
              <a:ext cx="391454" cy="307777"/>
            </a:xfrm>
            <a:prstGeom prst="rect">
              <a:avLst/>
            </a:prstGeom>
          </p:spPr>
          <p:txBody>
            <a:bodyPr wrap="none">
              <a:spAutoFit/>
            </a:bodyPr>
            <a:lstStyle/>
            <a:p>
              <a:pPr algn="ctr"/>
              <a:r>
                <a:rPr lang="en-GB" sz="1400" dirty="0">
                  <a:solidFill>
                    <a:schemeClr val="bg1"/>
                  </a:solidFill>
                </a:rPr>
                <a:t>20</a:t>
              </a:r>
            </a:p>
          </p:txBody>
        </p:sp>
      </p:grpSp>
      <p:cxnSp>
        <p:nvCxnSpPr>
          <p:cNvPr id="41" name="Straight Arrow Connector 40">
            <a:extLst>
              <a:ext uri="{FF2B5EF4-FFF2-40B4-BE49-F238E27FC236}">
                <a16:creationId xmlns:a16="http://schemas.microsoft.com/office/drawing/2014/main" id="{CF41911A-410D-48E7-B61F-1245BFD89A0A}"/>
              </a:ext>
            </a:extLst>
          </p:cNvPr>
          <p:cNvCxnSpPr>
            <a:cxnSpLocks/>
          </p:cNvCxnSpPr>
          <p:nvPr/>
        </p:nvCxnSpPr>
        <p:spPr>
          <a:xfrm>
            <a:off x="3513456" y="5086105"/>
            <a:ext cx="236878" cy="455456"/>
          </a:xfrm>
          <a:prstGeom prst="straightConnector1">
            <a:avLst/>
          </a:prstGeom>
          <a:ln w="28575">
            <a:solidFill>
              <a:srgbClr val="7768AD"/>
            </a:solidFill>
            <a:tailEnd type="triangle"/>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FF8177B5-1241-4408-9E60-F11CB351C402}"/>
              </a:ext>
            </a:extLst>
          </p:cNvPr>
          <p:cNvGrpSpPr/>
          <p:nvPr/>
        </p:nvGrpSpPr>
        <p:grpSpPr>
          <a:xfrm>
            <a:off x="3675495" y="5543111"/>
            <a:ext cx="373821" cy="307777"/>
            <a:chOff x="5655113" y="3153483"/>
            <a:chExt cx="373821" cy="307777"/>
          </a:xfrm>
        </p:grpSpPr>
        <p:sp>
          <p:nvSpPr>
            <p:cNvPr id="43" name="Oval 42">
              <a:extLst>
                <a:ext uri="{FF2B5EF4-FFF2-40B4-BE49-F238E27FC236}">
                  <a16:creationId xmlns:a16="http://schemas.microsoft.com/office/drawing/2014/main" id="{C11098D8-8CBA-42A5-9178-0BC00D4BA36E}"/>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Rectangle 43">
              <a:extLst>
                <a:ext uri="{FF2B5EF4-FFF2-40B4-BE49-F238E27FC236}">
                  <a16:creationId xmlns:a16="http://schemas.microsoft.com/office/drawing/2014/main" id="{DB00C5BC-725B-48ED-8B7B-6DD35CF763F9}"/>
                </a:ext>
              </a:extLst>
            </p:cNvPr>
            <p:cNvSpPr/>
            <p:nvPr/>
          </p:nvSpPr>
          <p:spPr>
            <a:xfrm>
              <a:off x="5655113" y="3153483"/>
              <a:ext cx="373821" cy="307777"/>
            </a:xfrm>
            <a:prstGeom prst="rect">
              <a:avLst/>
            </a:prstGeom>
          </p:spPr>
          <p:txBody>
            <a:bodyPr wrap="none">
              <a:spAutoFit/>
            </a:bodyPr>
            <a:lstStyle/>
            <a:p>
              <a:pPr algn="ctr"/>
              <a:r>
                <a:rPr lang="en-GB" sz="1400" dirty="0">
                  <a:solidFill>
                    <a:schemeClr val="bg1"/>
                  </a:solidFill>
                </a:rPr>
                <a:t>25</a:t>
              </a:r>
            </a:p>
          </p:txBody>
        </p:sp>
      </p:grpSp>
      <p:cxnSp>
        <p:nvCxnSpPr>
          <p:cNvPr id="45" name="Straight Arrow Connector 44">
            <a:extLst>
              <a:ext uri="{FF2B5EF4-FFF2-40B4-BE49-F238E27FC236}">
                <a16:creationId xmlns:a16="http://schemas.microsoft.com/office/drawing/2014/main" id="{3F3DA156-2D1E-4DCB-9E0A-D096E803B99A}"/>
              </a:ext>
            </a:extLst>
          </p:cNvPr>
          <p:cNvCxnSpPr>
            <a:cxnSpLocks/>
          </p:cNvCxnSpPr>
          <p:nvPr/>
        </p:nvCxnSpPr>
        <p:spPr>
          <a:xfrm>
            <a:off x="3059399" y="5214266"/>
            <a:ext cx="0" cy="482733"/>
          </a:xfrm>
          <a:prstGeom prst="straightConnector1">
            <a:avLst/>
          </a:prstGeom>
          <a:ln w="28575">
            <a:solidFill>
              <a:srgbClr val="7768AD"/>
            </a:solidFill>
            <a:tailEnd type="triangle"/>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C12463D2-5F08-4C8A-A50F-BCFC6C8C9CCA}"/>
              </a:ext>
            </a:extLst>
          </p:cNvPr>
          <p:cNvGrpSpPr/>
          <p:nvPr/>
        </p:nvGrpSpPr>
        <p:grpSpPr>
          <a:xfrm>
            <a:off x="2872648" y="5710907"/>
            <a:ext cx="386644" cy="307777"/>
            <a:chOff x="5648701" y="3153483"/>
            <a:chExt cx="386644" cy="307777"/>
          </a:xfrm>
        </p:grpSpPr>
        <p:sp>
          <p:nvSpPr>
            <p:cNvPr id="47" name="Oval 46">
              <a:extLst>
                <a:ext uri="{FF2B5EF4-FFF2-40B4-BE49-F238E27FC236}">
                  <a16:creationId xmlns:a16="http://schemas.microsoft.com/office/drawing/2014/main" id="{4F0E610D-5674-4349-B07B-4996E0D58C24}"/>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Rectangle 47">
              <a:extLst>
                <a:ext uri="{FF2B5EF4-FFF2-40B4-BE49-F238E27FC236}">
                  <a16:creationId xmlns:a16="http://schemas.microsoft.com/office/drawing/2014/main" id="{B5E577BA-BD10-45B5-A2F8-369D16A28596}"/>
                </a:ext>
              </a:extLst>
            </p:cNvPr>
            <p:cNvSpPr/>
            <p:nvPr/>
          </p:nvSpPr>
          <p:spPr>
            <a:xfrm>
              <a:off x="5648701" y="3153483"/>
              <a:ext cx="386644" cy="307777"/>
            </a:xfrm>
            <a:prstGeom prst="rect">
              <a:avLst/>
            </a:prstGeom>
          </p:spPr>
          <p:txBody>
            <a:bodyPr wrap="none">
              <a:spAutoFit/>
            </a:bodyPr>
            <a:lstStyle/>
            <a:p>
              <a:pPr algn="ctr"/>
              <a:r>
                <a:rPr lang="en-GB" sz="1400" dirty="0">
                  <a:solidFill>
                    <a:schemeClr val="bg1"/>
                  </a:solidFill>
                </a:rPr>
                <a:t>30</a:t>
              </a:r>
            </a:p>
          </p:txBody>
        </p:sp>
      </p:grpSp>
      <p:sp>
        <p:nvSpPr>
          <p:cNvPr id="49" name="Rectangle 48"/>
          <p:cNvSpPr/>
          <p:nvPr/>
        </p:nvSpPr>
        <p:spPr>
          <a:xfrm>
            <a:off x="755650" y="1747162"/>
            <a:ext cx="7632700" cy="976403"/>
          </a:xfrm>
          <a:prstGeom prst="rect">
            <a:avLst/>
          </a:prstGeom>
        </p:spPr>
        <p:txBody>
          <a:bodyPr wrap="square" lIns="0" tIns="72000" rIns="0" bIns="72000">
            <a:spAutoFit/>
          </a:bodyPr>
          <a:lstStyle/>
          <a:p>
            <a:pPr algn="ctr"/>
            <a:r>
              <a:rPr lang="en-GB" dirty="0"/>
              <a:t>To find out five-minute intervals</a:t>
            </a:r>
            <a:r>
              <a:rPr lang="en-GB" b="1" dirty="0"/>
              <a:t> past </a:t>
            </a:r>
            <a:r>
              <a:rPr lang="en-GB" dirty="0"/>
              <a:t>the hour, we count around the clock in a clockwise direction in fives. Between the five-minute intervals, we count single minutes:</a:t>
            </a:r>
          </a:p>
        </p:txBody>
      </p:sp>
    </p:spTree>
    <p:extLst>
      <p:ext uri="{BB962C8B-B14F-4D97-AF65-F5344CB8AC3E}">
        <p14:creationId xmlns:p14="http://schemas.microsoft.com/office/powerpoint/2010/main" val="150354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fade">
                                      <p:cBhvr>
                                        <p:cTn id="51" dur="500"/>
                                        <p:tgtEl>
                                          <p:spTgt spid="45"/>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fade">
                                      <p:cBhvr>
                                        <p:cTn id="5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047396" y="697112"/>
            <a:ext cx="4985339"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Past the Hour</a:t>
            </a:r>
          </a:p>
        </p:txBody>
      </p:sp>
      <p:sp>
        <p:nvSpPr>
          <p:cNvPr id="50" name="Rectangle 49">
            <a:extLst>
              <a:ext uri="{FF2B5EF4-FFF2-40B4-BE49-F238E27FC236}">
                <a16:creationId xmlns:a16="http://schemas.microsoft.com/office/drawing/2014/main" id="{0A566BEE-A7FF-4BF9-B541-F518DD084094}"/>
              </a:ext>
            </a:extLst>
          </p:cNvPr>
          <p:cNvSpPr/>
          <p:nvPr/>
        </p:nvSpPr>
        <p:spPr>
          <a:xfrm>
            <a:off x="622998" y="2071993"/>
            <a:ext cx="7955666" cy="4101343"/>
          </a:xfrm>
          <a:prstGeom prst="rect">
            <a:avLst/>
          </a:prstGeom>
          <a:blipFill dpi="0" rotWithShape="1">
            <a:blip r:embed="rId2" cstate="print">
              <a:alphaModFix amt="84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Rectangle 50">
            <a:extLst>
              <a:ext uri="{FF2B5EF4-FFF2-40B4-BE49-F238E27FC236}">
                <a16:creationId xmlns:a16="http://schemas.microsoft.com/office/drawing/2014/main" id="{FCA09858-40EA-4003-AC4E-801C8DB389CC}"/>
              </a:ext>
            </a:extLst>
          </p:cNvPr>
          <p:cNvSpPr/>
          <p:nvPr/>
        </p:nvSpPr>
        <p:spPr>
          <a:xfrm>
            <a:off x="622998" y="1755022"/>
            <a:ext cx="7955666" cy="646331"/>
          </a:xfrm>
          <a:prstGeom prst="rect">
            <a:avLst/>
          </a:prstGeom>
          <a:solidFill>
            <a:srgbClr val="924399"/>
          </a:solidFill>
        </p:spPr>
        <p:txBody>
          <a:bodyPr wrap="square">
            <a:spAutoFit/>
          </a:bodyPr>
          <a:lstStyle/>
          <a:p>
            <a:pPr algn="ctr"/>
            <a:r>
              <a:rPr lang="en-GB" dirty="0">
                <a:solidFill>
                  <a:schemeClr val="bg1"/>
                </a:solidFill>
                <a:latin typeface="Twinkl" pitchFamily="50" charset="0"/>
              </a:rPr>
              <a:t>Sometimes, it is sufficient to use five-minute intervals when telling the time. For example, if you were meeting a friend, five-minute intervals are enough.</a:t>
            </a:r>
          </a:p>
        </p:txBody>
      </p:sp>
      <p:sp>
        <p:nvSpPr>
          <p:cNvPr id="52" name="Speech Bubble: Rectangle with Corners Rounded 7">
            <a:extLst>
              <a:ext uri="{FF2B5EF4-FFF2-40B4-BE49-F238E27FC236}">
                <a16:creationId xmlns:a16="http://schemas.microsoft.com/office/drawing/2014/main" id="{267F0B73-4F07-417B-A268-4ABA33C230B7}"/>
              </a:ext>
            </a:extLst>
          </p:cNvPr>
          <p:cNvSpPr/>
          <p:nvPr/>
        </p:nvSpPr>
        <p:spPr>
          <a:xfrm>
            <a:off x="3489826" y="2718324"/>
            <a:ext cx="2090057" cy="720105"/>
          </a:xfrm>
          <a:prstGeom prst="wedgeRoundRectCallout">
            <a:avLst>
              <a:gd name="adj1" fmla="val -61142"/>
              <a:gd name="adj2" fmla="val 4283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I’ll meet you at 20 past 11.</a:t>
            </a:r>
          </a:p>
        </p:txBody>
      </p:sp>
      <p:pic>
        <p:nvPicPr>
          <p:cNvPr id="53" name="Picture 52">
            <a:extLst>
              <a:ext uri="{FF2B5EF4-FFF2-40B4-BE49-F238E27FC236}">
                <a16:creationId xmlns:a16="http://schemas.microsoft.com/office/drawing/2014/main" id="{8F30D1DF-EFD5-4FF2-B2F9-A799E46B15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0422" y="2718324"/>
            <a:ext cx="1739404" cy="3455012"/>
          </a:xfrm>
          <a:prstGeom prst="rect">
            <a:avLst/>
          </a:prstGeom>
        </p:spPr>
      </p:pic>
      <p:pic>
        <p:nvPicPr>
          <p:cNvPr id="54" name="Picture 53">
            <a:extLst>
              <a:ext uri="{FF2B5EF4-FFF2-40B4-BE49-F238E27FC236}">
                <a16:creationId xmlns:a16="http://schemas.microsoft.com/office/drawing/2014/main" id="{C8CE76D0-3949-43FB-8960-734D180C9E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5770404" y="2718324"/>
            <a:ext cx="1709896" cy="3461616"/>
          </a:xfrm>
          <a:prstGeom prst="rect">
            <a:avLst/>
          </a:prstGeom>
        </p:spPr>
      </p:pic>
      <p:sp>
        <p:nvSpPr>
          <p:cNvPr id="55" name="Speech Bubble: Rectangle with Corners Rounded 40">
            <a:extLst>
              <a:ext uri="{FF2B5EF4-FFF2-40B4-BE49-F238E27FC236}">
                <a16:creationId xmlns:a16="http://schemas.microsoft.com/office/drawing/2014/main" id="{2726242C-7C2E-41F9-B2CD-2718A39CFF76}"/>
              </a:ext>
            </a:extLst>
          </p:cNvPr>
          <p:cNvSpPr/>
          <p:nvPr/>
        </p:nvSpPr>
        <p:spPr>
          <a:xfrm>
            <a:off x="3808325" y="3567239"/>
            <a:ext cx="2059913" cy="964568"/>
          </a:xfrm>
          <a:prstGeom prst="wedgeRoundRectCallout">
            <a:avLst>
              <a:gd name="adj1" fmla="val 60012"/>
              <a:gd name="adj2" fmla="val -3810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My train is 22 minutes past 10 -  I mustn’t be late!</a:t>
            </a:r>
          </a:p>
        </p:txBody>
      </p:sp>
      <p:sp>
        <p:nvSpPr>
          <p:cNvPr id="56" name="Rectangle 55">
            <a:extLst>
              <a:ext uri="{FF2B5EF4-FFF2-40B4-BE49-F238E27FC236}">
                <a16:creationId xmlns:a16="http://schemas.microsoft.com/office/drawing/2014/main" id="{FFD96C75-1A3A-4911-937E-4D129BB64E91}"/>
              </a:ext>
            </a:extLst>
          </p:cNvPr>
          <p:cNvSpPr/>
          <p:nvPr/>
        </p:nvSpPr>
        <p:spPr>
          <a:xfrm>
            <a:off x="622998" y="1755679"/>
            <a:ext cx="7955666" cy="646331"/>
          </a:xfrm>
          <a:prstGeom prst="rect">
            <a:avLst/>
          </a:prstGeom>
          <a:solidFill>
            <a:srgbClr val="D1C4DE"/>
          </a:solidFill>
        </p:spPr>
        <p:txBody>
          <a:bodyPr wrap="square">
            <a:spAutoFit/>
          </a:bodyPr>
          <a:lstStyle/>
          <a:p>
            <a:pPr algn="ctr"/>
            <a:r>
              <a:rPr lang="en-GB" dirty="0">
                <a:latin typeface="Twinkl" pitchFamily="50" charset="0"/>
              </a:rPr>
              <a:t>However, sometimes it is vital to use minute intervals. For example, when catching a train you need to use the exact time.</a:t>
            </a:r>
          </a:p>
        </p:txBody>
      </p:sp>
    </p:spTree>
    <p:extLst>
      <p:ext uri="{BB962C8B-B14F-4D97-AF65-F5344CB8AC3E}">
        <p14:creationId xmlns:p14="http://schemas.microsoft.com/office/powerpoint/2010/main" val="391648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2"/>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5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5" grpId="0" animBg="1"/>
      <p:bldP spid="5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1977081"/>
            <a:ext cx="7632700" cy="4115743"/>
          </a:xfrm>
          <a:prstGeom prst="rect">
            <a:avLst/>
          </a:prstGeom>
        </p:spPr>
      </p:pic>
      <p:sp>
        <p:nvSpPr>
          <p:cNvPr id="8" name="Rectangle 7"/>
          <p:cNvSpPr/>
          <p:nvPr/>
        </p:nvSpPr>
        <p:spPr>
          <a:xfrm>
            <a:off x="2047396" y="697112"/>
            <a:ext cx="4985339"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Past the Hour</a:t>
            </a:r>
          </a:p>
        </p:txBody>
      </p:sp>
      <p:pic>
        <p:nvPicPr>
          <p:cNvPr id="12" name="Picture 11">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770" y="2170963"/>
            <a:ext cx="4396009" cy="3108486"/>
          </a:xfrm>
          <a:prstGeom prst="rect">
            <a:avLst/>
          </a:prstGeom>
        </p:spPr>
      </p:pic>
      <p:pic>
        <p:nvPicPr>
          <p:cNvPr id="13" name="Picture 12">
            <a:extLst>
              <a:ext uri="{FF2B5EF4-FFF2-40B4-BE49-F238E27FC236}">
                <a16:creationId xmlns:a16="http://schemas.microsoft.com/office/drawing/2014/main" id="{449518DC-328B-4552-8E3D-902328B226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239" t="-9879" r="-7507"/>
          <a:stretch/>
        </p:blipFill>
        <p:spPr>
          <a:xfrm flipH="1">
            <a:off x="4643696" y="4174203"/>
            <a:ext cx="3545059" cy="1910110"/>
          </a:xfrm>
          <a:prstGeom prst="rect">
            <a:avLst/>
          </a:prstGeom>
        </p:spPr>
      </p:pic>
      <p:sp>
        <p:nvSpPr>
          <p:cNvPr id="16" name="Oval 15">
            <a:extLst>
              <a:ext uri="{FF2B5EF4-FFF2-40B4-BE49-F238E27FC236}">
                <a16:creationId xmlns:a16="http://schemas.microsoft.com/office/drawing/2014/main" id="{C0AA5EA1-CB63-4731-B997-97DE4DCD8131}"/>
              </a:ext>
            </a:extLst>
          </p:cNvPr>
          <p:cNvSpPr/>
          <p:nvPr/>
        </p:nvSpPr>
        <p:spPr>
          <a:xfrm flipH="1">
            <a:off x="2914329" y="3632222"/>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54D7F09B-9DE3-4BF1-AA74-2195EA9B6E48}"/>
              </a:ext>
            </a:extLst>
          </p:cNvPr>
          <p:cNvGrpSpPr/>
          <p:nvPr/>
        </p:nvGrpSpPr>
        <p:grpSpPr>
          <a:xfrm>
            <a:off x="4218896" y="2686666"/>
            <a:ext cx="365805" cy="307777"/>
            <a:chOff x="5645213" y="3153483"/>
            <a:chExt cx="365805" cy="307777"/>
          </a:xfrm>
        </p:grpSpPr>
        <p:sp>
          <p:nvSpPr>
            <p:cNvPr id="20" name="Oval 19">
              <a:extLst>
                <a:ext uri="{FF2B5EF4-FFF2-40B4-BE49-F238E27FC236}">
                  <a16:creationId xmlns:a16="http://schemas.microsoft.com/office/drawing/2014/main" id="{693C3BD0-A12D-4B92-B775-574874E12740}"/>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a:extLst>
                <a:ext uri="{FF2B5EF4-FFF2-40B4-BE49-F238E27FC236}">
                  <a16:creationId xmlns:a16="http://schemas.microsoft.com/office/drawing/2014/main" id="{BE4F915D-C25B-456B-8799-359596851201}"/>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23" name="Group 22">
            <a:extLst>
              <a:ext uri="{FF2B5EF4-FFF2-40B4-BE49-F238E27FC236}">
                <a16:creationId xmlns:a16="http://schemas.microsoft.com/office/drawing/2014/main" id="{BE3839B6-03F7-4174-8A40-9348FE5EFD7A}"/>
              </a:ext>
            </a:extLst>
          </p:cNvPr>
          <p:cNvGrpSpPr/>
          <p:nvPr/>
        </p:nvGrpSpPr>
        <p:grpSpPr>
          <a:xfrm>
            <a:off x="4462152" y="3567651"/>
            <a:ext cx="348173" cy="307777"/>
            <a:chOff x="5654029" y="3153483"/>
            <a:chExt cx="348173" cy="307777"/>
          </a:xfrm>
        </p:grpSpPr>
        <p:sp>
          <p:nvSpPr>
            <p:cNvPr id="24" name="Oval 23">
              <a:extLst>
                <a:ext uri="{FF2B5EF4-FFF2-40B4-BE49-F238E27FC236}">
                  <a16:creationId xmlns:a16="http://schemas.microsoft.com/office/drawing/2014/main" id="{E44226DE-A362-4421-B1B5-ECC60A7DCFE7}"/>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a:extLst>
                <a:ext uri="{FF2B5EF4-FFF2-40B4-BE49-F238E27FC236}">
                  <a16:creationId xmlns:a16="http://schemas.microsoft.com/office/drawing/2014/main" id="{40198DD2-E0D4-4A17-8819-2EF4FA9944EC}"/>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grpSp>
        <p:nvGrpSpPr>
          <p:cNvPr id="28" name="Group 27">
            <a:extLst>
              <a:ext uri="{FF2B5EF4-FFF2-40B4-BE49-F238E27FC236}">
                <a16:creationId xmlns:a16="http://schemas.microsoft.com/office/drawing/2014/main" id="{3CF3F48A-0C6D-49A0-8BE0-B7709DB8B7FD}"/>
              </a:ext>
            </a:extLst>
          </p:cNvPr>
          <p:cNvGrpSpPr/>
          <p:nvPr/>
        </p:nvGrpSpPr>
        <p:grpSpPr>
          <a:xfrm>
            <a:off x="4237168" y="4401211"/>
            <a:ext cx="391454" cy="307777"/>
            <a:chOff x="5646296" y="3153483"/>
            <a:chExt cx="391454" cy="307777"/>
          </a:xfrm>
        </p:grpSpPr>
        <p:sp>
          <p:nvSpPr>
            <p:cNvPr id="29" name="Oval 28">
              <a:extLst>
                <a:ext uri="{FF2B5EF4-FFF2-40B4-BE49-F238E27FC236}">
                  <a16:creationId xmlns:a16="http://schemas.microsoft.com/office/drawing/2014/main" id="{18639F55-8B5F-4729-8575-BF0AC0F063C9}"/>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extLst>
                <a:ext uri="{FF2B5EF4-FFF2-40B4-BE49-F238E27FC236}">
                  <a16:creationId xmlns:a16="http://schemas.microsoft.com/office/drawing/2014/main" id="{BE777CC0-EDEF-49E8-BD3D-49A06D0A7FC4}"/>
                </a:ext>
              </a:extLst>
            </p:cNvPr>
            <p:cNvSpPr/>
            <p:nvPr/>
          </p:nvSpPr>
          <p:spPr>
            <a:xfrm>
              <a:off x="5646296" y="3153483"/>
              <a:ext cx="391454" cy="307777"/>
            </a:xfrm>
            <a:prstGeom prst="rect">
              <a:avLst/>
            </a:prstGeom>
          </p:spPr>
          <p:txBody>
            <a:bodyPr wrap="none">
              <a:spAutoFit/>
            </a:bodyPr>
            <a:lstStyle/>
            <a:p>
              <a:pPr algn="ctr"/>
              <a:r>
                <a:rPr lang="en-GB" sz="1400" dirty="0">
                  <a:solidFill>
                    <a:schemeClr val="bg1"/>
                  </a:solidFill>
                </a:rPr>
                <a:t>20</a:t>
              </a:r>
            </a:p>
          </p:txBody>
        </p:sp>
      </p:grpSp>
      <p:grpSp>
        <p:nvGrpSpPr>
          <p:cNvPr id="39" name="Group 38">
            <a:extLst>
              <a:ext uri="{FF2B5EF4-FFF2-40B4-BE49-F238E27FC236}">
                <a16:creationId xmlns:a16="http://schemas.microsoft.com/office/drawing/2014/main" id="{4AE10642-77E8-4F65-ABF3-41008159B948}"/>
              </a:ext>
            </a:extLst>
          </p:cNvPr>
          <p:cNvGrpSpPr/>
          <p:nvPr/>
        </p:nvGrpSpPr>
        <p:grpSpPr>
          <a:xfrm>
            <a:off x="3607585" y="2041879"/>
            <a:ext cx="279244" cy="307777"/>
            <a:chOff x="5688493" y="3153483"/>
            <a:chExt cx="279244" cy="307777"/>
          </a:xfrm>
        </p:grpSpPr>
        <p:sp>
          <p:nvSpPr>
            <p:cNvPr id="40" name="Oval 39">
              <a:extLst>
                <a:ext uri="{FF2B5EF4-FFF2-40B4-BE49-F238E27FC236}">
                  <a16:creationId xmlns:a16="http://schemas.microsoft.com/office/drawing/2014/main" id="{F405FF38-4B6A-4B12-848D-EBF200451E00}"/>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40">
              <a:extLst>
                <a:ext uri="{FF2B5EF4-FFF2-40B4-BE49-F238E27FC236}">
                  <a16:creationId xmlns:a16="http://schemas.microsoft.com/office/drawing/2014/main" id="{AEFA1303-1281-41A1-903D-149FBC498B1B}"/>
                </a:ext>
              </a:extLst>
            </p:cNvPr>
            <p:cNvSpPr/>
            <p:nvPr/>
          </p:nvSpPr>
          <p:spPr>
            <a:xfrm>
              <a:off x="5688493" y="3153483"/>
              <a:ext cx="279244" cy="307777"/>
            </a:xfrm>
            <a:prstGeom prst="rect">
              <a:avLst/>
            </a:prstGeom>
          </p:spPr>
          <p:txBody>
            <a:bodyPr wrap="none">
              <a:spAutoFit/>
            </a:bodyPr>
            <a:lstStyle/>
            <a:p>
              <a:pPr algn="ctr"/>
              <a:r>
                <a:rPr lang="en-GB" sz="1400" dirty="0">
                  <a:solidFill>
                    <a:schemeClr val="bg1"/>
                  </a:solidFill>
                </a:rPr>
                <a:t>5</a:t>
              </a:r>
            </a:p>
          </p:txBody>
        </p:sp>
      </p:grpSp>
      <p:sp>
        <p:nvSpPr>
          <p:cNvPr id="46" name="Arrow: Curved Left 45">
            <a:extLst>
              <a:ext uri="{FF2B5EF4-FFF2-40B4-BE49-F238E27FC236}">
                <a16:creationId xmlns:a16="http://schemas.microsoft.com/office/drawing/2014/main" id="{6DB81460-A620-41E7-BBEF-9571EFC00D0B}"/>
              </a:ext>
            </a:extLst>
          </p:cNvPr>
          <p:cNvSpPr/>
          <p:nvPr/>
        </p:nvSpPr>
        <p:spPr>
          <a:xfrm rot="17182878">
            <a:off x="3162707" y="2054152"/>
            <a:ext cx="276068" cy="701269"/>
          </a:xfrm>
          <a:prstGeom prst="curvedLeftArrow">
            <a:avLst>
              <a:gd name="adj1" fmla="val 25000"/>
              <a:gd name="adj2" fmla="val 50000"/>
              <a:gd name="adj3" fmla="val 447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8" name="Arrow: Curved Left 47">
            <a:extLst>
              <a:ext uri="{FF2B5EF4-FFF2-40B4-BE49-F238E27FC236}">
                <a16:creationId xmlns:a16="http://schemas.microsoft.com/office/drawing/2014/main" id="{4C080343-BD91-416C-97E7-629E4E13325E}"/>
              </a:ext>
            </a:extLst>
          </p:cNvPr>
          <p:cNvSpPr/>
          <p:nvPr/>
        </p:nvSpPr>
        <p:spPr>
          <a:xfrm rot="1862873">
            <a:off x="3961523" y="4324278"/>
            <a:ext cx="124543" cy="15700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9" name="Arrow: Curved Left 48">
            <a:extLst>
              <a:ext uri="{FF2B5EF4-FFF2-40B4-BE49-F238E27FC236}">
                <a16:creationId xmlns:a16="http://schemas.microsoft.com/office/drawing/2014/main" id="{34248581-0017-4329-972A-89012368048A}"/>
              </a:ext>
            </a:extLst>
          </p:cNvPr>
          <p:cNvSpPr/>
          <p:nvPr/>
        </p:nvSpPr>
        <p:spPr>
          <a:xfrm rot="18701423">
            <a:off x="3759180" y="2410483"/>
            <a:ext cx="276068" cy="701269"/>
          </a:xfrm>
          <a:prstGeom prst="curvedLeftArrow">
            <a:avLst>
              <a:gd name="adj1" fmla="val 25000"/>
              <a:gd name="adj2" fmla="val 50000"/>
              <a:gd name="adj3" fmla="val 447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0" name="Arrow: Curved Left 49">
            <a:extLst>
              <a:ext uri="{FF2B5EF4-FFF2-40B4-BE49-F238E27FC236}">
                <a16:creationId xmlns:a16="http://schemas.microsoft.com/office/drawing/2014/main" id="{91F6805A-4C13-4BA9-A261-B8DD02E58176}"/>
              </a:ext>
            </a:extLst>
          </p:cNvPr>
          <p:cNvSpPr/>
          <p:nvPr/>
        </p:nvSpPr>
        <p:spPr>
          <a:xfrm rot="20628496">
            <a:off x="4115074" y="3015574"/>
            <a:ext cx="276068" cy="701269"/>
          </a:xfrm>
          <a:prstGeom prst="curvedLeftArrow">
            <a:avLst>
              <a:gd name="adj1" fmla="val 25000"/>
              <a:gd name="adj2" fmla="val 50000"/>
              <a:gd name="adj3" fmla="val 447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1" name="Arrow: Curved Left 50">
            <a:extLst>
              <a:ext uri="{FF2B5EF4-FFF2-40B4-BE49-F238E27FC236}">
                <a16:creationId xmlns:a16="http://schemas.microsoft.com/office/drawing/2014/main" id="{C1CF23B0-125C-4140-A9B6-309F256F0D3D}"/>
              </a:ext>
            </a:extLst>
          </p:cNvPr>
          <p:cNvSpPr/>
          <p:nvPr/>
        </p:nvSpPr>
        <p:spPr>
          <a:xfrm rot="1542327">
            <a:off x="4038142" y="3734004"/>
            <a:ext cx="276068" cy="701269"/>
          </a:xfrm>
          <a:prstGeom prst="curvedLeftArrow">
            <a:avLst>
              <a:gd name="adj1" fmla="val 25000"/>
              <a:gd name="adj2" fmla="val 50000"/>
              <a:gd name="adj3" fmla="val 447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1" name="Speech Bubble: Rectangle with Corners Rounded 28">
            <a:extLst>
              <a:ext uri="{FF2B5EF4-FFF2-40B4-BE49-F238E27FC236}">
                <a16:creationId xmlns:a16="http://schemas.microsoft.com/office/drawing/2014/main" id="{543FFA0F-E025-4F9D-9DA7-23981EF8CE70}"/>
              </a:ext>
            </a:extLst>
          </p:cNvPr>
          <p:cNvSpPr/>
          <p:nvPr/>
        </p:nvSpPr>
        <p:spPr>
          <a:xfrm>
            <a:off x="4950941" y="3246539"/>
            <a:ext cx="3163329" cy="840510"/>
          </a:xfrm>
          <a:prstGeom prst="wedgeRoundRectCallout">
            <a:avLst>
              <a:gd name="adj1" fmla="val -15532"/>
              <a:gd name="adj2" fmla="val 8300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What hour is shown </a:t>
            </a:r>
            <a:br>
              <a:rPr lang="en-GB" dirty="0">
                <a:solidFill>
                  <a:schemeClr val="tx1"/>
                </a:solidFill>
              </a:rPr>
            </a:br>
            <a:r>
              <a:rPr lang="en-GB" dirty="0">
                <a:solidFill>
                  <a:schemeClr val="tx1"/>
                </a:solidFill>
              </a:rPr>
              <a:t>on the clock?</a:t>
            </a:r>
          </a:p>
        </p:txBody>
      </p:sp>
      <p:sp>
        <p:nvSpPr>
          <p:cNvPr id="32" name="Rectangle 31">
            <a:extLst>
              <a:ext uri="{FF2B5EF4-FFF2-40B4-BE49-F238E27FC236}">
                <a16:creationId xmlns:a16="http://schemas.microsoft.com/office/drawing/2014/main" id="{C38E10C1-DCD1-4616-AA5F-0D9D2AB5FE5E}"/>
              </a:ext>
            </a:extLst>
          </p:cNvPr>
          <p:cNvSpPr/>
          <p:nvPr/>
        </p:nvSpPr>
        <p:spPr>
          <a:xfrm>
            <a:off x="1264358" y="5620366"/>
            <a:ext cx="3408305" cy="369332"/>
          </a:xfrm>
          <a:prstGeom prst="rect">
            <a:avLst/>
          </a:prstGeom>
        </p:spPr>
        <p:txBody>
          <a:bodyPr wrap="none">
            <a:spAutoFit/>
          </a:bodyPr>
          <a:lstStyle/>
          <a:p>
            <a:pPr algn="ctr"/>
            <a:r>
              <a:rPr lang="en-GB" b="1" dirty="0"/>
              <a:t>It is 21 minutes past the hour. </a:t>
            </a:r>
          </a:p>
        </p:txBody>
      </p:sp>
      <p:sp>
        <p:nvSpPr>
          <p:cNvPr id="33" name="Speech Bubble: Rectangle with Corners Rounded 28">
            <a:extLst>
              <a:ext uri="{FF2B5EF4-FFF2-40B4-BE49-F238E27FC236}">
                <a16:creationId xmlns:a16="http://schemas.microsoft.com/office/drawing/2014/main" id="{19281B3D-FBAD-4D57-8653-61872E7165B5}"/>
              </a:ext>
            </a:extLst>
          </p:cNvPr>
          <p:cNvSpPr/>
          <p:nvPr/>
        </p:nvSpPr>
        <p:spPr>
          <a:xfrm>
            <a:off x="4835356" y="2424831"/>
            <a:ext cx="3915065" cy="1797627"/>
          </a:xfrm>
          <a:prstGeom prst="wedgeRoundRectCallout">
            <a:avLst>
              <a:gd name="adj1" fmla="val -17246"/>
              <a:gd name="adj2" fmla="val 6660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Now let's look at the minutes. On this clock, the big hand is one minute after the 4. Count in 5s to the 4 and then count on in 1s to the minute hand. How many minutes have you counted?</a:t>
            </a:r>
          </a:p>
        </p:txBody>
      </p:sp>
      <p:sp>
        <p:nvSpPr>
          <p:cNvPr id="34" name="Rectangle 33">
            <a:extLst>
              <a:ext uri="{FF2B5EF4-FFF2-40B4-BE49-F238E27FC236}">
                <a16:creationId xmlns:a16="http://schemas.microsoft.com/office/drawing/2014/main" id="{9FC4DF9A-5E4A-4E85-945F-91A90BC9C47D}"/>
              </a:ext>
            </a:extLst>
          </p:cNvPr>
          <p:cNvSpPr/>
          <p:nvPr/>
        </p:nvSpPr>
        <p:spPr>
          <a:xfrm>
            <a:off x="2292684" y="5267511"/>
            <a:ext cx="1351652" cy="369332"/>
          </a:xfrm>
          <a:prstGeom prst="rect">
            <a:avLst/>
          </a:prstGeom>
        </p:spPr>
        <p:txBody>
          <a:bodyPr wrap="none">
            <a:spAutoFit/>
          </a:bodyPr>
          <a:lstStyle/>
          <a:p>
            <a:pPr algn="ctr"/>
            <a:r>
              <a:rPr lang="en-GB" b="1" dirty="0"/>
              <a:t>20 + 1 = 21</a:t>
            </a:r>
          </a:p>
        </p:txBody>
      </p:sp>
      <p:cxnSp>
        <p:nvCxnSpPr>
          <p:cNvPr id="14" name="Straight Arrow Connector 13">
            <a:extLst>
              <a:ext uri="{FF2B5EF4-FFF2-40B4-BE49-F238E27FC236}">
                <a16:creationId xmlns:a16="http://schemas.microsoft.com/office/drawing/2014/main" id="{A1215AA7-93DB-4CB0-8DDE-0783A5732CF8}"/>
              </a:ext>
            </a:extLst>
          </p:cNvPr>
          <p:cNvCxnSpPr>
            <a:cxnSpLocks/>
          </p:cNvCxnSpPr>
          <p:nvPr/>
        </p:nvCxnSpPr>
        <p:spPr>
          <a:xfrm>
            <a:off x="2960821" y="3656866"/>
            <a:ext cx="848979" cy="677651"/>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B4A1503-4CA3-4975-A6C2-478BBEF9E0B5}"/>
              </a:ext>
            </a:extLst>
          </p:cNvPr>
          <p:cNvCxnSpPr>
            <a:cxnSpLocks/>
          </p:cNvCxnSpPr>
          <p:nvPr/>
        </p:nvCxnSpPr>
        <p:spPr>
          <a:xfrm flipH="1">
            <a:off x="2379091" y="3656866"/>
            <a:ext cx="581730" cy="601823"/>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173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31"/>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wipe(left)">
                                      <p:cBhvr>
                                        <p:cTn id="28" dur="500"/>
                                        <p:tgtEl>
                                          <p:spTgt spid="46"/>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wipe(left)">
                                      <p:cBhvr>
                                        <p:cTn id="37" dur="500"/>
                                        <p:tgtEl>
                                          <p:spTgt spid="49"/>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wipe(up)">
                                      <p:cBhvr>
                                        <p:cTn id="46" dur="500"/>
                                        <p:tgtEl>
                                          <p:spTgt spid="50"/>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wipe(up)">
                                      <p:cBhvr>
                                        <p:cTn id="55" dur="500"/>
                                        <p:tgtEl>
                                          <p:spTgt spid="51"/>
                                        </p:tgtEl>
                                      </p:cBhvr>
                                    </p:animEffec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childTnLst>
                          </p:cTn>
                        </p:par>
                        <p:par>
                          <p:cTn id="60" fill="hold">
                            <p:stCondLst>
                              <p:cond delay="1000"/>
                            </p:stCondLst>
                            <p:childTnLst>
                              <p:par>
                                <p:cTn id="61" presetID="22" presetClass="entr" presetSubtype="1" fill="hold" grpId="0" nodeType="after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wipe(up)">
                                      <p:cBhvr>
                                        <p:cTn id="63" dur="500"/>
                                        <p:tgtEl>
                                          <p:spTgt spid="48"/>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34"/>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P spid="49" grpId="0" animBg="1"/>
      <p:bldP spid="50" grpId="0" animBg="1"/>
      <p:bldP spid="51" grpId="0" animBg="1"/>
      <p:bldP spid="31" grpId="0" animBg="1"/>
      <p:bldP spid="31" grpId="1" animBg="1"/>
      <p:bldP spid="32" grpId="0"/>
      <p:bldP spid="33" grpId="0" animBg="1"/>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1977081"/>
            <a:ext cx="7632700" cy="4115743"/>
          </a:xfrm>
          <a:prstGeom prst="rect">
            <a:avLst/>
          </a:prstGeom>
        </p:spPr>
      </p:pic>
      <p:sp>
        <p:nvSpPr>
          <p:cNvPr id="8" name="Rectangle 7"/>
          <p:cNvSpPr/>
          <p:nvPr/>
        </p:nvSpPr>
        <p:spPr>
          <a:xfrm>
            <a:off x="2047396" y="697112"/>
            <a:ext cx="4985339"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Past the Hour</a:t>
            </a:r>
          </a:p>
        </p:txBody>
      </p:sp>
      <p:pic>
        <p:nvPicPr>
          <p:cNvPr id="12" name="Picture 11">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770" y="2170963"/>
            <a:ext cx="4396009" cy="3108486"/>
          </a:xfrm>
          <a:prstGeom prst="rect">
            <a:avLst/>
          </a:prstGeom>
        </p:spPr>
      </p:pic>
      <p:pic>
        <p:nvPicPr>
          <p:cNvPr id="13" name="Picture 12">
            <a:extLst>
              <a:ext uri="{FF2B5EF4-FFF2-40B4-BE49-F238E27FC236}">
                <a16:creationId xmlns:a16="http://schemas.microsoft.com/office/drawing/2014/main" id="{449518DC-328B-4552-8E3D-902328B226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239" t="-9879" r="-7507"/>
          <a:stretch/>
        </p:blipFill>
        <p:spPr>
          <a:xfrm flipH="1">
            <a:off x="4199205" y="4174203"/>
            <a:ext cx="3545059" cy="1910110"/>
          </a:xfrm>
          <a:prstGeom prst="rect">
            <a:avLst/>
          </a:prstGeom>
        </p:spPr>
      </p:pic>
      <p:sp>
        <p:nvSpPr>
          <p:cNvPr id="16" name="Oval 15">
            <a:extLst>
              <a:ext uri="{FF2B5EF4-FFF2-40B4-BE49-F238E27FC236}">
                <a16:creationId xmlns:a16="http://schemas.microsoft.com/office/drawing/2014/main" id="{C0AA5EA1-CB63-4731-B997-97DE4DCD8131}"/>
              </a:ext>
            </a:extLst>
          </p:cNvPr>
          <p:cNvSpPr/>
          <p:nvPr/>
        </p:nvSpPr>
        <p:spPr>
          <a:xfrm flipH="1">
            <a:off x="2914329" y="3632222"/>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A1215AA7-93DB-4CB0-8DDE-0783A5732CF8}"/>
              </a:ext>
            </a:extLst>
          </p:cNvPr>
          <p:cNvCxnSpPr>
            <a:cxnSpLocks/>
          </p:cNvCxnSpPr>
          <p:nvPr/>
        </p:nvCxnSpPr>
        <p:spPr>
          <a:xfrm flipV="1">
            <a:off x="2960821" y="3043934"/>
            <a:ext cx="851524" cy="612933"/>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B4A1503-4CA3-4975-A6C2-478BBEF9E0B5}"/>
              </a:ext>
            </a:extLst>
          </p:cNvPr>
          <p:cNvCxnSpPr>
            <a:cxnSpLocks/>
          </p:cNvCxnSpPr>
          <p:nvPr/>
        </p:nvCxnSpPr>
        <p:spPr>
          <a:xfrm flipH="1" flipV="1">
            <a:off x="2630658" y="3003899"/>
            <a:ext cx="330163" cy="652967"/>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6B870B90-3342-426F-8B87-24E5A1E1F754}"/>
              </a:ext>
            </a:extLst>
          </p:cNvPr>
          <p:cNvGrpSpPr/>
          <p:nvPr/>
        </p:nvGrpSpPr>
        <p:grpSpPr>
          <a:xfrm>
            <a:off x="4218896" y="2686666"/>
            <a:ext cx="365805" cy="307777"/>
            <a:chOff x="5645213" y="3153483"/>
            <a:chExt cx="365805" cy="307777"/>
          </a:xfrm>
        </p:grpSpPr>
        <p:sp>
          <p:nvSpPr>
            <p:cNvPr id="15" name="Oval 14">
              <a:extLst>
                <a:ext uri="{FF2B5EF4-FFF2-40B4-BE49-F238E27FC236}">
                  <a16:creationId xmlns:a16="http://schemas.microsoft.com/office/drawing/2014/main" id="{F5C84449-2386-44D5-84B7-A68D63D712D2}"/>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409117BC-AAD9-4A64-8B0E-D120811DFF68}"/>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22" name="Group 21">
            <a:extLst>
              <a:ext uri="{FF2B5EF4-FFF2-40B4-BE49-F238E27FC236}">
                <a16:creationId xmlns:a16="http://schemas.microsoft.com/office/drawing/2014/main" id="{7A033FFC-5F52-4070-AB98-6201EEAAECEE}"/>
              </a:ext>
            </a:extLst>
          </p:cNvPr>
          <p:cNvGrpSpPr/>
          <p:nvPr/>
        </p:nvGrpSpPr>
        <p:grpSpPr>
          <a:xfrm>
            <a:off x="3607585" y="2041879"/>
            <a:ext cx="279244" cy="307777"/>
            <a:chOff x="5688493" y="3153483"/>
            <a:chExt cx="279244" cy="307777"/>
          </a:xfrm>
        </p:grpSpPr>
        <p:sp>
          <p:nvSpPr>
            <p:cNvPr id="23" name="Oval 22">
              <a:extLst>
                <a:ext uri="{FF2B5EF4-FFF2-40B4-BE49-F238E27FC236}">
                  <a16:creationId xmlns:a16="http://schemas.microsoft.com/office/drawing/2014/main" id="{8875FD91-673A-4A37-B044-C39ABA1C9318}"/>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F5C09591-26E4-40CC-B75B-D8B4419259E2}"/>
                </a:ext>
              </a:extLst>
            </p:cNvPr>
            <p:cNvSpPr/>
            <p:nvPr/>
          </p:nvSpPr>
          <p:spPr>
            <a:xfrm>
              <a:off x="5688493" y="3153483"/>
              <a:ext cx="279244" cy="307777"/>
            </a:xfrm>
            <a:prstGeom prst="rect">
              <a:avLst/>
            </a:prstGeom>
          </p:spPr>
          <p:txBody>
            <a:bodyPr wrap="none">
              <a:spAutoFit/>
            </a:bodyPr>
            <a:lstStyle/>
            <a:p>
              <a:pPr algn="ctr"/>
              <a:r>
                <a:rPr lang="en-GB" sz="1400" dirty="0">
                  <a:solidFill>
                    <a:schemeClr val="bg1"/>
                  </a:solidFill>
                </a:rPr>
                <a:t>5</a:t>
              </a:r>
            </a:p>
          </p:txBody>
        </p:sp>
      </p:grpSp>
      <p:sp>
        <p:nvSpPr>
          <p:cNvPr id="25" name="Arrow: Curved Left 24">
            <a:extLst>
              <a:ext uri="{FF2B5EF4-FFF2-40B4-BE49-F238E27FC236}">
                <a16:creationId xmlns:a16="http://schemas.microsoft.com/office/drawing/2014/main" id="{A1E5B1B8-7013-43FA-B344-4E80D0CDBB50}"/>
              </a:ext>
            </a:extLst>
          </p:cNvPr>
          <p:cNvSpPr/>
          <p:nvPr/>
        </p:nvSpPr>
        <p:spPr>
          <a:xfrm rot="17182878">
            <a:off x="3162707" y="2054152"/>
            <a:ext cx="276068" cy="701269"/>
          </a:xfrm>
          <a:prstGeom prst="curvedLeftArrow">
            <a:avLst>
              <a:gd name="adj1" fmla="val 25000"/>
              <a:gd name="adj2" fmla="val 50000"/>
              <a:gd name="adj3" fmla="val 447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Arrow: Curved Left 26">
            <a:extLst>
              <a:ext uri="{FF2B5EF4-FFF2-40B4-BE49-F238E27FC236}">
                <a16:creationId xmlns:a16="http://schemas.microsoft.com/office/drawing/2014/main" id="{1775EB03-75DC-4A66-B5FE-E43D9645B01B}"/>
              </a:ext>
            </a:extLst>
          </p:cNvPr>
          <p:cNvSpPr/>
          <p:nvPr/>
        </p:nvSpPr>
        <p:spPr>
          <a:xfrm rot="18701423">
            <a:off x="3759180" y="2410483"/>
            <a:ext cx="276068" cy="701269"/>
          </a:xfrm>
          <a:prstGeom prst="curvedLeftArrow">
            <a:avLst>
              <a:gd name="adj1" fmla="val 25000"/>
              <a:gd name="adj2" fmla="val 50000"/>
              <a:gd name="adj3" fmla="val 447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Speech Bubble: Rectangle with Corners Rounded 28">
            <a:extLst>
              <a:ext uri="{FF2B5EF4-FFF2-40B4-BE49-F238E27FC236}">
                <a16:creationId xmlns:a16="http://schemas.microsoft.com/office/drawing/2014/main" id="{9FA7C58A-271A-488C-BA4A-AD827DBF744E}"/>
              </a:ext>
            </a:extLst>
          </p:cNvPr>
          <p:cNvSpPr/>
          <p:nvPr/>
        </p:nvSpPr>
        <p:spPr>
          <a:xfrm>
            <a:off x="5094380" y="3246539"/>
            <a:ext cx="2720149" cy="840510"/>
          </a:xfrm>
          <a:prstGeom prst="wedgeRoundRectCallout">
            <a:avLst>
              <a:gd name="adj1" fmla="val -15532"/>
              <a:gd name="adj2" fmla="val 8300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What hour is shown </a:t>
            </a:r>
          </a:p>
          <a:p>
            <a:pPr algn="ctr"/>
            <a:r>
              <a:rPr lang="en-GB" dirty="0">
                <a:solidFill>
                  <a:schemeClr val="tx1"/>
                </a:solidFill>
              </a:rPr>
              <a:t>on the clock?</a:t>
            </a:r>
          </a:p>
        </p:txBody>
      </p:sp>
      <p:sp>
        <p:nvSpPr>
          <p:cNvPr id="29" name="Rectangle 28">
            <a:extLst>
              <a:ext uri="{FF2B5EF4-FFF2-40B4-BE49-F238E27FC236}">
                <a16:creationId xmlns:a16="http://schemas.microsoft.com/office/drawing/2014/main" id="{19BE042E-FF63-48FD-B572-6D1667E8F3C8}"/>
              </a:ext>
            </a:extLst>
          </p:cNvPr>
          <p:cNvSpPr/>
          <p:nvPr/>
        </p:nvSpPr>
        <p:spPr>
          <a:xfrm>
            <a:off x="1308440" y="5620366"/>
            <a:ext cx="3320141" cy="369332"/>
          </a:xfrm>
          <a:prstGeom prst="rect">
            <a:avLst/>
          </a:prstGeom>
        </p:spPr>
        <p:txBody>
          <a:bodyPr wrap="square">
            <a:spAutoFit/>
          </a:bodyPr>
          <a:lstStyle/>
          <a:p>
            <a:pPr algn="ctr"/>
            <a:r>
              <a:rPr lang="en-GB" b="1" dirty="0"/>
              <a:t>It is 9 minutes past the hour. </a:t>
            </a:r>
          </a:p>
        </p:txBody>
      </p:sp>
      <p:sp>
        <p:nvSpPr>
          <p:cNvPr id="30" name="Speech Bubble: Rectangle with Corners Rounded 28">
            <a:extLst>
              <a:ext uri="{FF2B5EF4-FFF2-40B4-BE49-F238E27FC236}">
                <a16:creationId xmlns:a16="http://schemas.microsoft.com/office/drawing/2014/main" id="{12EB3ADA-CF0D-4839-9404-EC635CC49001}"/>
              </a:ext>
            </a:extLst>
          </p:cNvPr>
          <p:cNvSpPr/>
          <p:nvPr/>
        </p:nvSpPr>
        <p:spPr>
          <a:xfrm>
            <a:off x="4640206" y="2431568"/>
            <a:ext cx="3915065" cy="1797627"/>
          </a:xfrm>
          <a:prstGeom prst="wedgeRoundRectCallout">
            <a:avLst>
              <a:gd name="adj1" fmla="val -17246"/>
              <a:gd name="adj2" fmla="val 6660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Now let's look at the minutes. On this clock, the big hand is one minute before the 2. Count in 5s to the 2 and then count back in 1s to the minute hand. How many minutes have you counted?</a:t>
            </a:r>
          </a:p>
        </p:txBody>
      </p:sp>
      <p:sp>
        <p:nvSpPr>
          <p:cNvPr id="31" name="Rectangle 30">
            <a:extLst>
              <a:ext uri="{FF2B5EF4-FFF2-40B4-BE49-F238E27FC236}">
                <a16:creationId xmlns:a16="http://schemas.microsoft.com/office/drawing/2014/main" id="{AFFB5D8B-177B-4C5A-B8B2-7BA3AE3C8BEE}"/>
              </a:ext>
            </a:extLst>
          </p:cNvPr>
          <p:cNvSpPr/>
          <p:nvPr/>
        </p:nvSpPr>
        <p:spPr>
          <a:xfrm>
            <a:off x="2385658" y="5267511"/>
            <a:ext cx="1165704" cy="369332"/>
          </a:xfrm>
          <a:prstGeom prst="rect">
            <a:avLst/>
          </a:prstGeom>
        </p:spPr>
        <p:txBody>
          <a:bodyPr wrap="none">
            <a:spAutoFit/>
          </a:bodyPr>
          <a:lstStyle/>
          <a:p>
            <a:pPr algn="ctr"/>
            <a:r>
              <a:rPr lang="en-GB" b="1" dirty="0"/>
              <a:t>10 - 1 = 9</a:t>
            </a:r>
          </a:p>
        </p:txBody>
      </p:sp>
      <p:sp>
        <p:nvSpPr>
          <p:cNvPr id="26" name="Arrow: Curved Left 25">
            <a:extLst>
              <a:ext uri="{FF2B5EF4-FFF2-40B4-BE49-F238E27FC236}">
                <a16:creationId xmlns:a16="http://schemas.microsoft.com/office/drawing/2014/main" id="{069FD2CF-E2D6-43D3-9B49-4461AEFC2DF6}"/>
              </a:ext>
            </a:extLst>
          </p:cNvPr>
          <p:cNvSpPr/>
          <p:nvPr/>
        </p:nvSpPr>
        <p:spPr>
          <a:xfrm rot="20005285" flipV="1">
            <a:off x="3955181" y="2902893"/>
            <a:ext cx="154531" cy="183100"/>
          </a:xfrm>
          <a:prstGeom prst="curvedLeftArrow">
            <a:avLst>
              <a:gd name="adj1" fmla="val 25000"/>
              <a:gd name="adj2" fmla="val 50000"/>
              <a:gd name="adj3" fmla="val 234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55177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28"/>
                                        </p:tgtEl>
                                        <p:attrNameLst>
                                          <p:attrName>style.visibility</p:attrName>
                                        </p:attrNameLst>
                                      </p:cBhvr>
                                      <p:to>
                                        <p:strVal val="hidden"/>
                                      </p:to>
                                    </p:set>
                                  </p:childTnLst>
                                </p:cTn>
                              </p:par>
                            </p:childTnLst>
                          </p:cTn>
                        </p:par>
                        <p:par>
                          <p:cTn id="20" fill="hold">
                            <p:stCondLst>
                              <p:cond delay="0"/>
                            </p:stCondLst>
                            <p:childTnLst>
                              <p:par>
                                <p:cTn id="21" presetID="10" presetClass="entr" presetSubtype="0"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500"/>
                                        <p:tgtEl>
                                          <p:spTgt spid="25"/>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par>
                          <p:cTn id="42" fill="hold">
                            <p:stCondLst>
                              <p:cond delay="1000"/>
                            </p:stCondLst>
                            <p:childTnLst>
                              <p:par>
                                <p:cTn id="43" presetID="22" presetClass="entr" presetSubtype="1" fill="hold" grpId="0"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up)">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8" grpId="0" animBg="1"/>
      <p:bldP spid="28" grpId="1" animBg="1"/>
      <p:bldP spid="29" grpId="0"/>
      <p:bldP spid="30" grpId="0" animBg="1"/>
      <p:bldP spid="31" grpId="0"/>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047396" y="697112"/>
            <a:ext cx="4985339"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Past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Write the time shown on these clocks:</a:t>
            </a:r>
          </a:p>
        </p:txBody>
      </p:sp>
      <p:pic>
        <p:nvPicPr>
          <p:cNvPr id="5" name="Picture 4">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311640"/>
            <a:ext cx="4396009" cy="3108486"/>
          </a:xfrm>
          <a:prstGeom prst="rect">
            <a:avLst/>
          </a:prstGeom>
        </p:spPr>
      </p:pic>
      <p:cxnSp>
        <p:nvCxnSpPr>
          <p:cNvPr id="6" name="Straight Arrow Connector 5">
            <a:extLst>
              <a:ext uri="{FF2B5EF4-FFF2-40B4-BE49-F238E27FC236}">
                <a16:creationId xmlns:a16="http://schemas.microsoft.com/office/drawing/2014/main" id="{A1215AA7-93DB-4CB0-8DDE-0783A5732CF8}"/>
              </a:ext>
            </a:extLst>
          </p:cNvPr>
          <p:cNvCxnSpPr>
            <a:cxnSpLocks/>
          </p:cNvCxnSpPr>
          <p:nvPr/>
        </p:nvCxnSpPr>
        <p:spPr>
          <a:xfrm>
            <a:off x="2647190" y="3797544"/>
            <a:ext cx="602447" cy="922167"/>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B4A1503-4CA3-4975-A6C2-478BBEF9E0B5}"/>
              </a:ext>
            </a:extLst>
          </p:cNvPr>
          <p:cNvCxnSpPr>
            <a:cxnSpLocks/>
          </p:cNvCxnSpPr>
          <p:nvPr/>
        </p:nvCxnSpPr>
        <p:spPr>
          <a:xfrm flipV="1">
            <a:off x="2647191" y="3564294"/>
            <a:ext cx="818207" cy="23325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C0AA5EA1-CB63-4731-B997-97DE4DCD8131}"/>
              </a:ext>
            </a:extLst>
          </p:cNvPr>
          <p:cNvSpPr/>
          <p:nvPr/>
        </p:nvSpPr>
        <p:spPr>
          <a:xfrm flipH="1">
            <a:off x="2600698"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id="{02DCE77F-54CC-48BA-93F2-D063DBBC23C6}"/>
              </a:ext>
            </a:extLst>
          </p:cNvPr>
          <p:cNvSpPr/>
          <p:nvPr/>
        </p:nvSpPr>
        <p:spPr>
          <a:xfrm>
            <a:off x="1563883" y="5545672"/>
            <a:ext cx="2073630" cy="408623"/>
          </a:xfrm>
          <a:prstGeom prst="roundRect">
            <a:avLst/>
          </a:prstGeom>
          <a:solidFill>
            <a:srgbClr val="D1C4DE"/>
          </a:solidFill>
          <a:ln w="19050">
            <a:solidFill>
              <a:srgbClr val="4A3582"/>
            </a:solidFill>
          </a:ln>
        </p:spPr>
        <p:txBody>
          <a:bodyPr wrap="none">
            <a:spAutoFit/>
          </a:bodyPr>
          <a:lstStyle/>
          <a:p>
            <a:pPr algn="ctr"/>
            <a:r>
              <a:rPr lang="en-GB" b="1" dirty="0"/>
              <a:t>24 minutes past 2</a:t>
            </a:r>
          </a:p>
        </p:txBody>
      </p:sp>
      <p:pic>
        <p:nvPicPr>
          <p:cNvPr id="11" name="Picture 10">
            <a:extLst>
              <a:ext uri="{FF2B5EF4-FFF2-40B4-BE49-F238E27FC236}">
                <a16:creationId xmlns:a16="http://schemas.microsoft.com/office/drawing/2014/main"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324080"/>
            <a:ext cx="4396009" cy="3108486"/>
          </a:xfrm>
          <a:prstGeom prst="rect">
            <a:avLst/>
          </a:prstGeom>
        </p:spPr>
      </p:pic>
      <p:cxnSp>
        <p:nvCxnSpPr>
          <p:cNvPr id="12" name="Straight Arrow Connector 11">
            <a:extLst>
              <a:ext uri="{FF2B5EF4-FFF2-40B4-BE49-F238E27FC236}">
                <a16:creationId xmlns:a16="http://schemas.microsoft.com/office/drawing/2014/main" id="{0DDB82E2-F7E0-445F-9096-60034DF59977}"/>
              </a:ext>
            </a:extLst>
          </p:cNvPr>
          <p:cNvCxnSpPr>
            <a:cxnSpLocks/>
            <a:stCxn id="14" idx="2"/>
          </p:cNvCxnSpPr>
          <p:nvPr/>
        </p:nvCxnSpPr>
        <p:spPr>
          <a:xfrm flipV="1">
            <a:off x="6605878" y="3404383"/>
            <a:ext cx="917573" cy="415008"/>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CB1882E-BF42-4ECA-A6A1-D67082D299DF}"/>
              </a:ext>
            </a:extLst>
          </p:cNvPr>
          <p:cNvCxnSpPr>
            <a:cxnSpLocks/>
          </p:cNvCxnSpPr>
          <p:nvPr/>
        </p:nvCxnSpPr>
        <p:spPr>
          <a:xfrm flipH="1" flipV="1">
            <a:off x="5760098" y="3794448"/>
            <a:ext cx="799289" cy="21757"/>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5C818BEA-1227-4C87-AF83-563857A69C8E}"/>
              </a:ext>
            </a:extLst>
          </p:cNvPr>
          <p:cNvSpPr/>
          <p:nvPr/>
        </p:nvSpPr>
        <p:spPr>
          <a:xfrm flipH="1">
            <a:off x="6512894"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id="{6C63B89F-BCF5-4CF5-BF6C-AAE2A9D22D0F}"/>
              </a:ext>
            </a:extLst>
          </p:cNvPr>
          <p:cNvSpPr/>
          <p:nvPr/>
        </p:nvSpPr>
        <p:spPr>
          <a:xfrm>
            <a:off x="5505354" y="5545672"/>
            <a:ext cx="2073630" cy="408623"/>
          </a:xfrm>
          <a:prstGeom prst="roundRect">
            <a:avLst/>
          </a:prstGeom>
          <a:solidFill>
            <a:srgbClr val="D1C4DE"/>
          </a:solidFill>
          <a:ln w="19050">
            <a:solidFill>
              <a:srgbClr val="4A3582"/>
            </a:solidFill>
          </a:ln>
        </p:spPr>
        <p:txBody>
          <a:bodyPr wrap="none">
            <a:spAutoFit/>
          </a:bodyPr>
          <a:lstStyle/>
          <a:p>
            <a:pPr algn="ctr"/>
            <a:r>
              <a:rPr lang="en-GB" b="1" dirty="0"/>
              <a:t>11 minutes past 9</a:t>
            </a:r>
          </a:p>
        </p:txBody>
      </p:sp>
      <p:sp>
        <p:nvSpPr>
          <p:cNvPr id="16" name="Oval 15">
            <a:extLst>
              <a:ext uri="{FF2B5EF4-FFF2-40B4-BE49-F238E27FC236}">
                <a16:creationId xmlns:a16="http://schemas.microsoft.com/office/drawing/2014/main" id="{C16D46C1-352A-4F75-AE29-2B91DC10262C}"/>
              </a:ext>
            </a:extLst>
          </p:cNvPr>
          <p:cNvSpPr/>
          <p:nvPr/>
        </p:nvSpPr>
        <p:spPr>
          <a:xfrm>
            <a:off x="3228518" y="2462696"/>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grpSp>
        <p:nvGrpSpPr>
          <p:cNvPr id="17" name="Group 16">
            <a:extLst>
              <a:ext uri="{FF2B5EF4-FFF2-40B4-BE49-F238E27FC236}">
                <a16:creationId xmlns:a16="http://schemas.microsoft.com/office/drawing/2014/main" id="{6C538FD5-5F35-4597-B448-623C0B522F07}"/>
              </a:ext>
            </a:extLst>
          </p:cNvPr>
          <p:cNvGrpSpPr/>
          <p:nvPr/>
        </p:nvGrpSpPr>
        <p:grpSpPr>
          <a:xfrm>
            <a:off x="3675495" y="2916589"/>
            <a:ext cx="365805" cy="307777"/>
            <a:chOff x="5645213" y="3153483"/>
            <a:chExt cx="365805" cy="307777"/>
          </a:xfrm>
        </p:grpSpPr>
        <p:sp>
          <p:nvSpPr>
            <p:cNvPr id="18" name="Oval 17">
              <a:extLst>
                <a:ext uri="{FF2B5EF4-FFF2-40B4-BE49-F238E27FC236}">
                  <a16:creationId xmlns:a16="http://schemas.microsoft.com/office/drawing/2014/main" id="{FEC27D74-03A4-4540-9B78-D4153E5142C9}"/>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760490BE-7CAF-46B7-A494-DCA3DE153A4E}"/>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21" name="Group 20">
            <a:extLst>
              <a:ext uri="{FF2B5EF4-FFF2-40B4-BE49-F238E27FC236}">
                <a16:creationId xmlns:a16="http://schemas.microsoft.com/office/drawing/2014/main" id="{08819B92-B214-4830-8265-C5D5E72A4BC4}"/>
              </a:ext>
            </a:extLst>
          </p:cNvPr>
          <p:cNvGrpSpPr/>
          <p:nvPr/>
        </p:nvGrpSpPr>
        <p:grpSpPr>
          <a:xfrm>
            <a:off x="3886906" y="3643654"/>
            <a:ext cx="348173" cy="307777"/>
            <a:chOff x="5654029" y="3153483"/>
            <a:chExt cx="348173" cy="307777"/>
          </a:xfrm>
        </p:grpSpPr>
        <p:sp>
          <p:nvSpPr>
            <p:cNvPr id="22" name="Oval 21">
              <a:extLst>
                <a:ext uri="{FF2B5EF4-FFF2-40B4-BE49-F238E27FC236}">
                  <a16:creationId xmlns:a16="http://schemas.microsoft.com/office/drawing/2014/main" id="{5BE4A9D9-0C92-4026-A62D-0B20BA0CCC26}"/>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a:extLst>
                <a:ext uri="{FF2B5EF4-FFF2-40B4-BE49-F238E27FC236}">
                  <a16:creationId xmlns:a16="http://schemas.microsoft.com/office/drawing/2014/main" id="{1EBE16A8-9EF1-4DAB-AE9F-0459A87FC266}"/>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grpSp>
        <p:nvGrpSpPr>
          <p:cNvPr id="24" name="Group 23">
            <a:extLst>
              <a:ext uri="{FF2B5EF4-FFF2-40B4-BE49-F238E27FC236}">
                <a16:creationId xmlns:a16="http://schemas.microsoft.com/office/drawing/2014/main" id="{1B204568-0393-4AF9-ADA5-4817D8A773F5}"/>
              </a:ext>
            </a:extLst>
          </p:cNvPr>
          <p:cNvGrpSpPr/>
          <p:nvPr/>
        </p:nvGrpSpPr>
        <p:grpSpPr>
          <a:xfrm>
            <a:off x="3666678" y="4434496"/>
            <a:ext cx="391454" cy="307777"/>
            <a:chOff x="5646296" y="3153483"/>
            <a:chExt cx="391454" cy="307777"/>
          </a:xfrm>
        </p:grpSpPr>
        <p:sp>
          <p:nvSpPr>
            <p:cNvPr id="25" name="Oval 24">
              <a:extLst>
                <a:ext uri="{FF2B5EF4-FFF2-40B4-BE49-F238E27FC236}">
                  <a16:creationId xmlns:a16="http://schemas.microsoft.com/office/drawing/2014/main" id="{3FECB6C5-14E9-420E-A0B8-F5B43035CBB5}"/>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a:extLst>
                <a:ext uri="{FF2B5EF4-FFF2-40B4-BE49-F238E27FC236}">
                  <a16:creationId xmlns:a16="http://schemas.microsoft.com/office/drawing/2014/main" id="{C7632D34-3EB5-407B-824F-DAA7D0CD5407}"/>
                </a:ext>
              </a:extLst>
            </p:cNvPr>
            <p:cNvSpPr/>
            <p:nvPr/>
          </p:nvSpPr>
          <p:spPr>
            <a:xfrm>
              <a:off x="5646296" y="3153483"/>
              <a:ext cx="391454" cy="307777"/>
            </a:xfrm>
            <a:prstGeom prst="rect">
              <a:avLst/>
            </a:prstGeom>
          </p:spPr>
          <p:txBody>
            <a:bodyPr wrap="none">
              <a:spAutoFit/>
            </a:bodyPr>
            <a:lstStyle/>
            <a:p>
              <a:pPr algn="ctr"/>
              <a:r>
                <a:rPr lang="en-GB" sz="1400" dirty="0">
                  <a:solidFill>
                    <a:schemeClr val="bg1"/>
                  </a:solidFill>
                </a:rPr>
                <a:t>20</a:t>
              </a:r>
            </a:p>
          </p:txBody>
        </p:sp>
      </p:grpSp>
      <p:grpSp>
        <p:nvGrpSpPr>
          <p:cNvPr id="27" name="Group 26">
            <a:extLst>
              <a:ext uri="{FF2B5EF4-FFF2-40B4-BE49-F238E27FC236}">
                <a16:creationId xmlns:a16="http://schemas.microsoft.com/office/drawing/2014/main" id="{FF8177B5-1241-4408-9E60-F11CB351C402}"/>
              </a:ext>
            </a:extLst>
          </p:cNvPr>
          <p:cNvGrpSpPr/>
          <p:nvPr/>
        </p:nvGrpSpPr>
        <p:grpSpPr>
          <a:xfrm>
            <a:off x="3163692" y="4944203"/>
            <a:ext cx="373821" cy="307777"/>
            <a:chOff x="5655113" y="3153483"/>
            <a:chExt cx="373821" cy="307777"/>
          </a:xfrm>
        </p:grpSpPr>
        <p:sp>
          <p:nvSpPr>
            <p:cNvPr id="28" name="Oval 27">
              <a:extLst>
                <a:ext uri="{FF2B5EF4-FFF2-40B4-BE49-F238E27FC236}">
                  <a16:creationId xmlns:a16="http://schemas.microsoft.com/office/drawing/2014/main" id="{C11098D8-8CBA-42A5-9178-0BC00D4BA36E}"/>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DB00C5BC-725B-48ED-8B7B-6DD35CF763F9}"/>
                </a:ext>
              </a:extLst>
            </p:cNvPr>
            <p:cNvSpPr/>
            <p:nvPr/>
          </p:nvSpPr>
          <p:spPr>
            <a:xfrm>
              <a:off x="5655113" y="3153483"/>
              <a:ext cx="373821" cy="307777"/>
            </a:xfrm>
            <a:prstGeom prst="rect">
              <a:avLst/>
            </a:prstGeom>
          </p:spPr>
          <p:txBody>
            <a:bodyPr wrap="none">
              <a:spAutoFit/>
            </a:bodyPr>
            <a:lstStyle/>
            <a:p>
              <a:pPr algn="ctr"/>
              <a:r>
                <a:rPr lang="en-GB" sz="1400" dirty="0">
                  <a:solidFill>
                    <a:schemeClr val="bg1"/>
                  </a:solidFill>
                </a:rPr>
                <a:t>25</a:t>
              </a:r>
            </a:p>
          </p:txBody>
        </p:sp>
      </p:grpSp>
      <p:grpSp>
        <p:nvGrpSpPr>
          <p:cNvPr id="30" name="Group 29">
            <a:extLst>
              <a:ext uri="{FF2B5EF4-FFF2-40B4-BE49-F238E27FC236}">
                <a16:creationId xmlns:a16="http://schemas.microsoft.com/office/drawing/2014/main" id="{C12463D2-5F08-4C8A-A50F-BCFC6C8C9CCA}"/>
              </a:ext>
            </a:extLst>
          </p:cNvPr>
          <p:cNvGrpSpPr/>
          <p:nvPr/>
        </p:nvGrpSpPr>
        <p:grpSpPr>
          <a:xfrm>
            <a:off x="2430467" y="5136993"/>
            <a:ext cx="386644" cy="307777"/>
            <a:chOff x="5648701" y="3153483"/>
            <a:chExt cx="386644" cy="307777"/>
          </a:xfrm>
        </p:grpSpPr>
        <p:sp>
          <p:nvSpPr>
            <p:cNvPr id="31" name="Oval 30">
              <a:extLst>
                <a:ext uri="{FF2B5EF4-FFF2-40B4-BE49-F238E27FC236}">
                  <a16:creationId xmlns:a16="http://schemas.microsoft.com/office/drawing/2014/main" id="{4F0E610D-5674-4349-B07B-4996E0D58C24}"/>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extLst>
                <a:ext uri="{FF2B5EF4-FFF2-40B4-BE49-F238E27FC236}">
                  <a16:creationId xmlns:a16="http://schemas.microsoft.com/office/drawing/2014/main" id="{B5E577BA-BD10-45B5-A2F8-369D16A28596}"/>
                </a:ext>
              </a:extLst>
            </p:cNvPr>
            <p:cNvSpPr/>
            <p:nvPr/>
          </p:nvSpPr>
          <p:spPr>
            <a:xfrm>
              <a:off x="5648701" y="3153483"/>
              <a:ext cx="386644" cy="307777"/>
            </a:xfrm>
            <a:prstGeom prst="rect">
              <a:avLst/>
            </a:prstGeom>
          </p:spPr>
          <p:txBody>
            <a:bodyPr wrap="none">
              <a:spAutoFit/>
            </a:bodyPr>
            <a:lstStyle/>
            <a:p>
              <a:pPr algn="ctr"/>
              <a:r>
                <a:rPr lang="en-GB" sz="1400" dirty="0">
                  <a:solidFill>
                    <a:schemeClr val="bg1"/>
                  </a:solidFill>
                </a:rPr>
                <a:t>30</a:t>
              </a:r>
            </a:p>
          </p:txBody>
        </p:sp>
      </p:grpSp>
      <p:sp>
        <p:nvSpPr>
          <p:cNvPr id="33" name="Oval 32">
            <a:extLst>
              <a:ext uri="{FF2B5EF4-FFF2-40B4-BE49-F238E27FC236}">
                <a16:creationId xmlns:a16="http://schemas.microsoft.com/office/drawing/2014/main" id="{C16D46C1-352A-4F75-AE29-2B91DC10262C}"/>
              </a:ext>
            </a:extLst>
          </p:cNvPr>
          <p:cNvSpPr/>
          <p:nvPr/>
        </p:nvSpPr>
        <p:spPr>
          <a:xfrm>
            <a:off x="7176324" y="2469786"/>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grpSp>
        <p:nvGrpSpPr>
          <p:cNvPr id="34" name="Group 33">
            <a:extLst>
              <a:ext uri="{FF2B5EF4-FFF2-40B4-BE49-F238E27FC236}">
                <a16:creationId xmlns:a16="http://schemas.microsoft.com/office/drawing/2014/main" id="{6C538FD5-5F35-4597-B448-623C0B522F07}"/>
              </a:ext>
            </a:extLst>
          </p:cNvPr>
          <p:cNvGrpSpPr/>
          <p:nvPr/>
        </p:nvGrpSpPr>
        <p:grpSpPr>
          <a:xfrm>
            <a:off x="7623301" y="2923679"/>
            <a:ext cx="365805" cy="307777"/>
            <a:chOff x="5645213" y="3153483"/>
            <a:chExt cx="365805" cy="307777"/>
          </a:xfrm>
        </p:grpSpPr>
        <p:sp>
          <p:nvSpPr>
            <p:cNvPr id="35" name="Oval 34">
              <a:extLst>
                <a:ext uri="{FF2B5EF4-FFF2-40B4-BE49-F238E27FC236}">
                  <a16:creationId xmlns:a16="http://schemas.microsoft.com/office/drawing/2014/main" id="{FEC27D74-03A4-4540-9B78-D4153E5142C9}"/>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Rectangle 35">
              <a:extLst>
                <a:ext uri="{FF2B5EF4-FFF2-40B4-BE49-F238E27FC236}">
                  <a16:creationId xmlns:a16="http://schemas.microsoft.com/office/drawing/2014/main" id="{760490BE-7CAF-46B7-A494-DCA3DE153A4E}"/>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37" name="Group 36">
            <a:extLst>
              <a:ext uri="{FF2B5EF4-FFF2-40B4-BE49-F238E27FC236}">
                <a16:creationId xmlns:a16="http://schemas.microsoft.com/office/drawing/2014/main" id="{08819B92-B214-4830-8265-C5D5E72A4BC4}"/>
              </a:ext>
            </a:extLst>
          </p:cNvPr>
          <p:cNvGrpSpPr/>
          <p:nvPr/>
        </p:nvGrpSpPr>
        <p:grpSpPr>
          <a:xfrm>
            <a:off x="7834712" y="3650744"/>
            <a:ext cx="348173" cy="307777"/>
            <a:chOff x="5654029" y="3153483"/>
            <a:chExt cx="348173" cy="307777"/>
          </a:xfrm>
        </p:grpSpPr>
        <p:sp>
          <p:nvSpPr>
            <p:cNvPr id="38" name="Oval 37">
              <a:extLst>
                <a:ext uri="{FF2B5EF4-FFF2-40B4-BE49-F238E27FC236}">
                  <a16:creationId xmlns:a16="http://schemas.microsoft.com/office/drawing/2014/main" id="{5BE4A9D9-0C92-4026-A62D-0B20BA0CCC26}"/>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38">
              <a:extLst>
                <a:ext uri="{FF2B5EF4-FFF2-40B4-BE49-F238E27FC236}">
                  <a16:creationId xmlns:a16="http://schemas.microsoft.com/office/drawing/2014/main" id="{1EBE16A8-9EF1-4DAB-AE9F-0459A87FC266}"/>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grpSp>
        <p:nvGrpSpPr>
          <p:cNvPr id="40" name="Group 39">
            <a:extLst>
              <a:ext uri="{FF2B5EF4-FFF2-40B4-BE49-F238E27FC236}">
                <a16:creationId xmlns:a16="http://schemas.microsoft.com/office/drawing/2014/main" id="{1B204568-0393-4AF9-ADA5-4817D8A773F5}"/>
              </a:ext>
            </a:extLst>
          </p:cNvPr>
          <p:cNvGrpSpPr/>
          <p:nvPr/>
        </p:nvGrpSpPr>
        <p:grpSpPr>
          <a:xfrm>
            <a:off x="7614484" y="4441586"/>
            <a:ext cx="391454" cy="307777"/>
            <a:chOff x="5646296" y="3153483"/>
            <a:chExt cx="391454" cy="307777"/>
          </a:xfrm>
        </p:grpSpPr>
        <p:sp>
          <p:nvSpPr>
            <p:cNvPr id="41" name="Oval 40">
              <a:extLst>
                <a:ext uri="{FF2B5EF4-FFF2-40B4-BE49-F238E27FC236}">
                  <a16:creationId xmlns:a16="http://schemas.microsoft.com/office/drawing/2014/main" id="{3FECB6C5-14E9-420E-A0B8-F5B43035CBB5}"/>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41">
              <a:extLst>
                <a:ext uri="{FF2B5EF4-FFF2-40B4-BE49-F238E27FC236}">
                  <a16:creationId xmlns:a16="http://schemas.microsoft.com/office/drawing/2014/main" id="{C7632D34-3EB5-407B-824F-DAA7D0CD5407}"/>
                </a:ext>
              </a:extLst>
            </p:cNvPr>
            <p:cNvSpPr/>
            <p:nvPr/>
          </p:nvSpPr>
          <p:spPr>
            <a:xfrm>
              <a:off x="5646296" y="3153483"/>
              <a:ext cx="391454" cy="307777"/>
            </a:xfrm>
            <a:prstGeom prst="rect">
              <a:avLst/>
            </a:prstGeom>
          </p:spPr>
          <p:txBody>
            <a:bodyPr wrap="none">
              <a:spAutoFit/>
            </a:bodyPr>
            <a:lstStyle/>
            <a:p>
              <a:pPr algn="ctr"/>
              <a:r>
                <a:rPr lang="en-GB" sz="1400" dirty="0">
                  <a:solidFill>
                    <a:schemeClr val="bg1"/>
                  </a:solidFill>
                </a:rPr>
                <a:t>20</a:t>
              </a:r>
            </a:p>
          </p:txBody>
        </p:sp>
      </p:grpSp>
      <p:grpSp>
        <p:nvGrpSpPr>
          <p:cNvPr id="43" name="Group 42">
            <a:extLst>
              <a:ext uri="{FF2B5EF4-FFF2-40B4-BE49-F238E27FC236}">
                <a16:creationId xmlns:a16="http://schemas.microsoft.com/office/drawing/2014/main" id="{FF8177B5-1241-4408-9E60-F11CB351C402}"/>
              </a:ext>
            </a:extLst>
          </p:cNvPr>
          <p:cNvGrpSpPr/>
          <p:nvPr/>
        </p:nvGrpSpPr>
        <p:grpSpPr>
          <a:xfrm>
            <a:off x="7111498" y="4951293"/>
            <a:ext cx="373821" cy="307777"/>
            <a:chOff x="5655113" y="3153483"/>
            <a:chExt cx="373821" cy="307777"/>
          </a:xfrm>
        </p:grpSpPr>
        <p:sp>
          <p:nvSpPr>
            <p:cNvPr id="44" name="Oval 43">
              <a:extLst>
                <a:ext uri="{FF2B5EF4-FFF2-40B4-BE49-F238E27FC236}">
                  <a16:creationId xmlns:a16="http://schemas.microsoft.com/office/drawing/2014/main" id="{C11098D8-8CBA-42A5-9178-0BC00D4BA36E}"/>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Rectangle 44">
              <a:extLst>
                <a:ext uri="{FF2B5EF4-FFF2-40B4-BE49-F238E27FC236}">
                  <a16:creationId xmlns:a16="http://schemas.microsoft.com/office/drawing/2014/main" id="{DB00C5BC-725B-48ED-8B7B-6DD35CF763F9}"/>
                </a:ext>
              </a:extLst>
            </p:cNvPr>
            <p:cNvSpPr/>
            <p:nvPr/>
          </p:nvSpPr>
          <p:spPr>
            <a:xfrm>
              <a:off x="5655113" y="3153483"/>
              <a:ext cx="373821" cy="307777"/>
            </a:xfrm>
            <a:prstGeom prst="rect">
              <a:avLst/>
            </a:prstGeom>
          </p:spPr>
          <p:txBody>
            <a:bodyPr wrap="none">
              <a:spAutoFit/>
            </a:bodyPr>
            <a:lstStyle/>
            <a:p>
              <a:pPr algn="ctr"/>
              <a:r>
                <a:rPr lang="en-GB" sz="1400" dirty="0">
                  <a:solidFill>
                    <a:schemeClr val="bg1"/>
                  </a:solidFill>
                </a:rPr>
                <a:t>25</a:t>
              </a:r>
            </a:p>
          </p:txBody>
        </p:sp>
      </p:grpSp>
      <p:grpSp>
        <p:nvGrpSpPr>
          <p:cNvPr id="46" name="Group 45">
            <a:extLst>
              <a:ext uri="{FF2B5EF4-FFF2-40B4-BE49-F238E27FC236}">
                <a16:creationId xmlns:a16="http://schemas.microsoft.com/office/drawing/2014/main" id="{C12463D2-5F08-4C8A-A50F-BCFC6C8C9CCA}"/>
              </a:ext>
            </a:extLst>
          </p:cNvPr>
          <p:cNvGrpSpPr/>
          <p:nvPr/>
        </p:nvGrpSpPr>
        <p:grpSpPr>
          <a:xfrm>
            <a:off x="6378273" y="5144083"/>
            <a:ext cx="386644" cy="307777"/>
            <a:chOff x="5648701" y="3153483"/>
            <a:chExt cx="386644" cy="307777"/>
          </a:xfrm>
        </p:grpSpPr>
        <p:sp>
          <p:nvSpPr>
            <p:cNvPr id="47" name="Oval 46">
              <a:extLst>
                <a:ext uri="{FF2B5EF4-FFF2-40B4-BE49-F238E27FC236}">
                  <a16:creationId xmlns:a16="http://schemas.microsoft.com/office/drawing/2014/main" id="{4F0E610D-5674-4349-B07B-4996E0D58C24}"/>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Rectangle 47">
              <a:extLst>
                <a:ext uri="{FF2B5EF4-FFF2-40B4-BE49-F238E27FC236}">
                  <a16:creationId xmlns:a16="http://schemas.microsoft.com/office/drawing/2014/main" id="{B5E577BA-BD10-45B5-A2F8-369D16A28596}"/>
                </a:ext>
              </a:extLst>
            </p:cNvPr>
            <p:cNvSpPr/>
            <p:nvPr/>
          </p:nvSpPr>
          <p:spPr>
            <a:xfrm>
              <a:off x="5648701" y="3153483"/>
              <a:ext cx="386644" cy="307777"/>
            </a:xfrm>
            <a:prstGeom prst="rect">
              <a:avLst/>
            </a:prstGeom>
          </p:spPr>
          <p:txBody>
            <a:bodyPr wrap="none">
              <a:spAutoFit/>
            </a:bodyPr>
            <a:lstStyle/>
            <a:p>
              <a:pPr algn="ctr"/>
              <a:r>
                <a:rPr lang="en-GB" sz="1400" dirty="0">
                  <a:solidFill>
                    <a:schemeClr val="bg1"/>
                  </a:solidFill>
                </a:rPr>
                <a:t>30</a:t>
              </a:r>
            </a:p>
          </p:txBody>
        </p:sp>
      </p:grpSp>
    </p:spTree>
    <p:extLst>
      <p:ext uri="{BB962C8B-B14F-4D97-AF65-F5344CB8AC3E}">
        <p14:creationId xmlns:p14="http://schemas.microsoft.com/office/powerpoint/2010/main" val="386699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par>
                          <p:cTn id="34" fill="hold">
                            <p:stCondLst>
                              <p:cond delay="2000"/>
                            </p:stCondLst>
                            <p:childTnLst>
                              <p:par>
                                <p:cTn id="35" presetID="10" presetClass="entr" presetSubtype="0"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par>
                          <p:cTn id="38" fill="hold">
                            <p:stCondLst>
                              <p:cond delay="2500"/>
                            </p:stCondLst>
                            <p:childTnLst>
                              <p:par>
                                <p:cTn id="39" presetID="10" presetClass="entr" presetSubtype="0" fill="hold"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childTnLst>
                          </p:cTn>
                        </p:par>
                        <p:par>
                          <p:cTn id="42" fill="hold">
                            <p:stCondLst>
                              <p:cond delay="3000"/>
                            </p:stCondLst>
                            <p:childTnLst>
                              <p:par>
                                <p:cTn id="43" presetID="10" presetClass="entr" presetSubtype="0" fill="hold" grpId="0" nodeType="after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500"/>
                                        <p:tgtEl>
                                          <p:spTgt spid="33"/>
                                        </p:tgtEl>
                                      </p:cBhvr>
                                    </p:animEffect>
                                  </p:childTnLst>
                                </p:cTn>
                              </p:par>
                            </p:childTnLst>
                          </p:cTn>
                        </p:par>
                        <p:par>
                          <p:cTn id="46" fill="hold">
                            <p:stCondLst>
                              <p:cond delay="3500"/>
                            </p:stCondLst>
                            <p:childTnLst>
                              <p:par>
                                <p:cTn id="47" presetID="10" presetClass="entr" presetSubtype="0" fill="hold" nodeType="after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500"/>
                                        <p:tgtEl>
                                          <p:spTgt spid="34"/>
                                        </p:tgtEl>
                                      </p:cBhvr>
                                    </p:animEffect>
                                  </p:childTnLst>
                                </p:cTn>
                              </p:par>
                            </p:childTnLst>
                          </p:cTn>
                        </p:par>
                        <p:par>
                          <p:cTn id="50" fill="hold">
                            <p:stCondLst>
                              <p:cond delay="4000"/>
                            </p:stCondLst>
                            <p:childTnLst>
                              <p:par>
                                <p:cTn id="51" presetID="10" presetClass="entr" presetSubtype="0" fill="hold" nodeType="after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fade">
                                      <p:cBhvr>
                                        <p:cTn id="53" dur="500"/>
                                        <p:tgtEl>
                                          <p:spTgt spid="37"/>
                                        </p:tgtEl>
                                      </p:cBhvr>
                                    </p:animEffect>
                                  </p:childTnLst>
                                </p:cTn>
                              </p:par>
                            </p:childTnLst>
                          </p:cTn>
                        </p:par>
                        <p:par>
                          <p:cTn id="54" fill="hold">
                            <p:stCondLst>
                              <p:cond delay="4500"/>
                            </p:stCondLst>
                            <p:childTnLst>
                              <p:par>
                                <p:cTn id="55" presetID="10" presetClass="entr" presetSubtype="0" fill="hold" nodeType="after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500"/>
                                        <p:tgtEl>
                                          <p:spTgt spid="40"/>
                                        </p:tgtEl>
                                      </p:cBhvr>
                                    </p:animEffect>
                                  </p:childTnLst>
                                </p:cTn>
                              </p:par>
                            </p:childTnLst>
                          </p:cTn>
                        </p:par>
                        <p:par>
                          <p:cTn id="58" fill="hold">
                            <p:stCondLst>
                              <p:cond delay="5000"/>
                            </p:stCondLst>
                            <p:childTnLst>
                              <p:par>
                                <p:cTn id="59" presetID="10" presetClass="entr" presetSubtype="0" fill="hold" nodeType="after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500"/>
                                        <p:tgtEl>
                                          <p:spTgt spid="43"/>
                                        </p:tgtEl>
                                      </p:cBhvr>
                                    </p:animEffect>
                                  </p:childTnLst>
                                </p:cTn>
                              </p:par>
                            </p:childTnLst>
                          </p:cTn>
                        </p:par>
                        <p:par>
                          <p:cTn id="62" fill="hold">
                            <p:stCondLst>
                              <p:cond delay="5500"/>
                            </p:stCondLst>
                            <p:childTnLst>
                              <p:par>
                                <p:cTn id="63" presetID="10" presetClass="entr" presetSubtype="0" fill="hold" nodeType="afterEffect">
                                  <p:stCondLst>
                                    <p:cond delay="0"/>
                                  </p:stCondLst>
                                  <p:childTnLst>
                                    <p:set>
                                      <p:cBhvr>
                                        <p:cTn id="64" dur="1" fill="hold">
                                          <p:stCondLst>
                                            <p:cond delay="0"/>
                                          </p:stCondLst>
                                        </p:cTn>
                                        <p:tgtEl>
                                          <p:spTgt spid="46"/>
                                        </p:tgtEl>
                                        <p:attrNameLst>
                                          <p:attrName>style.visibility</p:attrName>
                                        </p:attrNameLst>
                                      </p:cBhvr>
                                      <p:to>
                                        <p:strVal val="visible"/>
                                      </p:to>
                                    </p:set>
                                    <p:animEffect transition="in" filter="fade">
                                      <p:cBhvr>
                                        <p:cTn id="65" dur="500"/>
                                        <p:tgtEl>
                                          <p:spTgt spid="4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500"/>
                                        <p:tgtEl>
                                          <p:spTgt spid="1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047396" y="697112"/>
            <a:ext cx="4985339"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Past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Write the time shown on these clocks:</a:t>
            </a:r>
          </a:p>
        </p:txBody>
      </p:sp>
      <p:pic>
        <p:nvPicPr>
          <p:cNvPr id="5" name="Picture 4">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311640"/>
            <a:ext cx="4396009" cy="3108486"/>
          </a:xfrm>
          <a:prstGeom prst="rect">
            <a:avLst/>
          </a:prstGeom>
        </p:spPr>
      </p:pic>
      <p:sp>
        <p:nvSpPr>
          <p:cNvPr id="9" name="Oval 8">
            <a:extLst>
              <a:ext uri="{FF2B5EF4-FFF2-40B4-BE49-F238E27FC236}">
                <a16:creationId xmlns:a16="http://schemas.microsoft.com/office/drawing/2014/main" id="{C0AA5EA1-CB63-4731-B997-97DE4DCD8131}"/>
              </a:ext>
            </a:extLst>
          </p:cNvPr>
          <p:cNvSpPr/>
          <p:nvPr/>
        </p:nvSpPr>
        <p:spPr>
          <a:xfrm flipH="1">
            <a:off x="2600698"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id="{02DCE77F-54CC-48BA-93F2-D063DBBC23C6}"/>
              </a:ext>
            </a:extLst>
          </p:cNvPr>
          <p:cNvSpPr/>
          <p:nvPr/>
        </p:nvSpPr>
        <p:spPr>
          <a:xfrm>
            <a:off x="1612779" y="5545672"/>
            <a:ext cx="1975843" cy="408623"/>
          </a:xfrm>
          <a:prstGeom prst="roundRect">
            <a:avLst/>
          </a:prstGeom>
          <a:solidFill>
            <a:srgbClr val="D1C4DE"/>
          </a:solidFill>
          <a:ln w="19050">
            <a:solidFill>
              <a:srgbClr val="4A3582"/>
            </a:solidFill>
          </a:ln>
        </p:spPr>
        <p:txBody>
          <a:bodyPr wrap="none">
            <a:spAutoFit/>
          </a:bodyPr>
          <a:lstStyle/>
          <a:p>
            <a:pPr algn="ctr"/>
            <a:r>
              <a:rPr lang="en-GB" b="1" dirty="0"/>
              <a:t>6 minutes past 4</a:t>
            </a:r>
          </a:p>
        </p:txBody>
      </p:sp>
      <p:pic>
        <p:nvPicPr>
          <p:cNvPr id="11" name="Picture 10">
            <a:extLst>
              <a:ext uri="{FF2B5EF4-FFF2-40B4-BE49-F238E27FC236}">
                <a16:creationId xmlns:a16="http://schemas.microsoft.com/office/drawing/2014/main"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311640"/>
            <a:ext cx="4396009" cy="3108486"/>
          </a:xfrm>
          <a:prstGeom prst="rect">
            <a:avLst/>
          </a:prstGeom>
        </p:spPr>
      </p:pic>
      <p:sp>
        <p:nvSpPr>
          <p:cNvPr id="14" name="Oval 13">
            <a:extLst>
              <a:ext uri="{FF2B5EF4-FFF2-40B4-BE49-F238E27FC236}">
                <a16:creationId xmlns:a16="http://schemas.microsoft.com/office/drawing/2014/main" id="{5C818BEA-1227-4C87-AF83-563857A69C8E}"/>
              </a:ext>
            </a:extLst>
          </p:cNvPr>
          <p:cNvSpPr/>
          <p:nvPr/>
        </p:nvSpPr>
        <p:spPr>
          <a:xfrm flipH="1">
            <a:off x="6512894"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id="{6C63B89F-BCF5-4CF5-BF6C-AAE2A9D22D0F}"/>
              </a:ext>
            </a:extLst>
          </p:cNvPr>
          <p:cNvSpPr/>
          <p:nvPr/>
        </p:nvSpPr>
        <p:spPr>
          <a:xfrm>
            <a:off x="5515853" y="5545672"/>
            <a:ext cx="2052642" cy="408623"/>
          </a:xfrm>
          <a:prstGeom prst="roundRect">
            <a:avLst/>
          </a:prstGeom>
          <a:solidFill>
            <a:srgbClr val="D1C4DE"/>
          </a:solidFill>
          <a:ln w="19050">
            <a:solidFill>
              <a:srgbClr val="4A3582"/>
            </a:solidFill>
          </a:ln>
        </p:spPr>
        <p:txBody>
          <a:bodyPr wrap="none">
            <a:spAutoFit/>
          </a:bodyPr>
          <a:lstStyle/>
          <a:p>
            <a:pPr algn="ctr"/>
            <a:r>
              <a:rPr lang="en-GB" b="1" dirty="0"/>
              <a:t>22 minutes past 1</a:t>
            </a:r>
          </a:p>
        </p:txBody>
      </p:sp>
      <p:sp>
        <p:nvSpPr>
          <p:cNvPr id="16" name="Oval 15">
            <a:extLst>
              <a:ext uri="{FF2B5EF4-FFF2-40B4-BE49-F238E27FC236}">
                <a16:creationId xmlns:a16="http://schemas.microsoft.com/office/drawing/2014/main" id="{C16D46C1-352A-4F75-AE29-2B91DC10262C}"/>
              </a:ext>
            </a:extLst>
          </p:cNvPr>
          <p:cNvSpPr/>
          <p:nvPr/>
        </p:nvSpPr>
        <p:spPr>
          <a:xfrm>
            <a:off x="3228518" y="2462696"/>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grpSp>
        <p:nvGrpSpPr>
          <p:cNvPr id="17" name="Group 16">
            <a:extLst>
              <a:ext uri="{FF2B5EF4-FFF2-40B4-BE49-F238E27FC236}">
                <a16:creationId xmlns:a16="http://schemas.microsoft.com/office/drawing/2014/main" id="{6C538FD5-5F35-4597-B448-623C0B522F07}"/>
              </a:ext>
            </a:extLst>
          </p:cNvPr>
          <p:cNvGrpSpPr/>
          <p:nvPr/>
        </p:nvGrpSpPr>
        <p:grpSpPr>
          <a:xfrm>
            <a:off x="3675495" y="2916589"/>
            <a:ext cx="365805" cy="307777"/>
            <a:chOff x="5645213" y="3153483"/>
            <a:chExt cx="365805" cy="307777"/>
          </a:xfrm>
        </p:grpSpPr>
        <p:sp>
          <p:nvSpPr>
            <p:cNvPr id="18" name="Oval 17">
              <a:extLst>
                <a:ext uri="{FF2B5EF4-FFF2-40B4-BE49-F238E27FC236}">
                  <a16:creationId xmlns:a16="http://schemas.microsoft.com/office/drawing/2014/main" id="{FEC27D74-03A4-4540-9B78-D4153E5142C9}"/>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760490BE-7CAF-46B7-A494-DCA3DE153A4E}"/>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21" name="Group 20">
            <a:extLst>
              <a:ext uri="{FF2B5EF4-FFF2-40B4-BE49-F238E27FC236}">
                <a16:creationId xmlns:a16="http://schemas.microsoft.com/office/drawing/2014/main" id="{08819B92-B214-4830-8265-C5D5E72A4BC4}"/>
              </a:ext>
            </a:extLst>
          </p:cNvPr>
          <p:cNvGrpSpPr/>
          <p:nvPr/>
        </p:nvGrpSpPr>
        <p:grpSpPr>
          <a:xfrm>
            <a:off x="3886906" y="3643654"/>
            <a:ext cx="348173" cy="307777"/>
            <a:chOff x="5654029" y="3153483"/>
            <a:chExt cx="348173" cy="307777"/>
          </a:xfrm>
        </p:grpSpPr>
        <p:sp>
          <p:nvSpPr>
            <p:cNvPr id="22" name="Oval 21">
              <a:extLst>
                <a:ext uri="{FF2B5EF4-FFF2-40B4-BE49-F238E27FC236}">
                  <a16:creationId xmlns:a16="http://schemas.microsoft.com/office/drawing/2014/main" id="{5BE4A9D9-0C92-4026-A62D-0B20BA0CCC26}"/>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a:extLst>
                <a:ext uri="{FF2B5EF4-FFF2-40B4-BE49-F238E27FC236}">
                  <a16:creationId xmlns:a16="http://schemas.microsoft.com/office/drawing/2014/main" id="{1EBE16A8-9EF1-4DAB-AE9F-0459A87FC266}"/>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grpSp>
        <p:nvGrpSpPr>
          <p:cNvPr id="24" name="Group 23">
            <a:extLst>
              <a:ext uri="{FF2B5EF4-FFF2-40B4-BE49-F238E27FC236}">
                <a16:creationId xmlns:a16="http://schemas.microsoft.com/office/drawing/2014/main" id="{1B204568-0393-4AF9-ADA5-4817D8A773F5}"/>
              </a:ext>
            </a:extLst>
          </p:cNvPr>
          <p:cNvGrpSpPr/>
          <p:nvPr/>
        </p:nvGrpSpPr>
        <p:grpSpPr>
          <a:xfrm>
            <a:off x="3666678" y="4434496"/>
            <a:ext cx="391454" cy="307777"/>
            <a:chOff x="5646296" y="3153483"/>
            <a:chExt cx="391454" cy="307777"/>
          </a:xfrm>
        </p:grpSpPr>
        <p:sp>
          <p:nvSpPr>
            <p:cNvPr id="25" name="Oval 24">
              <a:extLst>
                <a:ext uri="{FF2B5EF4-FFF2-40B4-BE49-F238E27FC236}">
                  <a16:creationId xmlns:a16="http://schemas.microsoft.com/office/drawing/2014/main" id="{3FECB6C5-14E9-420E-A0B8-F5B43035CBB5}"/>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a:extLst>
                <a:ext uri="{FF2B5EF4-FFF2-40B4-BE49-F238E27FC236}">
                  <a16:creationId xmlns:a16="http://schemas.microsoft.com/office/drawing/2014/main" id="{C7632D34-3EB5-407B-824F-DAA7D0CD5407}"/>
                </a:ext>
              </a:extLst>
            </p:cNvPr>
            <p:cNvSpPr/>
            <p:nvPr/>
          </p:nvSpPr>
          <p:spPr>
            <a:xfrm>
              <a:off x="5646296" y="3153483"/>
              <a:ext cx="391454" cy="307777"/>
            </a:xfrm>
            <a:prstGeom prst="rect">
              <a:avLst/>
            </a:prstGeom>
          </p:spPr>
          <p:txBody>
            <a:bodyPr wrap="none">
              <a:spAutoFit/>
            </a:bodyPr>
            <a:lstStyle/>
            <a:p>
              <a:pPr algn="ctr"/>
              <a:r>
                <a:rPr lang="en-GB" sz="1400" dirty="0">
                  <a:solidFill>
                    <a:schemeClr val="bg1"/>
                  </a:solidFill>
                </a:rPr>
                <a:t>20</a:t>
              </a:r>
            </a:p>
          </p:txBody>
        </p:sp>
      </p:grpSp>
      <p:grpSp>
        <p:nvGrpSpPr>
          <p:cNvPr id="27" name="Group 26">
            <a:extLst>
              <a:ext uri="{FF2B5EF4-FFF2-40B4-BE49-F238E27FC236}">
                <a16:creationId xmlns:a16="http://schemas.microsoft.com/office/drawing/2014/main" id="{FF8177B5-1241-4408-9E60-F11CB351C402}"/>
              </a:ext>
            </a:extLst>
          </p:cNvPr>
          <p:cNvGrpSpPr/>
          <p:nvPr/>
        </p:nvGrpSpPr>
        <p:grpSpPr>
          <a:xfrm>
            <a:off x="3163692" y="4944203"/>
            <a:ext cx="373821" cy="307777"/>
            <a:chOff x="5655113" y="3153483"/>
            <a:chExt cx="373821" cy="307777"/>
          </a:xfrm>
        </p:grpSpPr>
        <p:sp>
          <p:nvSpPr>
            <p:cNvPr id="28" name="Oval 27">
              <a:extLst>
                <a:ext uri="{FF2B5EF4-FFF2-40B4-BE49-F238E27FC236}">
                  <a16:creationId xmlns:a16="http://schemas.microsoft.com/office/drawing/2014/main" id="{C11098D8-8CBA-42A5-9178-0BC00D4BA36E}"/>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DB00C5BC-725B-48ED-8B7B-6DD35CF763F9}"/>
                </a:ext>
              </a:extLst>
            </p:cNvPr>
            <p:cNvSpPr/>
            <p:nvPr/>
          </p:nvSpPr>
          <p:spPr>
            <a:xfrm>
              <a:off x="5655113" y="3153483"/>
              <a:ext cx="373821" cy="307777"/>
            </a:xfrm>
            <a:prstGeom prst="rect">
              <a:avLst/>
            </a:prstGeom>
          </p:spPr>
          <p:txBody>
            <a:bodyPr wrap="none">
              <a:spAutoFit/>
            </a:bodyPr>
            <a:lstStyle/>
            <a:p>
              <a:pPr algn="ctr"/>
              <a:r>
                <a:rPr lang="en-GB" sz="1400" dirty="0">
                  <a:solidFill>
                    <a:schemeClr val="bg1"/>
                  </a:solidFill>
                </a:rPr>
                <a:t>25</a:t>
              </a:r>
            </a:p>
          </p:txBody>
        </p:sp>
      </p:grpSp>
      <p:grpSp>
        <p:nvGrpSpPr>
          <p:cNvPr id="30" name="Group 29">
            <a:extLst>
              <a:ext uri="{FF2B5EF4-FFF2-40B4-BE49-F238E27FC236}">
                <a16:creationId xmlns:a16="http://schemas.microsoft.com/office/drawing/2014/main" id="{C12463D2-5F08-4C8A-A50F-BCFC6C8C9CCA}"/>
              </a:ext>
            </a:extLst>
          </p:cNvPr>
          <p:cNvGrpSpPr/>
          <p:nvPr/>
        </p:nvGrpSpPr>
        <p:grpSpPr>
          <a:xfrm>
            <a:off x="2430467" y="5136993"/>
            <a:ext cx="386644" cy="307777"/>
            <a:chOff x="5648701" y="3153483"/>
            <a:chExt cx="386644" cy="307777"/>
          </a:xfrm>
        </p:grpSpPr>
        <p:sp>
          <p:nvSpPr>
            <p:cNvPr id="31" name="Oval 30">
              <a:extLst>
                <a:ext uri="{FF2B5EF4-FFF2-40B4-BE49-F238E27FC236}">
                  <a16:creationId xmlns:a16="http://schemas.microsoft.com/office/drawing/2014/main" id="{4F0E610D-5674-4349-B07B-4996E0D58C24}"/>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extLst>
                <a:ext uri="{FF2B5EF4-FFF2-40B4-BE49-F238E27FC236}">
                  <a16:creationId xmlns:a16="http://schemas.microsoft.com/office/drawing/2014/main" id="{B5E577BA-BD10-45B5-A2F8-369D16A28596}"/>
                </a:ext>
              </a:extLst>
            </p:cNvPr>
            <p:cNvSpPr/>
            <p:nvPr/>
          </p:nvSpPr>
          <p:spPr>
            <a:xfrm>
              <a:off x="5648701" y="3153483"/>
              <a:ext cx="386644" cy="307777"/>
            </a:xfrm>
            <a:prstGeom prst="rect">
              <a:avLst/>
            </a:prstGeom>
          </p:spPr>
          <p:txBody>
            <a:bodyPr wrap="none">
              <a:spAutoFit/>
            </a:bodyPr>
            <a:lstStyle/>
            <a:p>
              <a:pPr algn="ctr"/>
              <a:r>
                <a:rPr lang="en-GB" sz="1400" dirty="0">
                  <a:solidFill>
                    <a:schemeClr val="bg1"/>
                  </a:solidFill>
                </a:rPr>
                <a:t>30</a:t>
              </a:r>
            </a:p>
          </p:txBody>
        </p:sp>
      </p:grpSp>
      <p:sp>
        <p:nvSpPr>
          <p:cNvPr id="33" name="Oval 32">
            <a:extLst>
              <a:ext uri="{FF2B5EF4-FFF2-40B4-BE49-F238E27FC236}">
                <a16:creationId xmlns:a16="http://schemas.microsoft.com/office/drawing/2014/main" id="{C16D46C1-352A-4F75-AE29-2B91DC10262C}"/>
              </a:ext>
            </a:extLst>
          </p:cNvPr>
          <p:cNvSpPr/>
          <p:nvPr/>
        </p:nvSpPr>
        <p:spPr>
          <a:xfrm>
            <a:off x="7176324" y="2469786"/>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grpSp>
        <p:nvGrpSpPr>
          <p:cNvPr id="34" name="Group 33">
            <a:extLst>
              <a:ext uri="{FF2B5EF4-FFF2-40B4-BE49-F238E27FC236}">
                <a16:creationId xmlns:a16="http://schemas.microsoft.com/office/drawing/2014/main" id="{6C538FD5-5F35-4597-B448-623C0B522F07}"/>
              </a:ext>
            </a:extLst>
          </p:cNvPr>
          <p:cNvGrpSpPr/>
          <p:nvPr/>
        </p:nvGrpSpPr>
        <p:grpSpPr>
          <a:xfrm>
            <a:off x="7623301" y="2923679"/>
            <a:ext cx="365805" cy="307777"/>
            <a:chOff x="5645213" y="3153483"/>
            <a:chExt cx="365805" cy="307777"/>
          </a:xfrm>
        </p:grpSpPr>
        <p:sp>
          <p:nvSpPr>
            <p:cNvPr id="35" name="Oval 34">
              <a:extLst>
                <a:ext uri="{FF2B5EF4-FFF2-40B4-BE49-F238E27FC236}">
                  <a16:creationId xmlns:a16="http://schemas.microsoft.com/office/drawing/2014/main" id="{FEC27D74-03A4-4540-9B78-D4153E5142C9}"/>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Rectangle 35">
              <a:extLst>
                <a:ext uri="{FF2B5EF4-FFF2-40B4-BE49-F238E27FC236}">
                  <a16:creationId xmlns:a16="http://schemas.microsoft.com/office/drawing/2014/main" id="{760490BE-7CAF-46B7-A494-DCA3DE153A4E}"/>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37" name="Group 36">
            <a:extLst>
              <a:ext uri="{FF2B5EF4-FFF2-40B4-BE49-F238E27FC236}">
                <a16:creationId xmlns:a16="http://schemas.microsoft.com/office/drawing/2014/main" id="{08819B92-B214-4830-8265-C5D5E72A4BC4}"/>
              </a:ext>
            </a:extLst>
          </p:cNvPr>
          <p:cNvGrpSpPr/>
          <p:nvPr/>
        </p:nvGrpSpPr>
        <p:grpSpPr>
          <a:xfrm>
            <a:off x="7834712" y="3650744"/>
            <a:ext cx="348173" cy="307777"/>
            <a:chOff x="5654029" y="3153483"/>
            <a:chExt cx="348173" cy="307777"/>
          </a:xfrm>
        </p:grpSpPr>
        <p:sp>
          <p:nvSpPr>
            <p:cNvPr id="38" name="Oval 37">
              <a:extLst>
                <a:ext uri="{FF2B5EF4-FFF2-40B4-BE49-F238E27FC236}">
                  <a16:creationId xmlns:a16="http://schemas.microsoft.com/office/drawing/2014/main" id="{5BE4A9D9-0C92-4026-A62D-0B20BA0CCC26}"/>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38">
              <a:extLst>
                <a:ext uri="{FF2B5EF4-FFF2-40B4-BE49-F238E27FC236}">
                  <a16:creationId xmlns:a16="http://schemas.microsoft.com/office/drawing/2014/main" id="{1EBE16A8-9EF1-4DAB-AE9F-0459A87FC266}"/>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grpSp>
        <p:nvGrpSpPr>
          <p:cNvPr id="40" name="Group 39">
            <a:extLst>
              <a:ext uri="{FF2B5EF4-FFF2-40B4-BE49-F238E27FC236}">
                <a16:creationId xmlns:a16="http://schemas.microsoft.com/office/drawing/2014/main" id="{1B204568-0393-4AF9-ADA5-4817D8A773F5}"/>
              </a:ext>
            </a:extLst>
          </p:cNvPr>
          <p:cNvGrpSpPr/>
          <p:nvPr/>
        </p:nvGrpSpPr>
        <p:grpSpPr>
          <a:xfrm>
            <a:off x="7614484" y="4441586"/>
            <a:ext cx="391454" cy="307777"/>
            <a:chOff x="5646296" y="3153483"/>
            <a:chExt cx="391454" cy="307777"/>
          </a:xfrm>
        </p:grpSpPr>
        <p:sp>
          <p:nvSpPr>
            <p:cNvPr id="41" name="Oval 40">
              <a:extLst>
                <a:ext uri="{FF2B5EF4-FFF2-40B4-BE49-F238E27FC236}">
                  <a16:creationId xmlns:a16="http://schemas.microsoft.com/office/drawing/2014/main" id="{3FECB6C5-14E9-420E-A0B8-F5B43035CBB5}"/>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41">
              <a:extLst>
                <a:ext uri="{FF2B5EF4-FFF2-40B4-BE49-F238E27FC236}">
                  <a16:creationId xmlns:a16="http://schemas.microsoft.com/office/drawing/2014/main" id="{C7632D34-3EB5-407B-824F-DAA7D0CD5407}"/>
                </a:ext>
              </a:extLst>
            </p:cNvPr>
            <p:cNvSpPr/>
            <p:nvPr/>
          </p:nvSpPr>
          <p:spPr>
            <a:xfrm>
              <a:off x="5646296" y="3153483"/>
              <a:ext cx="391454" cy="307777"/>
            </a:xfrm>
            <a:prstGeom prst="rect">
              <a:avLst/>
            </a:prstGeom>
          </p:spPr>
          <p:txBody>
            <a:bodyPr wrap="none">
              <a:spAutoFit/>
            </a:bodyPr>
            <a:lstStyle/>
            <a:p>
              <a:pPr algn="ctr"/>
              <a:r>
                <a:rPr lang="en-GB" sz="1400" dirty="0">
                  <a:solidFill>
                    <a:schemeClr val="bg1"/>
                  </a:solidFill>
                </a:rPr>
                <a:t>20</a:t>
              </a:r>
            </a:p>
          </p:txBody>
        </p:sp>
      </p:grpSp>
      <p:grpSp>
        <p:nvGrpSpPr>
          <p:cNvPr id="43" name="Group 42">
            <a:extLst>
              <a:ext uri="{FF2B5EF4-FFF2-40B4-BE49-F238E27FC236}">
                <a16:creationId xmlns:a16="http://schemas.microsoft.com/office/drawing/2014/main" id="{FF8177B5-1241-4408-9E60-F11CB351C402}"/>
              </a:ext>
            </a:extLst>
          </p:cNvPr>
          <p:cNvGrpSpPr/>
          <p:nvPr/>
        </p:nvGrpSpPr>
        <p:grpSpPr>
          <a:xfrm>
            <a:off x="7111498" y="4951293"/>
            <a:ext cx="373821" cy="307777"/>
            <a:chOff x="5655113" y="3153483"/>
            <a:chExt cx="373821" cy="307777"/>
          </a:xfrm>
        </p:grpSpPr>
        <p:sp>
          <p:nvSpPr>
            <p:cNvPr id="44" name="Oval 43">
              <a:extLst>
                <a:ext uri="{FF2B5EF4-FFF2-40B4-BE49-F238E27FC236}">
                  <a16:creationId xmlns:a16="http://schemas.microsoft.com/office/drawing/2014/main" id="{C11098D8-8CBA-42A5-9178-0BC00D4BA36E}"/>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Rectangle 44">
              <a:extLst>
                <a:ext uri="{FF2B5EF4-FFF2-40B4-BE49-F238E27FC236}">
                  <a16:creationId xmlns:a16="http://schemas.microsoft.com/office/drawing/2014/main" id="{DB00C5BC-725B-48ED-8B7B-6DD35CF763F9}"/>
                </a:ext>
              </a:extLst>
            </p:cNvPr>
            <p:cNvSpPr/>
            <p:nvPr/>
          </p:nvSpPr>
          <p:spPr>
            <a:xfrm>
              <a:off x="5655113" y="3153483"/>
              <a:ext cx="373821" cy="307777"/>
            </a:xfrm>
            <a:prstGeom prst="rect">
              <a:avLst/>
            </a:prstGeom>
          </p:spPr>
          <p:txBody>
            <a:bodyPr wrap="none">
              <a:spAutoFit/>
            </a:bodyPr>
            <a:lstStyle/>
            <a:p>
              <a:pPr algn="ctr"/>
              <a:r>
                <a:rPr lang="en-GB" sz="1400" dirty="0">
                  <a:solidFill>
                    <a:schemeClr val="bg1"/>
                  </a:solidFill>
                </a:rPr>
                <a:t>25</a:t>
              </a:r>
            </a:p>
          </p:txBody>
        </p:sp>
      </p:grpSp>
      <p:grpSp>
        <p:nvGrpSpPr>
          <p:cNvPr id="46" name="Group 45">
            <a:extLst>
              <a:ext uri="{FF2B5EF4-FFF2-40B4-BE49-F238E27FC236}">
                <a16:creationId xmlns:a16="http://schemas.microsoft.com/office/drawing/2014/main" id="{C12463D2-5F08-4C8A-A50F-BCFC6C8C9CCA}"/>
              </a:ext>
            </a:extLst>
          </p:cNvPr>
          <p:cNvGrpSpPr/>
          <p:nvPr/>
        </p:nvGrpSpPr>
        <p:grpSpPr>
          <a:xfrm>
            <a:off x="6378273" y="5144083"/>
            <a:ext cx="386644" cy="307777"/>
            <a:chOff x="5648701" y="3153483"/>
            <a:chExt cx="386644" cy="307777"/>
          </a:xfrm>
        </p:grpSpPr>
        <p:sp>
          <p:nvSpPr>
            <p:cNvPr id="47" name="Oval 46">
              <a:extLst>
                <a:ext uri="{FF2B5EF4-FFF2-40B4-BE49-F238E27FC236}">
                  <a16:creationId xmlns:a16="http://schemas.microsoft.com/office/drawing/2014/main" id="{4F0E610D-5674-4349-B07B-4996E0D58C24}"/>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Rectangle 47">
              <a:extLst>
                <a:ext uri="{FF2B5EF4-FFF2-40B4-BE49-F238E27FC236}">
                  <a16:creationId xmlns:a16="http://schemas.microsoft.com/office/drawing/2014/main" id="{B5E577BA-BD10-45B5-A2F8-369D16A28596}"/>
                </a:ext>
              </a:extLst>
            </p:cNvPr>
            <p:cNvSpPr/>
            <p:nvPr/>
          </p:nvSpPr>
          <p:spPr>
            <a:xfrm>
              <a:off x="5648701" y="3153483"/>
              <a:ext cx="386644" cy="307777"/>
            </a:xfrm>
            <a:prstGeom prst="rect">
              <a:avLst/>
            </a:prstGeom>
          </p:spPr>
          <p:txBody>
            <a:bodyPr wrap="none">
              <a:spAutoFit/>
            </a:bodyPr>
            <a:lstStyle/>
            <a:p>
              <a:pPr algn="ctr"/>
              <a:r>
                <a:rPr lang="en-GB" sz="1400" dirty="0">
                  <a:solidFill>
                    <a:schemeClr val="bg1"/>
                  </a:solidFill>
                </a:rPr>
                <a:t>30</a:t>
              </a:r>
            </a:p>
          </p:txBody>
        </p:sp>
      </p:grpSp>
      <p:cxnSp>
        <p:nvCxnSpPr>
          <p:cNvPr id="49" name="Straight Arrow Connector 48">
            <a:extLst>
              <a:ext uri="{FF2B5EF4-FFF2-40B4-BE49-F238E27FC236}">
                <a16:creationId xmlns:a16="http://schemas.microsoft.com/office/drawing/2014/main" id="{A1215AA7-93DB-4CB0-8DDE-0783A5732CF8}"/>
              </a:ext>
            </a:extLst>
          </p:cNvPr>
          <p:cNvCxnSpPr>
            <a:cxnSpLocks/>
          </p:cNvCxnSpPr>
          <p:nvPr/>
        </p:nvCxnSpPr>
        <p:spPr>
          <a:xfrm flipV="1">
            <a:off x="2647190" y="3003452"/>
            <a:ext cx="581345" cy="794092"/>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B4A1503-4CA3-4975-A6C2-478BBEF9E0B5}"/>
              </a:ext>
            </a:extLst>
          </p:cNvPr>
          <p:cNvCxnSpPr>
            <a:cxnSpLocks/>
          </p:cNvCxnSpPr>
          <p:nvPr/>
        </p:nvCxnSpPr>
        <p:spPr>
          <a:xfrm>
            <a:off x="2647191" y="3797544"/>
            <a:ext cx="672784" cy="450899"/>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0DDB82E2-F7E0-445F-9096-60034DF59977}"/>
              </a:ext>
            </a:extLst>
          </p:cNvPr>
          <p:cNvCxnSpPr>
            <a:cxnSpLocks/>
          </p:cNvCxnSpPr>
          <p:nvPr/>
        </p:nvCxnSpPr>
        <p:spPr>
          <a:xfrm>
            <a:off x="6545318" y="3804578"/>
            <a:ext cx="776916" cy="739287"/>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6CB1882E-BF42-4ECA-A6A1-D67082D299DF}"/>
              </a:ext>
            </a:extLst>
          </p:cNvPr>
          <p:cNvCxnSpPr>
            <a:cxnSpLocks/>
          </p:cNvCxnSpPr>
          <p:nvPr/>
        </p:nvCxnSpPr>
        <p:spPr>
          <a:xfrm flipV="1">
            <a:off x="6559387" y="3313651"/>
            <a:ext cx="473348" cy="483895"/>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91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fade">
                                      <p:cBhvr>
                                        <p:cTn id="51" dur="500"/>
                                        <p:tgtEl>
                                          <p:spTgt spid="4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fade">
                                      <p:cBhvr>
                                        <p:cTn id="56" dur="500"/>
                                        <p:tgtEl>
                                          <p:spTgt spid="49"/>
                                        </p:tgtEl>
                                      </p:cBhvr>
                                    </p:animEffect>
                                  </p:childTnLst>
                                </p:cTn>
                              </p:par>
                              <p:par>
                                <p:cTn id="57" presetID="10" presetClass="entr" presetSubtype="0" fill="hold" nodeType="with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fade">
                                      <p:cBhvr>
                                        <p:cTn id="59" dur="500"/>
                                        <p:tgtEl>
                                          <p:spTgt spid="5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fade">
                                      <p:cBhvr>
                                        <p:cTn id="64" dur="500"/>
                                        <p:tgtEl>
                                          <p:spTgt spid="51"/>
                                        </p:tgtEl>
                                      </p:cBhvr>
                                    </p:animEffect>
                                  </p:childTnLst>
                                </p:cTn>
                              </p:par>
                              <p:par>
                                <p:cTn id="65" presetID="10" presetClass="entr" presetSubtype="0" fill="hold" nodeType="withEffect">
                                  <p:stCondLst>
                                    <p:cond delay="0"/>
                                  </p:stCondLst>
                                  <p:childTnLst>
                                    <p:set>
                                      <p:cBhvr>
                                        <p:cTn id="66" dur="1" fill="hold">
                                          <p:stCondLst>
                                            <p:cond delay="0"/>
                                          </p:stCondLst>
                                        </p:cTn>
                                        <p:tgtEl>
                                          <p:spTgt spid="52"/>
                                        </p:tgtEl>
                                        <p:attrNameLst>
                                          <p:attrName>style.visibility</p:attrName>
                                        </p:attrNameLst>
                                      </p:cBhvr>
                                      <p:to>
                                        <p:strVal val="visible"/>
                                      </p:to>
                                    </p:set>
                                    <p:animEffect transition="in" filter="fade">
                                      <p:cBhvr>
                                        <p:cTn id="67" dur="500"/>
                                        <p:tgtEl>
                                          <p:spTgt spid="5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P spid="33" grpId="0" animBg="1"/>
    </p:bldLst>
  </p:timing>
</p:sld>
</file>

<file path=ppt/theme/theme1.xml><?xml version="1.0" encoding="utf-8"?>
<a:theme xmlns:a="http://schemas.openxmlformats.org/drawingml/2006/main" name="1_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Custom 1">
      <a:majorFont>
        <a:latin typeface="Twinkl Semi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sson Presentation Template" id="{14A540DB-2BD4-4E42-9A45-35BBAA252D39}" vid="{82D6A7FA-28C5-4B0C-A16A-E306BAE6F13D}"/>
    </a:ext>
  </a:extLst>
</a:theme>
</file>

<file path=ppt/theme/theme2.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id="{14A540DB-2BD4-4E42-9A45-35BBAA252D39}" vid="{444C389A-D247-4C10-BA1B-553142AFC24B}"/>
    </a:ext>
  </a:extLst>
</a:theme>
</file>

<file path=docProps/app.xml><?xml version="1.0" encoding="utf-8"?>
<Properties xmlns="http://schemas.openxmlformats.org/officeDocument/2006/extended-properties" xmlns:vt="http://schemas.openxmlformats.org/officeDocument/2006/docPropsVTypes">
  <Template/>
  <TotalTime>1291</TotalTime>
  <Words>1228</Words>
  <Application>Microsoft Office PowerPoint</Application>
  <PresentationFormat>On-screen Show (4:3)</PresentationFormat>
  <Paragraphs>205</Paragraphs>
  <Slides>29</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Tuffy-TTF</vt:lpstr>
      <vt:lpstr>Tuffy</vt:lpstr>
      <vt:lpstr>Sassoon Infant Md</vt:lpstr>
      <vt:lpstr>Twinkl</vt:lpstr>
      <vt:lpstr>Arial</vt:lpstr>
      <vt:lpstr>Sassoon Infant Rg</vt:lpstr>
      <vt:lpstr>Twinkl SemiBold</vt:lpstr>
      <vt:lpstr>1_Office Theme</vt:lpstr>
      <vt:lpstr>Office Theme</vt:lpstr>
      <vt:lpstr>Maths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Leather</dc:creator>
  <cp:lastModifiedBy>Su Brooker</cp:lastModifiedBy>
  <cp:revision>86</cp:revision>
  <dcterms:created xsi:type="dcterms:W3CDTF">2018-10-16T13:36:33Z</dcterms:created>
  <dcterms:modified xsi:type="dcterms:W3CDTF">2020-06-16T14:36:32Z</dcterms:modified>
</cp:coreProperties>
</file>