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6" r:id="rId4"/>
    <p:sldId id="257" r:id="rId5"/>
    <p:sldId id="258" r:id="rId6"/>
    <p:sldId id="285" r:id="rId7"/>
    <p:sldId id="286" r:id="rId8"/>
    <p:sldId id="287" r:id="rId9"/>
    <p:sldId id="289" r:id="rId10"/>
    <p:sldId id="290" r:id="rId11"/>
    <p:sldId id="288" r:id="rId12"/>
    <p:sldId id="291" r:id="rId13"/>
    <p:sldId id="292" r:id="rId14"/>
    <p:sldId id="283" r:id="rId15"/>
    <p:sldId id="271" r:id="rId16"/>
    <p:sldId id="270" r:id="rId17"/>
    <p:sldId id="268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43BEE9"/>
    <a:srgbClr val="5AD0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65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91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47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82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36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62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50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83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38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95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F8FE7-0F09-4D24-9AC1-90C87501406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8E319-88C2-475C-8913-54B1F7981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81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etrynook.com/poet/michael-rosen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etrynook.com/poet/michael-rosen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12" Type="http://schemas.openxmlformats.org/officeDocument/2006/relationships/image" Target="../media/image1.png"/><Relationship Id="rId2" Type="http://schemas.openxmlformats.org/officeDocument/2006/relationships/video" Target="https://www.youtube.com/embed/1U2DKKqxHgE?feature=oembed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www.youtube.com/watch?v=1U2DKKqxHgE" TargetMode="External"/><Relationship Id="rId4" Type="http://schemas.openxmlformats.org/officeDocument/2006/relationships/audio" Target="../media/media2.m4a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7BxQLITdO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						ENGLISH Day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569948-0C18-F54A-863F-4C785A52F790}"/>
              </a:ext>
            </a:extLst>
          </p:cNvPr>
          <p:cNvSpPr/>
          <p:nvPr/>
        </p:nvSpPr>
        <p:spPr>
          <a:xfrm>
            <a:off x="515434" y="1915177"/>
            <a:ext cx="11161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u="sng" dirty="0">
                <a:solidFill>
                  <a:srgbClr val="FF0000"/>
                </a:solidFill>
              </a:rPr>
              <a:t>LO: To gather ideas for a chocolate-themed narrative poem</a:t>
            </a:r>
            <a:endParaRPr lang="en-US" sz="3600" u="sng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E06F15-27E2-449A-841C-DFD4E4F03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6"/>
    </mc:Choice>
    <mc:Fallback>
      <p:transition spd="slow" advTm="12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D28122-2146-7442-B394-17491E203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1" y="0"/>
            <a:ext cx="503288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9252F-CC0F-A841-884E-7FA90D321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507922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392E27-333E-4AF6-BA88-D19EF3ACE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2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96"/>
    </mc:Choice>
    <mc:Fallback>
      <p:transition spd="slow" advTm="28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dirty="0">
                <a:solidFill>
                  <a:srgbClr val="FF0000"/>
                </a:solidFill>
              </a:rPr>
              <a:t>			</a:t>
            </a:r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0C147-5E97-024D-8399-59CC23EBE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2" y="869206"/>
            <a:ext cx="9961606" cy="51195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309407-E8B4-43DB-A2BB-9B28A8D32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3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4"/>
    </mc:Choice>
    <mc:Fallback>
      <p:transition spd="slow" advTm="2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86929" y="0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dirty="0">
                <a:solidFill>
                  <a:srgbClr val="FF0000"/>
                </a:solidFill>
              </a:rPr>
              <a:t>			</a:t>
            </a:r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E7915F-808E-3D4C-B090-559B0D96C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789" y="0"/>
            <a:ext cx="50202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CA7FAD-19C6-3747-B880-1F30AB1DABED}"/>
              </a:ext>
            </a:extLst>
          </p:cNvPr>
          <p:cNvSpPr txBox="1"/>
          <p:nvPr/>
        </p:nvSpPr>
        <p:spPr>
          <a:xfrm>
            <a:off x="288235" y="616226"/>
            <a:ext cx="613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you would like some ideas to get your started or if you are struggling to think of something, have a look at the different scenarios here.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6CDC30-EAB3-4F44-A145-5EA94152A935}"/>
              </a:ext>
            </a:extLst>
          </p:cNvPr>
          <p:cNvCxnSpPr/>
          <p:nvPr/>
        </p:nvCxnSpPr>
        <p:spPr>
          <a:xfrm>
            <a:off x="5963478" y="1816555"/>
            <a:ext cx="1389311" cy="81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536D1F-690D-4839-AF2D-6F74CFD12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3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9"/>
    </mc:Choice>
    <mc:Fallback>
      <p:transition spd="slow" advTm="1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40842" y="92436"/>
            <a:ext cx="2851158" cy="38041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63A9D-6C39-5B4A-B9E2-99812586A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220" y="0"/>
            <a:ext cx="47920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F7B9C9-A00D-3A42-B7BE-D1E546BD5070}"/>
              </a:ext>
            </a:extLst>
          </p:cNvPr>
          <p:cNvSpPr/>
          <p:nvPr/>
        </p:nvSpPr>
        <p:spPr>
          <a:xfrm>
            <a:off x="0" y="-5387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sz="1600" dirty="0">
                <a:solidFill>
                  <a:srgbClr val="FF0000"/>
                </a:solidFill>
              </a:rPr>
              <a:t>		</a:t>
            </a:r>
            <a:endParaRPr lang="en-US" sz="1600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DE3FA22-8314-494F-9791-24062AC29716}"/>
              </a:ext>
            </a:extLst>
          </p:cNvPr>
          <p:cNvSpPr/>
          <p:nvPr/>
        </p:nvSpPr>
        <p:spPr>
          <a:xfrm>
            <a:off x="10197248" y="776360"/>
            <a:ext cx="1994752" cy="2334588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highlight>
                  <a:srgbClr val="FFFF00"/>
                </a:highlight>
              </a:rPr>
              <a:t>Please upload your finished work to Teams. </a:t>
            </a:r>
          </a:p>
          <a:p>
            <a:pPr algn="ctr"/>
            <a:endParaRPr lang="en-US" sz="1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  <a:highlight>
                  <a:srgbClr val="FFFF00"/>
                </a:highlight>
              </a:rPr>
              <a:t>Under the Assignment page, click ADD WORK then the HAND IN button at the top.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1A78B-31EE-7E43-B45E-68300A29688A}"/>
              </a:ext>
            </a:extLst>
          </p:cNvPr>
          <p:cNvSpPr/>
          <p:nvPr/>
        </p:nvSpPr>
        <p:spPr>
          <a:xfrm>
            <a:off x="306596" y="5465883"/>
            <a:ext cx="4792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*Hint* You will find the sheet on the Year 5 web page and Teams.</a:t>
            </a:r>
          </a:p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You should be able to type directly on to 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C2A2-8462-BA40-BAD7-4346312C6860}"/>
              </a:ext>
            </a:extLst>
          </p:cNvPr>
          <p:cNvSpPr txBox="1"/>
          <p:nvPr/>
        </p:nvSpPr>
        <p:spPr>
          <a:xfrm>
            <a:off x="222422" y="472850"/>
            <a:ext cx="48762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Your Task</a:t>
            </a:r>
          </a:p>
          <a:p>
            <a:r>
              <a:rPr lang="en-US" sz="2400" dirty="0"/>
              <a:t>Plan your ideas using the work sheet.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You can download it from the Purple Mash English folder/the class  web page or… write your ideas in your exercise book using the headings if that’s easier.</a:t>
            </a:r>
          </a:p>
          <a:p>
            <a:endParaRPr lang="en-US" sz="2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AD1569-2462-6840-A2C0-49AC653FDB91}"/>
              </a:ext>
            </a:extLst>
          </p:cNvPr>
          <p:cNvCxnSpPr/>
          <p:nvPr/>
        </p:nvCxnSpPr>
        <p:spPr>
          <a:xfrm flipV="1">
            <a:off x="4226011" y="584775"/>
            <a:ext cx="1179209" cy="3385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1D4634-1DBD-492E-97B2-D9C6ADFDC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5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10"/>
    </mc:Choice>
    <mc:Fallback>
      <p:transition spd="slow" advTm="9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6309" y="207508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						ENGLISH Day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1F456D-3AE8-354F-A549-70FA8987CB2F}"/>
              </a:ext>
            </a:extLst>
          </p:cNvPr>
          <p:cNvSpPr/>
          <p:nvPr/>
        </p:nvSpPr>
        <p:spPr>
          <a:xfrm>
            <a:off x="111486" y="28383"/>
            <a:ext cx="361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LO: To know how to perform a poem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211BD-BDB7-0C42-8E67-508BCB145AFB}"/>
              </a:ext>
            </a:extLst>
          </p:cNvPr>
          <p:cNvSpPr/>
          <p:nvPr/>
        </p:nvSpPr>
        <p:spPr>
          <a:xfrm>
            <a:off x="494270" y="1580803"/>
            <a:ext cx="10120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GB" sz="2400" u="sng" dirty="0">
                <a:latin typeface="ArialMT"/>
              </a:rPr>
              <a:t>Check list</a:t>
            </a:r>
          </a:p>
          <a:p>
            <a:pPr fontAlgn="auto"/>
            <a:endParaRPr lang="en-GB" sz="2400" dirty="0">
              <a:latin typeface="ArialMT"/>
            </a:endParaRPr>
          </a:p>
          <a:p>
            <a:r>
              <a:rPr lang="en-GB" sz="2400" dirty="0"/>
              <a:t>Do I remember the similarities between a narrative poem and a story? </a:t>
            </a:r>
          </a:p>
          <a:p>
            <a:r>
              <a:rPr lang="en-GB" sz="2400" dirty="0"/>
              <a:t>Can I generate ideas for my own chocolate-themed narrative poem? </a:t>
            </a:r>
          </a:p>
          <a:p>
            <a:r>
              <a:rPr lang="en-GB" sz="2400" dirty="0"/>
              <a:t>Can I explain my ideas to someone at home, and respond to suggestions given? </a:t>
            </a:r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014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0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LO: To know how to perform a poem						ENGLISH Day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9495" y="363915"/>
            <a:ext cx="6096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u="sng" dirty="0">
                <a:solidFill>
                  <a:srgbClr val="00B050"/>
                </a:solidFill>
                <a:effectLst/>
              </a:rPr>
              <a:t>Chocolate Cake </a:t>
            </a:r>
            <a:r>
              <a:rPr lang="en-US" sz="1600" i="1" u="sng" dirty="0">
                <a:solidFill>
                  <a:srgbClr val="00B050"/>
                </a:solidFill>
                <a:effectLst/>
              </a:rPr>
              <a:t>by </a:t>
            </a:r>
            <a:r>
              <a:rPr lang="en-US" sz="1600" i="1" u="sng" strike="noStrike" dirty="0">
                <a:solidFill>
                  <a:srgbClr val="00B050"/>
                </a:solidFill>
                <a:effectLst/>
                <a:hlinkClick r:id="rId2"/>
              </a:rPr>
              <a:t>Michael Rosen</a:t>
            </a:r>
            <a:endParaRPr lang="en-US" sz="1600" i="1" u="sng" strike="noStrike" dirty="0">
              <a:solidFill>
                <a:srgbClr val="00B050"/>
              </a:solidFill>
              <a:effectLst/>
            </a:endParaRPr>
          </a:p>
          <a:p>
            <a:endParaRPr lang="en-US" sz="1600" i="1" dirty="0">
              <a:solidFill>
                <a:srgbClr val="00B050"/>
              </a:solidFill>
              <a:effectLst/>
            </a:endParaRPr>
          </a:p>
          <a:p>
            <a:r>
              <a:rPr lang="en-US" sz="1600" i="1" dirty="0">
                <a:effectLst/>
              </a:rPr>
              <a:t>I love chocolate cake.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when I was a boy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 loved it even more.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Sometimes we used to have it for tea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Mum used to say,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'If there's any left over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you can have it to take to school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tomorrow to have at playtime.'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the next day I would take it to school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wrapped up in tin foil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open it up at playtime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sit in the corner of the playground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eating it,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you know how the icing on top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is all shiny and it cracks as you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bite into it,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there's that other kind of icing in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the middle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it sticks to your hands and you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can lick your fingers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lick your lips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oh it's lovely.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yeah.</a:t>
            </a:r>
          </a:p>
        </p:txBody>
      </p:sp>
      <p:sp>
        <p:nvSpPr>
          <p:cNvPr id="4" name="Rectangle 3"/>
          <p:cNvSpPr/>
          <p:nvPr/>
        </p:nvSpPr>
        <p:spPr>
          <a:xfrm>
            <a:off x="5863389" y="380414"/>
            <a:ext cx="40626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</a:rPr>
              <a:t>Anyway,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once we had this chocolate cake for tea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later I went to bed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but while I was in bed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 found myself waking up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licking my lips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smiling.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 woke up proper.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'The chocolate cake.'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It was the first thing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 thought of.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 could almost see it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so I thought,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what if I go downstairs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have a little nibble, yeah?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It was all dark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everyone was in bed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so it must have been really late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but I got out of bed,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crept out of the door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there's always a creaky floorboard, isn't there?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71639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LO: To know how to perform a poem						ENGLISH Day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116" y="649705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>
                <a:effectLst/>
              </a:rPr>
              <a:t>Past Mum and Dad's room,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careful not to tread on bits of broken toys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or bits of Lego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you know what it's like treading on Lego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with your bare feet,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 err="1">
                <a:effectLst/>
              </a:rPr>
              <a:t>yowwww</a:t>
            </a:r>
            <a:br>
              <a:rPr lang="en-US" sz="1600" i="1" dirty="0">
                <a:effectLst/>
              </a:rPr>
            </a:br>
            <a:r>
              <a:rPr lang="en-US" sz="1600" i="1" dirty="0" err="1">
                <a:effectLst/>
              </a:rPr>
              <a:t>shhhhhhh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downstairs 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into the kitchen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open the cupboard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there it is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all shining.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So I take it out of the cupboard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put it on the table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I see that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there's a few crumbs lying about on the plate,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so I lick my finger and run my finger all over the crumbs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scooping them up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put them into my mouth.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 err="1">
                <a:effectLst/>
              </a:rPr>
              <a:t>oooooooommmmmmmmm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endParaRPr lang="en-GB" sz="1600" dirty="0"/>
          </a:p>
        </p:txBody>
      </p:sp>
      <p:sp>
        <p:nvSpPr>
          <p:cNvPr id="4" name="Rectangle 3"/>
          <p:cNvSpPr/>
          <p:nvPr/>
        </p:nvSpPr>
        <p:spPr>
          <a:xfrm>
            <a:off x="6158162" y="649705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nice.</a:t>
            </a:r>
            <a:br>
              <a:rPr lang="en-US" sz="1600" i="1" dirty="0"/>
            </a:br>
            <a:r>
              <a:rPr lang="en-US" sz="1600" i="1" dirty="0"/>
              <a:t>Then</a:t>
            </a:r>
            <a:br>
              <a:rPr lang="en-US" sz="1600" i="1" dirty="0"/>
            </a:br>
            <a:r>
              <a:rPr lang="en-US" sz="1600" i="1" dirty="0"/>
              <a:t>I look again</a:t>
            </a:r>
            <a:br>
              <a:rPr lang="en-US" sz="1600" i="1" dirty="0"/>
            </a:br>
            <a:r>
              <a:rPr lang="en-US" sz="1600" i="1" dirty="0"/>
              <a:t>and on one side where it's been cut,</a:t>
            </a:r>
            <a:br>
              <a:rPr lang="en-US" sz="1600" i="1" dirty="0"/>
            </a:br>
            <a:r>
              <a:rPr lang="en-US" sz="1600" i="1" dirty="0"/>
              <a:t>it's all crumbly.</a:t>
            </a:r>
            <a:br>
              <a:rPr lang="en-US" sz="1600" i="1" dirty="0"/>
            </a:br>
            <a:br>
              <a:rPr lang="en-US" sz="1600" i="1" dirty="0"/>
            </a:br>
            <a:r>
              <a:rPr lang="en-US" sz="1600" i="1" dirty="0"/>
              <a:t>So I take a knife</a:t>
            </a:r>
            <a:br>
              <a:rPr lang="en-US" sz="1600" i="1" dirty="0"/>
            </a:br>
            <a:r>
              <a:rPr lang="en-US" sz="1600" i="1" dirty="0"/>
              <a:t>I think I'll just tidy that up a bit,</a:t>
            </a:r>
            <a:br>
              <a:rPr lang="en-US" sz="1600" i="1" dirty="0"/>
            </a:br>
            <a:r>
              <a:rPr lang="en-US" sz="1600" i="1" dirty="0"/>
              <a:t>cut off the crumbly bits</a:t>
            </a:r>
            <a:br>
              <a:rPr lang="en-US" sz="1600" i="1" dirty="0"/>
            </a:br>
            <a:r>
              <a:rPr lang="en-US" sz="1600" i="1" dirty="0"/>
              <a:t>scoop them all up</a:t>
            </a:r>
            <a:br>
              <a:rPr lang="en-US" sz="1600" i="1" dirty="0"/>
            </a:br>
            <a:r>
              <a:rPr lang="en-US" sz="1600" i="1" dirty="0"/>
              <a:t>and into the mouth</a:t>
            </a:r>
            <a:br>
              <a:rPr lang="en-US" sz="1600" i="1" dirty="0"/>
            </a:br>
            <a:br>
              <a:rPr lang="en-US" sz="1600" i="1" dirty="0"/>
            </a:br>
            <a:r>
              <a:rPr lang="en-US" sz="1600" i="1" dirty="0" err="1"/>
              <a:t>oooooommm</a:t>
            </a:r>
            <a:r>
              <a:rPr lang="en-US" sz="1600" i="1" dirty="0"/>
              <a:t> </a:t>
            </a:r>
            <a:r>
              <a:rPr lang="en-US" sz="1600" i="1" dirty="0" err="1"/>
              <a:t>mmmm</a:t>
            </a:r>
            <a:br>
              <a:rPr lang="en-US" sz="1600" i="1" dirty="0"/>
            </a:br>
            <a:r>
              <a:rPr lang="en-US" sz="1600" i="1" dirty="0"/>
              <a:t>nice.</a:t>
            </a:r>
            <a:br>
              <a:rPr lang="en-US" sz="1600" i="1" dirty="0"/>
            </a:br>
            <a:br>
              <a:rPr lang="en-US" sz="1600" i="1" dirty="0"/>
            </a:br>
            <a:r>
              <a:rPr lang="en-US" sz="1600" i="1" dirty="0"/>
              <a:t>Look at the cake again.</a:t>
            </a:r>
            <a:br>
              <a:rPr lang="en-US" sz="1600" i="1" dirty="0"/>
            </a:br>
            <a:br>
              <a:rPr lang="en-US" sz="1600" i="1" dirty="0"/>
            </a:br>
            <a:r>
              <a:rPr lang="en-US" sz="1600" i="1" dirty="0"/>
              <a:t>That looks a bit funny now,</a:t>
            </a:r>
            <a:br>
              <a:rPr lang="en-US" sz="1600" i="1" dirty="0"/>
            </a:br>
            <a:r>
              <a:rPr lang="en-US" sz="1600" i="1" dirty="0"/>
              <a:t>one side doesn't match the other</a:t>
            </a:r>
            <a:br>
              <a:rPr lang="en-US" sz="1600" i="1" dirty="0"/>
            </a:br>
            <a:r>
              <a:rPr lang="en-US" sz="1600" i="1" dirty="0"/>
              <a:t>I'll just even it up a bit, eh?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8082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LO: To know how to perform a poem						ENGLISH Day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58252" y="-15435181"/>
            <a:ext cx="6096000" cy="84023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129ABC"/>
                </a:solidFill>
                <a:effectLst/>
              </a:rPr>
              <a:t>Chocolate Cake</a:t>
            </a:r>
          </a:p>
          <a:p>
            <a:r>
              <a:rPr lang="en-US" i="1" dirty="0">
                <a:solidFill>
                  <a:srgbClr val="129ABC"/>
                </a:solidFill>
                <a:effectLst/>
              </a:rPr>
              <a:t>by </a:t>
            </a:r>
            <a:r>
              <a:rPr lang="en-US" i="1" u="none" strike="noStrike" dirty="0">
                <a:solidFill>
                  <a:srgbClr val="129ABC"/>
                </a:solidFill>
                <a:effectLst/>
                <a:hlinkClick r:id="rId2"/>
              </a:rPr>
              <a:t>Michael Rosen</a:t>
            </a:r>
            <a:endParaRPr lang="en-US" i="1" dirty="0">
              <a:solidFill>
                <a:srgbClr val="129ABC"/>
              </a:solidFill>
              <a:effectLst/>
            </a:endParaRPr>
          </a:p>
          <a:p>
            <a:r>
              <a:rPr lang="en-US" i="1" dirty="0">
                <a:solidFill>
                  <a:srgbClr val="129ABC"/>
                </a:solidFill>
                <a:effectLst/>
              </a:rPr>
              <a:t>I love chocolate cake.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And when I was a boy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I loved it even more.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Sometimes we used to have it for tea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and Mum used to say,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'If there's any left over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you can have it to take to school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tomorrow to have at playtime.'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And the next day I would take it to school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wrapped up in tin foil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open it up at playtime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and sit in the corner of the playground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eating it,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you know how the icing on top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is all shiny and it cracks as you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bite into it,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and there's that other kind of icing in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the middle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and it sticks to your hands and you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can lick your fingers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and lick your lips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oh it's lovely.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r>
              <a:rPr lang="en-US" i="1" dirty="0">
                <a:solidFill>
                  <a:srgbClr val="129ABC"/>
                </a:solidFill>
                <a:effectLst/>
              </a:rPr>
              <a:t>yeah.</a:t>
            </a:r>
            <a:br>
              <a:rPr lang="en-US" i="1" dirty="0">
                <a:solidFill>
                  <a:srgbClr val="129ABC"/>
                </a:solidFill>
                <a:effectLst/>
              </a:rPr>
            </a:br>
            <a:br>
              <a:rPr lang="en-US" i="1" dirty="0">
                <a:solidFill>
                  <a:srgbClr val="129ABC"/>
                </a:solidFill>
                <a:effectLst/>
              </a:rPr>
            </a:br>
            <a:br>
              <a:rPr lang="en-US" i="1" dirty="0">
                <a:solidFill>
                  <a:srgbClr val="129ABC"/>
                </a:solidFill>
                <a:effectLst/>
              </a:rPr>
            </a:br>
            <a:br>
              <a:rPr lang="en-US" i="1" dirty="0">
                <a:solidFill>
                  <a:srgbClr val="129ABC"/>
                </a:solidFill>
                <a:effectLst/>
              </a:rPr>
            </a:br>
            <a:endParaRPr lang="en-US" i="1" dirty="0">
              <a:solidFill>
                <a:srgbClr val="129ABC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210" y="889299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>
                <a:effectLst/>
              </a:rPr>
              <a:t>Take the knife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slice.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This time the knife makes a little </a:t>
            </a:r>
            <a:r>
              <a:rPr lang="en-US" sz="1600" i="1" dirty="0" err="1">
                <a:effectLst/>
              </a:rPr>
              <a:t>cracky</a:t>
            </a:r>
            <a:r>
              <a:rPr lang="en-US" sz="1600" i="1" dirty="0">
                <a:effectLst/>
              </a:rPr>
              <a:t> noise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as it goes through that hard icing on top.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 whole slice this time,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into the mouth.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Oh the icing on top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the icing in the middle</a:t>
            </a:r>
            <a:br>
              <a:rPr lang="en-US" sz="1600" i="1" dirty="0">
                <a:effectLst/>
              </a:rPr>
            </a:br>
            <a:r>
              <a:rPr lang="en-US" sz="1600" i="1" dirty="0" err="1">
                <a:effectLst/>
              </a:rPr>
              <a:t>ohhhhhh</a:t>
            </a:r>
            <a:r>
              <a:rPr lang="en-US" sz="1600" i="1" dirty="0">
                <a:effectLst/>
              </a:rPr>
              <a:t> </a:t>
            </a:r>
            <a:r>
              <a:rPr lang="en-US" sz="1600" i="1" dirty="0" err="1">
                <a:effectLst/>
              </a:rPr>
              <a:t>oooo</a:t>
            </a:r>
            <a:r>
              <a:rPr lang="en-US" sz="1600" i="1" dirty="0">
                <a:effectLst/>
              </a:rPr>
              <a:t> </a:t>
            </a:r>
            <a:r>
              <a:rPr lang="en-US" sz="1600" i="1" dirty="0" err="1">
                <a:effectLst/>
              </a:rPr>
              <a:t>mmmmmm</a:t>
            </a:r>
            <a:r>
              <a:rPr lang="en-US" sz="1600" i="1" dirty="0">
                <a:effectLst/>
              </a:rPr>
              <a:t>.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But now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 can't stop myself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Knife -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1 just take any old slice at it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I've got this great big chunk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I'm cramming it in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what a greedy pig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but it's so nice,</a:t>
            </a:r>
            <a:br>
              <a:rPr lang="en-US" sz="1600" i="1" dirty="0">
                <a:effectLst/>
              </a:rPr>
            </a:b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5610726" y="889299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>
                <a:effectLst/>
              </a:rPr>
              <a:t>and there's another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another and I'm squealing and I'm smacking my lips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 I'm stuffing myself with it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and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before I know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I've eaten the lot.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The whole lot.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 look at the plate.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It's all gone.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Oh no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they're bound to notice, aren't they,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a whole chocolate cake doesn't just disappear</a:t>
            </a: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does it?</a:t>
            </a:r>
            <a:br>
              <a:rPr lang="en-US" sz="1600" i="1" dirty="0">
                <a:effectLst/>
              </a:rPr>
            </a:br>
            <a:br>
              <a:rPr lang="en-US" sz="1600" i="1" dirty="0">
                <a:effectLst/>
              </a:rPr>
            </a:br>
            <a:r>
              <a:rPr lang="en-US" sz="1600" i="1" dirty="0">
                <a:effectLst/>
              </a:rPr>
              <a:t>What shall I do?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1906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40724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LO: To know how to perform a poem						ENGLISH Day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39749" y="421138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i="1" dirty="0">
                <a:effectLst/>
              </a:rPr>
              <a:t>I know. I'll wash the plate up,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and the knife</a:t>
            </a:r>
            <a:br>
              <a:rPr lang="en-US" sz="1100" i="1" dirty="0">
                <a:effectLst/>
              </a:rPr>
            </a:b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and put them away and maybe no one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will notice, eh?</a:t>
            </a:r>
            <a:br>
              <a:rPr lang="en-US" sz="1100" i="1" dirty="0">
                <a:effectLst/>
              </a:rPr>
            </a:b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So I do that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and creep </a:t>
            </a:r>
            <a:r>
              <a:rPr lang="en-US" sz="1100" i="1" dirty="0" err="1">
                <a:effectLst/>
              </a:rPr>
              <a:t>creep</a:t>
            </a:r>
            <a:r>
              <a:rPr lang="en-US" sz="1100" i="1" dirty="0">
                <a:effectLst/>
              </a:rPr>
              <a:t> </a:t>
            </a:r>
            <a:r>
              <a:rPr lang="en-US" sz="1100" i="1" dirty="0" err="1">
                <a:effectLst/>
              </a:rPr>
              <a:t>creep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back to bed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into bed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doze off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licking my lips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with a lovely feeling in my belly.</a:t>
            </a:r>
            <a:br>
              <a:rPr lang="en-US" sz="1100" i="1" dirty="0">
                <a:effectLst/>
              </a:rPr>
            </a:br>
            <a:r>
              <a:rPr lang="en-US" sz="1100" i="1" dirty="0" err="1">
                <a:effectLst/>
              </a:rPr>
              <a:t>Mmmmrnmmmmm</a:t>
            </a:r>
            <a:r>
              <a:rPr lang="en-US" sz="1100" i="1" dirty="0">
                <a:effectLst/>
              </a:rPr>
              <a:t>.</a:t>
            </a:r>
            <a:br>
              <a:rPr lang="en-US" sz="1100" i="1" dirty="0">
                <a:effectLst/>
              </a:rPr>
            </a:b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In the morning I get up,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downstairs,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have breakfast,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Mum's saying,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'Have you got your dinner money?'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and I say,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'Yes.'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'And don't forget to take some chocolate cake with you.'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I stopped breathing.</a:t>
            </a:r>
            <a:br>
              <a:rPr lang="en-US" sz="1100" i="1" dirty="0">
                <a:effectLst/>
              </a:rPr>
            </a:b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'What's the matter,' she says,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'you normally jump at chocolate cake?'</a:t>
            </a:r>
            <a:br>
              <a:rPr lang="en-US" sz="1100" i="1" dirty="0">
                <a:effectLst/>
              </a:rPr>
            </a:b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I'm still not breathing,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and she's looking at me very closely now.</a:t>
            </a:r>
            <a:br>
              <a:rPr lang="en-US" sz="1100" i="1" dirty="0">
                <a:effectLst/>
              </a:rPr>
            </a:b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She's looking at me just below my mouth.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'What's that?' she says.</a:t>
            </a:r>
            <a:br>
              <a:rPr lang="en-US" sz="1100" i="1" dirty="0">
                <a:effectLst/>
              </a:rPr>
            </a:br>
            <a:r>
              <a:rPr lang="en-US" sz="1100" i="1" dirty="0">
                <a:effectLst/>
              </a:rPr>
              <a:t>'What's what?' I say.</a:t>
            </a:r>
            <a:br>
              <a:rPr lang="en-US" sz="1100" i="1" dirty="0">
                <a:effectLst/>
              </a:rPr>
            </a:br>
            <a:br>
              <a:rPr lang="en-US" sz="1100" i="1" dirty="0">
                <a:effectLst/>
              </a:rPr>
            </a:br>
            <a:endParaRPr lang="en-GB" sz="1100" dirty="0"/>
          </a:p>
        </p:txBody>
      </p:sp>
      <p:sp>
        <p:nvSpPr>
          <p:cNvPr id="4" name="Rectangle 3"/>
          <p:cNvSpPr/>
          <p:nvPr/>
        </p:nvSpPr>
        <p:spPr>
          <a:xfrm>
            <a:off x="5787190" y="421138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i="1" dirty="0"/>
              <a:t>'What's that there?'</a:t>
            </a:r>
            <a:br>
              <a:rPr lang="en-US" sz="1100" i="1" dirty="0"/>
            </a:br>
            <a:r>
              <a:rPr lang="en-US" sz="1100" i="1" dirty="0"/>
              <a:t>'Where?'</a:t>
            </a:r>
            <a:br>
              <a:rPr lang="en-US" sz="1100" i="1" dirty="0"/>
            </a:br>
            <a:r>
              <a:rPr lang="en-US" sz="1100" i="1" dirty="0"/>
              <a:t>'There,' she says, pointing at my chin.</a:t>
            </a:r>
            <a:br>
              <a:rPr lang="en-US" sz="1100" i="1" dirty="0"/>
            </a:br>
            <a:r>
              <a:rPr lang="en-US" sz="1100" i="1" dirty="0"/>
              <a:t>'I don't know,' I say.</a:t>
            </a:r>
            <a:br>
              <a:rPr lang="en-US" sz="1100" i="1" dirty="0"/>
            </a:br>
            <a:r>
              <a:rPr lang="en-US" sz="1100" i="1" dirty="0"/>
              <a:t>'It looks like chocolate,' she says.</a:t>
            </a:r>
            <a:br>
              <a:rPr lang="en-US" sz="1100" i="1" dirty="0"/>
            </a:br>
            <a:r>
              <a:rPr lang="en-US" sz="1100" i="1" dirty="0"/>
              <a:t>'It's not chocolate is it?'</a:t>
            </a:r>
            <a:br>
              <a:rPr lang="en-US" sz="1100" i="1" dirty="0"/>
            </a:br>
            <a:r>
              <a:rPr lang="en-US" sz="1100" i="1" dirty="0"/>
              <a:t>No answer.</a:t>
            </a:r>
            <a:br>
              <a:rPr lang="en-US" sz="1100" i="1" dirty="0"/>
            </a:br>
            <a:r>
              <a:rPr lang="en-US" sz="1100" i="1" dirty="0"/>
              <a:t>'Is it?'</a:t>
            </a:r>
            <a:br>
              <a:rPr lang="en-US" sz="1100" i="1" dirty="0"/>
            </a:br>
            <a:r>
              <a:rPr lang="en-US" sz="1100" i="1" dirty="0"/>
              <a:t>'I don't know.'</a:t>
            </a:r>
            <a:br>
              <a:rPr lang="en-US" sz="1100" i="1" dirty="0"/>
            </a:br>
            <a:r>
              <a:rPr lang="en-US" sz="1100" i="1" dirty="0"/>
              <a:t>She goes to the cupboard</a:t>
            </a:r>
            <a:br>
              <a:rPr lang="en-US" sz="1100" i="1" dirty="0"/>
            </a:br>
            <a:r>
              <a:rPr lang="en-US" sz="1100" i="1" dirty="0"/>
              <a:t>looks in, up, top, middle, bottom,</a:t>
            </a:r>
            <a:br>
              <a:rPr lang="en-US" sz="1100" i="1" dirty="0"/>
            </a:br>
            <a:r>
              <a:rPr lang="en-US" sz="1100" i="1" dirty="0"/>
              <a:t>turns back to me.</a:t>
            </a:r>
            <a:br>
              <a:rPr lang="en-US" sz="1100" i="1" dirty="0"/>
            </a:br>
            <a:r>
              <a:rPr lang="en-US" sz="1100" i="1" dirty="0"/>
              <a:t>'It's gone.</a:t>
            </a:r>
            <a:br>
              <a:rPr lang="en-US" sz="1100" i="1" dirty="0"/>
            </a:br>
            <a:r>
              <a:rPr lang="en-US" sz="1100" i="1" dirty="0"/>
              <a:t>It's gone.</a:t>
            </a:r>
            <a:br>
              <a:rPr lang="en-US" sz="1100" i="1" dirty="0"/>
            </a:br>
            <a:r>
              <a:rPr lang="en-US" sz="1100" i="1" dirty="0"/>
              <a:t>You haven't eaten it, have you?'</a:t>
            </a:r>
            <a:br>
              <a:rPr lang="en-US" sz="1100" i="1" dirty="0"/>
            </a:br>
            <a:r>
              <a:rPr lang="en-US" sz="1100" i="1" dirty="0"/>
              <a:t>'I don't know.'</a:t>
            </a:r>
            <a:br>
              <a:rPr lang="en-US" sz="1100" i="1" dirty="0"/>
            </a:br>
            <a:r>
              <a:rPr lang="en-US" sz="1100" i="1" dirty="0"/>
              <a:t>'You don't know. You don't know if you've eaten a whole</a:t>
            </a:r>
            <a:br>
              <a:rPr lang="en-US" sz="1100" i="1" dirty="0"/>
            </a:br>
            <a:r>
              <a:rPr lang="en-US" sz="1100" i="1" dirty="0"/>
              <a:t>chocolate cake or not?</a:t>
            </a:r>
            <a:br>
              <a:rPr lang="en-US" sz="1100" i="1" dirty="0"/>
            </a:br>
            <a:r>
              <a:rPr lang="en-US" sz="1100" i="1" dirty="0"/>
              <a:t>When? When did you eat it?'</a:t>
            </a:r>
            <a:br>
              <a:rPr lang="en-US" sz="1100" i="1" dirty="0"/>
            </a:br>
            <a:br>
              <a:rPr lang="en-US" sz="1100" i="1" dirty="0"/>
            </a:br>
            <a:r>
              <a:rPr lang="en-US" sz="1100" i="1" dirty="0"/>
              <a:t>So I told her,</a:t>
            </a:r>
            <a:br>
              <a:rPr lang="en-US" sz="1100" i="1" dirty="0"/>
            </a:br>
            <a:br>
              <a:rPr lang="en-US" sz="1100" i="1" dirty="0"/>
            </a:br>
            <a:r>
              <a:rPr lang="en-US" sz="1100" i="1" dirty="0"/>
              <a:t>and she said</a:t>
            </a:r>
            <a:br>
              <a:rPr lang="en-US" sz="1100" i="1" dirty="0"/>
            </a:br>
            <a:r>
              <a:rPr lang="en-US" sz="1100" i="1" dirty="0"/>
              <a:t>well what could she say?</a:t>
            </a:r>
            <a:br>
              <a:rPr lang="en-US" sz="1100" i="1" dirty="0"/>
            </a:br>
            <a:r>
              <a:rPr lang="en-US" sz="1100" i="1" dirty="0"/>
              <a:t>'That's the last time I give you any cake to take</a:t>
            </a:r>
            <a:br>
              <a:rPr lang="en-US" sz="1100" i="1" dirty="0"/>
            </a:br>
            <a:r>
              <a:rPr lang="en-US" sz="1100" i="1" dirty="0"/>
              <a:t>to school.</a:t>
            </a:r>
            <a:br>
              <a:rPr lang="en-US" sz="1100" i="1" dirty="0"/>
            </a:br>
            <a:r>
              <a:rPr lang="en-US" sz="1100" i="1" dirty="0"/>
              <a:t>Now go. Get out</a:t>
            </a:r>
            <a:br>
              <a:rPr lang="en-US" sz="1100" i="1" dirty="0"/>
            </a:br>
            <a:r>
              <a:rPr lang="en-US" sz="1100" i="1" dirty="0"/>
              <a:t>no wait</a:t>
            </a:r>
            <a:br>
              <a:rPr lang="en-US" sz="1100" i="1" dirty="0"/>
            </a:br>
            <a:r>
              <a:rPr lang="en-US" sz="1100" i="1" dirty="0"/>
              <a:t>not before you've washed your dirty sticky face.'</a:t>
            </a:r>
            <a:br>
              <a:rPr lang="en-US" sz="1100" i="1" dirty="0"/>
            </a:br>
            <a:r>
              <a:rPr lang="en-US" sz="1100" i="1" dirty="0"/>
              <a:t>I went upstairs</a:t>
            </a:r>
            <a:br>
              <a:rPr lang="en-US" sz="1100" i="1" dirty="0"/>
            </a:br>
            <a:r>
              <a:rPr lang="en-US" sz="1100" i="1" dirty="0"/>
              <a:t>looked in the mirror</a:t>
            </a:r>
            <a:br>
              <a:rPr lang="en-US" sz="1100" i="1" dirty="0"/>
            </a:br>
            <a:r>
              <a:rPr lang="en-US" sz="1100" i="1" dirty="0"/>
              <a:t>and there it was,</a:t>
            </a:r>
            <a:br>
              <a:rPr lang="en-US" sz="1100" i="1" dirty="0"/>
            </a:br>
            <a:r>
              <a:rPr lang="en-US" sz="1100" i="1" dirty="0"/>
              <a:t>just below my mouth,</a:t>
            </a:r>
            <a:br>
              <a:rPr lang="en-US" sz="1100" i="1" dirty="0"/>
            </a:br>
            <a:r>
              <a:rPr lang="en-US" sz="1100" i="1" dirty="0"/>
              <a:t>a chocolate smudge.</a:t>
            </a:r>
            <a:br>
              <a:rPr lang="en-US" sz="1100" i="1" dirty="0"/>
            </a:br>
            <a:r>
              <a:rPr lang="en-US" sz="1100" i="1" dirty="0"/>
              <a:t>The give-away.</a:t>
            </a:r>
            <a:br>
              <a:rPr lang="en-US" sz="1100" i="1" dirty="0"/>
            </a:br>
            <a:r>
              <a:rPr lang="en-US" sz="1100" i="1" dirty="0"/>
              <a:t>Maybe she'll forget about it by next week.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487228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45" y="311158"/>
            <a:ext cx="1440000" cy="14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1635" y="615659"/>
            <a:ext cx="33925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does the word ‘</a:t>
            </a:r>
            <a:r>
              <a:rPr lang="en-GB" sz="2400" dirty="0">
                <a:solidFill>
                  <a:srgbClr val="FF0000"/>
                </a:solidFill>
              </a:rPr>
              <a:t>unrequited</a:t>
            </a:r>
            <a:r>
              <a:rPr lang="en-GB" sz="2400" dirty="0"/>
              <a:t>’ mean?</a:t>
            </a:r>
          </a:p>
          <a:p>
            <a:r>
              <a:rPr lang="en-GB" sz="1400" dirty="0"/>
              <a:t>A feeling (e.g. love) not returned.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45" y="1954428"/>
            <a:ext cx="1440000" cy="14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1635" y="2171926"/>
            <a:ext cx="339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colour is the pig?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45" y="3597698"/>
            <a:ext cx="1440000" cy="14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41635" y="3717533"/>
            <a:ext cx="3392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Why could Red be described as an Angry Bird?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45" y="5240968"/>
            <a:ext cx="1440000" cy="14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41635" y="5360803"/>
            <a:ext cx="3392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Why do you think the director chose two different pieces of music?</a:t>
            </a:r>
          </a:p>
        </p:txBody>
      </p:sp>
      <p:sp>
        <p:nvSpPr>
          <p:cNvPr id="4" name="Rectangle 3"/>
          <p:cNvSpPr/>
          <p:nvPr/>
        </p:nvSpPr>
        <p:spPr>
          <a:xfrm>
            <a:off x="1245865" y="5176137"/>
            <a:ext cx="5009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10"/>
              </a:rPr>
              <a:t>https://www.youtube.com/watch?v=1U2DKKqxHgE</a:t>
            </a:r>
            <a:endParaRPr lang="en-GB" dirty="0"/>
          </a:p>
          <a:p>
            <a:endParaRPr lang="en-GB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D4B1445-0C81-FB42-BBFD-CE26A67FD7AE}"/>
              </a:ext>
            </a:extLst>
          </p:cNvPr>
          <p:cNvSpPr/>
          <p:nvPr/>
        </p:nvSpPr>
        <p:spPr>
          <a:xfrm>
            <a:off x="8441634" y="1426685"/>
            <a:ext cx="2600739" cy="2354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BF50992-5AD9-F044-BB1B-510729448B0A}"/>
              </a:ext>
            </a:extLst>
          </p:cNvPr>
          <p:cNvSpPr/>
          <p:nvPr/>
        </p:nvSpPr>
        <p:spPr>
          <a:xfrm>
            <a:off x="6861045" y="1919856"/>
            <a:ext cx="4939748" cy="147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E1FF623-E96A-F949-80AC-9ABB2EDFFA44}"/>
              </a:ext>
            </a:extLst>
          </p:cNvPr>
          <p:cNvSpPr/>
          <p:nvPr/>
        </p:nvSpPr>
        <p:spPr>
          <a:xfrm>
            <a:off x="6842101" y="3579548"/>
            <a:ext cx="4939748" cy="1474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AE036EF-A6BC-B04A-9B32-0B7323DBA8B3}"/>
              </a:ext>
            </a:extLst>
          </p:cNvPr>
          <p:cNvSpPr/>
          <p:nvPr/>
        </p:nvSpPr>
        <p:spPr>
          <a:xfrm>
            <a:off x="6790750" y="5240968"/>
            <a:ext cx="5156085" cy="14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nline Media 15" title="The Angry Birds Movie - Official Teaser Trailer (HD)">
            <a:hlinkClick r:id="" action="ppaction://media"/>
            <a:extLst>
              <a:ext uri="{FF2B5EF4-FFF2-40B4-BE49-F238E27FC236}">
                <a16:creationId xmlns:a16="http://schemas.microsoft.com/office/drawing/2014/main" id="{B8C33185-247D-4A25-9B57-75D98E959D7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/>
          <a:stretch>
            <a:fillRect/>
          </a:stretch>
        </p:blipFill>
        <p:spPr>
          <a:xfrm>
            <a:off x="391207" y="465655"/>
            <a:ext cx="6039896" cy="3412541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485D02F-1541-49D8-BF77-8F0E29D236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54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84"/>
    </mc:Choice>
    <mc:Fallback>
      <p:transition spd="slow" advTm="250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2" grpId="0" animBg="1"/>
    </p:bldLst>
  </p:timing>
  <p:extLst>
    <p:ext uri="{E180D4A7-C9FB-4DFB-919C-405C955672EB}">
      <p14:showEvtLst xmlns:p14="http://schemas.microsoft.com/office/powerpoint/2010/main">
        <p14:playEvt time="96039" objId="16"/>
        <p14:triggerEvt type="onClick" time="96040" objId="16"/>
        <p14:stopEvt time="247301" objId="16"/>
        <p14:playEvt time="247333" objId="16"/>
        <p14:pauseEvt time="250484" objId="16"/>
        <p14:stopEvt time="250484" objId="1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dirty="0">
                <a:solidFill>
                  <a:srgbClr val="FF0000"/>
                </a:solidFill>
              </a:rPr>
              <a:t>			</a:t>
            </a:r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A98638-F7FB-0C45-8AE4-4657373B1C0E}"/>
              </a:ext>
            </a:extLst>
          </p:cNvPr>
          <p:cNvSpPr txBox="1"/>
          <p:nvPr/>
        </p:nvSpPr>
        <p:spPr>
          <a:xfrm>
            <a:off x="543697" y="951470"/>
            <a:ext cx="109604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 lesson we read the poem </a:t>
            </a:r>
            <a:r>
              <a:rPr lang="en-US" i="1" dirty="0"/>
              <a:t>Chocolate Cake</a:t>
            </a:r>
            <a:r>
              <a:rPr lang="en-US" dirty="0"/>
              <a:t> by Michael Rosen. </a:t>
            </a:r>
          </a:p>
          <a:p>
            <a:endParaRPr lang="en-US" dirty="0"/>
          </a:p>
          <a:p>
            <a:r>
              <a:rPr lang="en-US" dirty="0"/>
              <a:t>You can listen to it again, if you like. 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https://www.youtube.com/watch?v=7BxQLITdOOc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81F10-912C-FF47-9737-FB9E69895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351" y="2613348"/>
            <a:ext cx="7867135" cy="412364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EBB4D1-4C71-4024-834E-3A8DF6F15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6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23"/>
    </mc:Choice>
    <mc:Fallback>
      <p:transition spd="slow" advTm="1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dirty="0">
                <a:solidFill>
                  <a:srgbClr val="FF0000"/>
                </a:solidFill>
              </a:rPr>
              <a:t>			</a:t>
            </a:r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93C70-81BA-0D4E-8779-EACB809F9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30" y="949644"/>
            <a:ext cx="11391975" cy="53275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F5870D-4516-487A-A1BA-D332CA7E0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21"/>
    </mc:Choice>
    <mc:Fallback>
      <p:transition spd="slow" advTm="4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dirty="0">
                <a:solidFill>
                  <a:srgbClr val="FF0000"/>
                </a:solidFill>
              </a:rPr>
              <a:t>			</a:t>
            </a:r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u="sng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6D4BA0-B8BC-6B48-B23D-5A07BAF10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66" y="804746"/>
            <a:ext cx="11072191" cy="5427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52B2D7-C394-EC4B-8710-6D265ACE0041}"/>
              </a:ext>
            </a:extLst>
          </p:cNvPr>
          <p:cNvSpPr txBox="1"/>
          <p:nvPr/>
        </p:nvSpPr>
        <p:spPr>
          <a:xfrm>
            <a:off x="3498574" y="6232157"/>
            <a:ext cx="819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were some of the features of figurative writing we looked at last lesson?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B69D29-4724-4A9D-8B62-A0B49B4F5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92"/>
    </mc:Choice>
    <mc:Fallback>
      <p:transition spd="slow" advTm="90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dirty="0">
                <a:solidFill>
                  <a:srgbClr val="FF0000"/>
                </a:solidFill>
              </a:rPr>
              <a:t>			</a:t>
            </a:r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51AC32-142F-6247-B991-DAAA5CA53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69" y="753581"/>
            <a:ext cx="11496261" cy="56955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4FC313-4FE1-4384-9E6A-69EBD5391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5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3"/>
    </mc:Choice>
    <mc:Fallback>
      <p:transition spd="slow" advTm="2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dirty="0">
                <a:solidFill>
                  <a:srgbClr val="FF0000"/>
                </a:solidFill>
              </a:rPr>
              <a:t>			</a:t>
            </a:r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118CA-6E11-DB4E-AED3-7FB5E29A5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47" y="823007"/>
            <a:ext cx="11552705" cy="57657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081354-883E-4D0F-99FA-218F2A1F0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9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02"/>
    </mc:Choice>
    <mc:Fallback>
      <p:transition spd="slow" advTm="7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0" y="269291"/>
            <a:ext cx="11698705" cy="380414"/>
          </a:xfrm>
        </p:spPr>
        <p:txBody>
          <a:bodyPr>
            <a:normAutofit fontScale="92500" lnSpcReduction="10000"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dirty="0">
                <a:solidFill>
                  <a:srgbClr val="FF0000"/>
                </a:solidFill>
              </a:rPr>
              <a:t>			</a:t>
            </a:r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B87827-23A7-F84B-9C56-305B6E900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57"/>
          <a:stretch/>
        </p:blipFill>
        <p:spPr>
          <a:xfrm>
            <a:off x="308809" y="1230375"/>
            <a:ext cx="7533861" cy="2847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DEB53F-47E8-B24A-8681-48E35FE73880}"/>
              </a:ext>
            </a:extLst>
          </p:cNvPr>
          <p:cNvSpPr txBox="1"/>
          <p:nvPr/>
        </p:nvSpPr>
        <p:spPr>
          <a:xfrm>
            <a:off x="308809" y="755374"/>
            <a:ext cx="907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you identify each of the following in the teacher’s story about the chocolate incident?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AC34B-7B58-6344-A3D3-55D4A0261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85" t="18302" r="2866" b="8430"/>
          <a:stretch/>
        </p:blipFill>
        <p:spPr>
          <a:xfrm>
            <a:off x="3937685" y="2590352"/>
            <a:ext cx="8254315" cy="4224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7006DE-8638-9440-8AD3-BEA27BBA620D}"/>
              </a:ext>
            </a:extLst>
          </p:cNvPr>
          <p:cNvSpPr txBox="1"/>
          <p:nvPr/>
        </p:nvSpPr>
        <p:spPr>
          <a:xfrm>
            <a:off x="172994" y="4846230"/>
            <a:ext cx="3369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notes in your exercise book under the different headings.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D1C4D9-A64C-47E1-8E58-0BCCE46FC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7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57"/>
    </mc:Choice>
    <mc:Fallback>
      <p:transition spd="slow" advTm="6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11" y="269291"/>
            <a:ext cx="4630938" cy="380414"/>
          </a:xfrm>
        </p:spPr>
        <p:txBody>
          <a:bodyPr>
            <a:normAutofit fontScale="55000" lnSpcReduction="20000"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LO: To gather ideas for a chocolate-themed narrative poem</a:t>
            </a:r>
            <a:r>
              <a:rPr lang="en-GB" dirty="0">
                <a:solidFill>
                  <a:srgbClr val="FF0000"/>
                </a:solidFill>
              </a:rPr>
              <a:t>			</a:t>
            </a:r>
            <a:endParaRPr lang="en-US" u="sng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B5AE9E-2826-644C-B435-6E842C72859E}"/>
              </a:ext>
            </a:extLst>
          </p:cNvPr>
          <p:cNvSpPr/>
          <p:nvPr/>
        </p:nvSpPr>
        <p:spPr>
          <a:xfrm>
            <a:off x="10618621" y="0"/>
            <a:ext cx="1573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ENGLISH Day 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42CDE-D9FD-B14B-AFE7-912FEB612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144"/>
          <a:stretch/>
        </p:blipFill>
        <p:spPr>
          <a:xfrm>
            <a:off x="-19877" y="649705"/>
            <a:ext cx="6302879" cy="1339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F7DFC8-0A50-2D47-8250-11C70E031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56"/>
          <a:stretch/>
        </p:blipFill>
        <p:spPr>
          <a:xfrm>
            <a:off x="6404930" y="459498"/>
            <a:ext cx="5787070" cy="6504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2CCAB-4218-0442-BA14-F10004EAA388}"/>
              </a:ext>
            </a:extLst>
          </p:cNvPr>
          <p:cNvSpPr txBox="1"/>
          <p:nvPr/>
        </p:nvSpPr>
        <p:spPr>
          <a:xfrm>
            <a:off x="308811" y="2246243"/>
            <a:ext cx="5585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Perhaps you know this story? </a:t>
            </a:r>
          </a:p>
          <a:p>
            <a:endParaRPr lang="en-US" dirty="0"/>
          </a:p>
          <a:p>
            <a:r>
              <a:rPr lang="en-US" dirty="0"/>
              <a:t>Can you think of any other chocolate-related stories by Roald Dahl?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452B71-382D-413B-BB3E-0C5442C2F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143"/>
    </mc:Choice>
    <mc:Fallback>
      <p:transition spd="slow" advTm="18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.4|11.3|10.8|20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1868</Words>
  <Application>Microsoft Office PowerPoint</Application>
  <PresentationFormat>Widescreen</PresentationFormat>
  <Paragraphs>65</Paragraphs>
  <Slides>18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SMBC Education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Kermode</dc:creator>
  <cp:lastModifiedBy>Ben</cp:lastModifiedBy>
  <cp:revision>43</cp:revision>
  <dcterms:created xsi:type="dcterms:W3CDTF">2021-01-07T14:21:46Z</dcterms:created>
  <dcterms:modified xsi:type="dcterms:W3CDTF">2021-01-13T17:40:03Z</dcterms:modified>
</cp:coreProperties>
</file>