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64" r:id="rId2"/>
    <p:sldId id="266" r:id="rId3"/>
    <p:sldId id="265" r:id="rId4"/>
    <p:sldId id="270" r:id="rId5"/>
    <p:sldId id="271" r:id="rId6"/>
    <p:sldId id="268" r:id="rId7"/>
    <p:sldId id="267" r:id="rId8"/>
    <p:sldId id="272" r:id="rId9"/>
    <p:sldId id="269" r:id="rId10"/>
    <p:sldId id="273" r:id="rId11"/>
    <p:sldId id="274" r:id="rId12"/>
    <p:sldId id="275" r:id="rId13"/>
    <p:sldId id="276" r:id="rId14"/>
    <p:sldId id="277" r:id="rId15"/>
    <p:sldId id="278" r:id="rId16"/>
    <p:sldId id="27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40" d="100"/>
          <a:sy n="140" d="100"/>
        </p:scale>
        <p:origin x="-112" y="-39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07/10/20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527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2"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pic>
        <p:nvPicPr>
          <p:cNvPr id="7" name="Picture 6"/>
          <p:cNvPicPr>
            <a:picLocks noChangeAspect="1"/>
          </p:cNvPicPr>
          <p:nvPr/>
        </p:nvPicPr>
        <p:blipFill>
          <a:blip r:embed="rId2"/>
          <a:stretch>
            <a:fillRect/>
          </a:stretch>
        </p:blipFill>
        <p:spPr>
          <a:xfrm>
            <a:off x="6093125" y="1260928"/>
            <a:ext cx="2504136" cy="498021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369696" y="1260928"/>
            <a:ext cx="2489495" cy="4980213"/>
          </a:xfrm>
          <a:prstGeom prst="rect">
            <a:avLst/>
          </a:prstGeom>
          <a:ln>
            <a:solidFill>
              <a:srgbClr val="1C1C1C"/>
            </a:solidFill>
          </a:ln>
        </p:spPr>
      </p:pic>
      <p:pic>
        <p:nvPicPr>
          <p:cNvPr id="9" name="Picture 8"/>
          <p:cNvPicPr>
            <a:picLocks noChangeAspect="1"/>
          </p:cNvPicPr>
          <p:nvPr/>
        </p:nvPicPr>
        <p:blipFill>
          <a:blip r:embed="rId4"/>
          <a:stretch>
            <a:fillRect/>
          </a:stretch>
        </p:blipFill>
        <p:spPr>
          <a:xfrm>
            <a:off x="530958" y="1251857"/>
            <a:ext cx="2607755" cy="4971144"/>
          </a:xfrm>
          <a:prstGeom prst="rect">
            <a:avLst/>
          </a:prstGeom>
          <a:ln>
            <a:solidFill>
              <a:srgbClr val="1C1C1C"/>
            </a:solidFill>
          </a:ln>
        </p:spPr>
      </p:pic>
    </p:spTree>
    <p:extLst>
      <p:ext uri="{BB962C8B-B14F-4D97-AF65-F5344CB8AC3E}">
        <p14:creationId xmlns:p14="http://schemas.microsoft.com/office/powerpoint/2010/main" val="12862372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a:blip r:embed="rId2"/>
          <a:stretch>
            <a:fillRect/>
          </a:stretch>
        </p:blipFill>
        <p:spPr>
          <a:xfrm>
            <a:off x="4495712" y="0"/>
            <a:ext cx="4648288" cy="6858000"/>
          </a:xfrm>
          <a:prstGeom prst="rect">
            <a:avLst/>
          </a:prstGeom>
        </p:spPr>
      </p:pic>
      <p:pic>
        <p:nvPicPr>
          <p:cNvPr id="4" name="Picture 3"/>
          <p:cNvPicPr>
            <a:picLocks noChangeAspect="1"/>
          </p:cNvPicPr>
          <p:nvPr/>
        </p:nvPicPr>
        <p:blipFill>
          <a:blip r:embed="rId3"/>
          <a:stretch>
            <a:fillRect/>
          </a:stretch>
        </p:blipFill>
        <p:spPr>
          <a:xfrm>
            <a:off x="0" y="342900"/>
            <a:ext cx="4644571" cy="3920671"/>
          </a:xfrm>
          <a:prstGeom prst="rect">
            <a:avLst/>
          </a:prstGeom>
        </p:spPr>
      </p:pic>
      <p:pic>
        <p:nvPicPr>
          <p:cNvPr id="6" name="Picture 5"/>
          <p:cNvPicPr>
            <a:picLocks noChangeAspect="1"/>
          </p:cNvPicPr>
          <p:nvPr/>
        </p:nvPicPr>
        <p:blipFill>
          <a:blip r:embed="rId4"/>
          <a:stretch>
            <a:fillRect/>
          </a:stretch>
        </p:blipFill>
        <p:spPr>
          <a:xfrm>
            <a:off x="0" y="4668157"/>
            <a:ext cx="4762500" cy="1343269"/>
          </a:xfrm>
          <a:prstGeom prst="rect">
            <a:avLst/>
          </a:prstGeom>
        </p:spPr>
      </p:pic>
    </p:spTree>
    <p:extLst>
      <p:ext uri="{BB962C8B-B14F-4D97-AF65-F5344CB8AC3E}">
        <p14:creationId xmlns:p14="http://schemas.microsoft.com/office/powerpoint/2010/main" val="18066678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5" name="Picture 4"/>
          <p:cNvPicPr>
            <a:picLocks noChangeAspect="1"/>
          </p:cNvPicPr>
          <p:nvPr/>
        </p:nvPicPr>
        <p:blipFill>
          <a:blip r:embed="rId2"/>
          <a:stretch>
            <a:fillRect/>
          </a:stretch>
        </p:blipFill>
        <p:spPr>
          <a:xfrm>
            <a:off x="0" y="830943"/>
            <a:ext cx="9144000" cy="5328556"/>
          </a:xfrm>
          <a:prstGeom prst="rect">
            <a:avLst/>
          </a:prstGeom>
        </p:spPr>
      </p:pic>
    </p:spTree>
    <p:extLst>
      <p:ext uri="{BB962C8B-B14F-4D97-AF65-F5344CB8AC3E}">
        <p14:creationId xmlns:p14="http://schemas.microsoft.com/office/powerpoint/2010/main" val="4075137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rotWithShape="1">
          <a:blip r:embed="rId2"/>
          <a:srcRect b="18609"/>
          <a:stretch/>
        </p:blipFill>
        <p:spPr>
          <a:xfrm>
            <a:off x="208642" y="337458"/>
            <a:ext cx="8726714" cy="2792186"/>
          </a:xfrm>
          <a:prstGeom prst="rect">
            <a:avLst/>
          </a:prstGeom>
        </p:spPr>
      </p:pic>
      <p:pic>
        <p:nvPicPr>
          <p:cNvPr id="5" name="Picture 4"/>
          <p:cNvPicPr>
            <a:picLocks noChangeAspect="1"/>
          </p:cNvPicPr>
          <p:nvPr/>
        </p:nvPicPr>
        <p:blipFill>
          <a:blip r:embed="rId3"/>
          <a:stretch>
            <a:fillRect/>
          </a:stretch>
        </p:blipFill>
        <p:spPr>
          <a:xfrm>
            <a:off x="217715" y="3075116"/>
            <a:ext cx="8717706" cy="3020883"/>
          </a:xfrm>
          <a:prstGeom prst="rect">
            <a:avLst/>
          </a:prstGeom>
        </p:spPr>
      </p:pic>
    </p:spTree>
    <p:extLst>
      <p:ext uri="{BB962C8B-B14F-4D97-AF65-F5344CB8AC3E}">
        <p14:creationId xmlns:p14="http://schemas.microsoft.com/office/powerpoint/2010/main" val="29247975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a:blip r:embed="rId2"/>
          <a:stretch>
            <a:fillRect/>
          </a:stretch>
        </p:blipFill>
        <p:spPr>
          <a:xfrm>
            <a:off x="244928" y="1415056"/>
            <a:ext cx="8787370" cy="2984586"/>
          </a:xfrm>
          <a:prstGeom prst="rect">
            <a:avLst/>
          </a:prstGeom>
        </p:spPr>
      </p:pic>
    </p:spTree>
    <p:extLst>
      <p:ext uri="{BB962C8B-B14F-4D97-AF65-F5344CB8AC3E}">
        <p14:creationId xmlns:p14="http://schemas.microsoft.com/office/powerpoint/2010/main" val="25616345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a:blip r:embed="rId2"/>
          <a:stretch>
            <a:fillRect/>
          </a:stretch>
        </p:blipFill>
        <p:spPr>
          <a:xfrm>
            <a:off x="4455934" y="762000"/>
            <a:ext cx="4440479" cy="5043714"/>
          </a:xfrm>
          <a:prstGeom prst="rect">
            <a:avLst/>
          </a:prstGeom>
        </p:spPr>
      </p:pic>
      <p:pic>
        <p:nvPicPr>
          <p:cNvPr id="4" name="Picture 3"/>
          <p:cNvPicPr>
            <a:picLocks noChangeAspect="1"/>
          </p:cNvPicPr>
          <p:nvPr/>
        </p:nvPicPr>
        <p:blipFill>
          <a:blip r:embed="rId3"/>
          <a:stretch>
            <a:fillRect/>
          </a:stretch>
        </p:blipFill>
        <p:spPr>
          <a:xfrm>
            <a:off x="63500" y="761999"/>
            <a:ext cx="4417371" cy="5043715"/>
          </a:xfrm>
          <a:prstGeom prst="rect">
            <a:avLst/>
          </a:prstGeom>
        </p:spPr>
      </p:pic>
    </p:spTree>
    <p:extLst>
      <p:ext uri="{BB962C8B-B14F-4D97-AF65-F5344CB8AC3E}">
        <p14:creationId xmlns:p14="http://schemas.microsoft.com/office/powerpoint/2010/main" val="13973528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a:blip r:embed="rId2"/>
          <a:stretch>
            <a:fillRect/>
          </a:stretch>
        </p:blipFill>
        <p:spPr>
          <a:xfrm>
            <a:off x="263072" y="667657"/>
            <a:ext cx="4260945" cy="4838700"/>
          </a:xfrm>
          <a:prstGeom prst="rect">
            <a:avLst/>
          </a:prstGeom>
        </p:spPr>
      </p:pic>
      <p:pic>
        <p:nvPicPr>
          <p:cNvPr id="4" name="Picture 3"/>
          <p:cNvPicPr>
            <a:picLocks noChangeAspect="1"/>
          </p:cNvPicPr>
          <p:nvPr/>
        </p:nvPicPr>
        <p:blipFill>
          <a:blip r:embed="rId3"/>
          <a:stretch>
            <a:fillRect/>
          </a:stretch>
        </p:blipFill>
        <p:spPr>
          <a:xfrm>
            <a:off x="4515111" y="667658"/>
            <a:ext cx="4251518" cy="4829628"/>
          </a:xfrm>
          <a:prstGeom prst="rect">
            <a:avLst/>
          </a:prstGeom>
        </p:spPr>
      </p:pic>
    </p:spTree>
    <p:extLst>
      <p:ext uri="{BB962C8B-B14F-4D97-AF65-F5344CB8AC3E}">
        <p14:creationId xmlns:p14="http://schemas.microsoft.com/office/powerpoint/2010/main" val="11136529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3" name="Picture 2"/>
          <p:cNvPicPr>
            <a:picLocks noChangeAspect="1"/>
          </p:cNvPicPr>
          <p:nvPr/>
        </p:nvPicPr>
        <p:blipFill>
          <a:blip r:embed="rId2"/>
          <a:stretch>
            <a:fillRect/>
          </a:stretch>
        </p:blipFill>
        <p:spPr>
          <a:xfrm>
            <a:off x="725093" y="526143"/>
            <a:ext cx="2558764" cy="286664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470728" y="528068"/>
            <a:ext cx="3014523" cy="2873717"/>
          </a:xfrm>
          <a:prstGeom prst="rect">
            <a:avLst/>
          </a:prstGeom>
          <a:ln>
            <a:solidFill>
              <a:srgbClr val="1C1C1C"/>
            </a:solidFill>
          </a:ln>
        </p:spPr>
      </p:pic>
      <p:pic>
        <p:nvPicPr>
          <p:cNvPr id="5" name="Picture 4"/>
          <p:cNvPicPr>
            <a:picLocks noChangeAspect="1"/>
          </p:cNvPicPr>
          <p:nvPr/>
        </p:nvPicPr>
        <p:blipFill>
          <a:blip r:embed="rId4"/>
          <a:stretch>
            <a:fillRect/>
          </a:stretch>
        </p:blipFill>
        <p:spPr>
          <a:xfrm>
            <a:off x="703943" y="3483428"/>
            <a:ext cx="2561771" cy="2465752"/>
          </a:xfrm>
          <a:prstGeom prst="rect">
            <a:avLst/>
          </a:prstGeom>
          <a:ln>
            <a:solidFill>
              <a:srgbClr val="1C1C1C"/>
            </a:solidFill>
          </a:ln>
        </p:spPr>
      </p:pic>
      <p:pic>
        <p:nvPicPr>
          <p:cNvPr id="6" name="Picture 5"/>
          <p:cNvPicPr>
            <a:picLocks noChangeAspect="1"/>
          </p:cNvPicPr>
          <p:nvPr/>
        </p:nvPicPr>
        <p:blipFill>
          <a:blip r:embed="rId5"/>
          <a:stretch>
            <a:fillRect/>
          </a:stretch>
        </p:blipFill>
        <p:spPr>
          <a:xfrm>
            <a:off x="3456215" y="3492500"/>
            <a:ext cx="2449286" cy="2449286"/>
          </a:xfrm>
          <a:prstGeom prst="rect">
            <a:avLst/>
          </a:prstGeom>
          <a:ln>
            <a:solidFill>
              <a:srgbClr val="1C1C1C"/>
            </a:solidFill>
          </a:ln>
        </p:spPr>
      </p:pic>
      <p:pic>
        <p:nvPicPr>
          <p:cNvPr id="7" name="Picture 6"/>
          <p:cNvPicPr>
            <a:picLocks noChangeAspect="1"/>
          </p:cNvPicPr>
          <p:nvPr/>
        </p:nvPicPr>
        <p:blipFill>
          <a:blip r:embed="rId6"/>
          <a:stretch>
            <a:fillRect/>
          </a:stretch>
        </p:blipFill>
        <p:spPr>
          <a:xfrm>
            <a:off x="6050642" y="3483307"/>
            <a:ext cx="2476797" cy="2449407"/>
          </a:xfrm>
          <a:prstGeom prst="rect">
            <a:avLst/>
          </a:prstGeom>
          <a:ln>
            <a:solidFill>
              <a:srgbClr val="1C1C1C"/>
            </a:solidFill>
          </a:ln>
        </p:spPr>
      </p:pic>
      <p:sp>
        <p:nvSpPr>
          <p:cNvPr id="8" name="TextBox 7"/>
          <p:cNvSpPr txBox="1"/>
          <p:nvPr/>
        </p:nvSpPr>
        <p:spPr>
          <a:xfrm>
            <a:off x="6758214" y="807357"/>
            <a:ext cx="1759857" cy="1754327"/>
          </a:xfrm>
          <a:prstGeom prst="rect">
            <a:avLst/>
          </a:prstGeom>
          <a:noFill/>
        </p:spPr>
        <p:txBody>
          <a:bodyPr wrap="square" rtlCol="0">
            <a:spAutoFit/>
          </a:bodyPr>
          <a:lstStyle/>
          <a:p>
            <a:r>
              <a:rPr lang="en-US" dirty="0" smtClean="0">
                <a:latin typeface="Comic Sans MS"/>
                <a:cs typeface="Comic Sans MS"/>
              </a:rPr>
              <a:t>Can you spot the </a:t>
            </a:r>
            <a:r>
              <a:rPr lang="en-US" dirty="0" smtClean="0">
                <a:solidFill>
                  <a:srgbClr val="008000"/>
                </a:solidFill>
                <a:latin typeface="Comic Sans MS"/>
                <a:cs typeface="Comic Sans MS"/>
              </a:rPr>
              <a:t>geometric</a:t>
            </a:r>
            <a:r>
              <a:rPr lang="en-US" dirty="0" smtClean="0">
                <a:latin typeface="Comic Sans MS"/>
                <a:cs typeface="Comic Sans MS"/>
              </a:rPr>
              <a:t> patterns around the edges of the shields?</a:t>
            </a:r>
            <a:endParaRPr lang="en-US" dirty="0">
              <a:latin typeface="Comic Sans MS"/>
              <a:cs typeface="Comic Sans MS"/>
            </a:endParaRPr>
          </a:p>
        </p:txBody>
      </p:sp>
    </p:spTree>
    <p:extLst>
      <p:ext uri="{BB962C8B-B14F-4D97-AF65-F5344CB8AC3E}">
        <p14:creationId xmlns:p14="http://schemas.microsoft.com/office/powerpoint/2010/main" val="6296922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64857" cy="1200329"/>
          </a:xfrm>
          <a:prstGeom prst="rect">
            <a:avLst/>
          </a:prstGeom>
        </p:spPr>
        <p:txBody>
          <a:bodyPr wrap="square">
            <a:spAutoFit/>
          </a:bodyPr>
          <a:lstStyle/>
          <a:p>
            <a:r>
              <a:rPr lang="en-US" u="sng" dirty="0" err="1" smtClean="0">
                <a:latin typeface="Comic Sans MS"/>
                <a:cs typeface="Comic Sans MS"/>
              </a:rPr>
              <a:t>Indpendent</a:t>
            </a:r>
            <a:r>
              <a:rPr lang="en-US" u="sng" dirty="0" smtClean="0">
                <a:latin typeface="Comic Sans MS"/>
                <a:cs typeface="Comic Sans MS"/>
              </a:rPr>
              <a:t> Work</a:t>
            </a:r>
          </a:p>
          <a:p>
            <a:endParaRPr lang="en-US" u="sng"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sp>
        <p:nvSpPr>
          <p:cNvPr id="3" name="TextBox 2"/>
          <p:cNvSpPr txBox="1"/>
          <p:nvPr/>
        </p:nvSpPr>
        <p:spPr>
          <a:xfrm>
            <a:off x="562428" y="426358"/>
            <a:ext cx="4826001" cy="1077218"/>
          </a:xfrm>
          <a:prstGeom prst="rect">
            <a:avLst/>
          </a:prstGeom>
          <a:noFill/>
        </p:spPr>
        <p:txBody>
          <a:bodyPr wrap="square" rtlCol="0">
            <a:spAutoFit/>
          </a:bodyPr>
          <a:lstStyle/>
          <a:p>
            <a:r>
              <a:rPr lang="en-US" sz="1600" dirty="0" smtClean="0">
                <a:solidFill>
                  <a:srgbClr val="008000"/>
                </a:solidFill>
                <a:latin typeface="Comic Sans MS"/>
                <a:cs typeface="Comic Sans MS"/>
              </a:rPr>
              <a:t>Now it’s your turn!</a:t>
            </a:r>
          </a:p>
          <a:p>
            <a:endParaRPr lang="en-US" sz="1600" dirty="0">
              <a:latin typeface="Comic Sans MS"/>
              <a:cs typeface="Comic Sans MS"/>
            </a:endParaRPr>
          </a:p>
          <a:p>
            <a:r>
              <a:rPr lang="en-US" sz="1600" dirty="0" smtClean="0">
                <a:latin typeface="Comic Sans MS"/>
                <a:cs typeface="Comic Sans MS"/>
              </a:rPr>
              <a:t>You should have taken some card home with you from school for this purpose. </a:t>
            </a:r>
            <a:endParaRPr lang="en-US" sz="1600" dirty="0">
              <a:latin typeface="Comic Sans MS"/>
              <a:cs typeface="Comic Sans MS"/>
            </a:endParaRPr>
          </a:p>
        </p:txBody>
      </p:sp>
      <p:sp>
        <p:nvSpPr>
          <p:cNvPr id="4" name="Rectangle 3"/>
          <p:cNvSpPr/>
          <p:nvPr/>
        </p:nvSpPr>
        <p:spPr>
          <a:xfrm>
            <a:off x="571500" y="1493413"/>
            <a:ext cx="4953000" cy="4770537"/>
          </a:xfrm>
          <a:prstGeom prst="rect">
            <a:avLst/>
          </a:prstGeom>
        </p:spPr>
        <p:txBody>
          <a:bodyPr wrap="square">
            <a:spAutoFit/>
          </a:bodyPr>
          <a:lstStyle/>
          <a:p>
            <a:r>
              <a:rPr lang="en-US" sz="1600" dirty="0" smtClean="0">
                <a:solidFill>
                  <a:srgbClr val="008000"/>
                </a:solidFill>
                <a:latin typeface="Comic Sans MS"/>
                <a:cs typeface="Comic Sans MS"/>
              </a:rPr>
              <a:t>First</a:t>
            </a:r>
            <a:r>
              <a:rPr lang="en-US" sz="1600" dirty="0" smtClean="0">
                <a:latin typeface="Comic Sans MS"/>
                <a:cs typeface="Comic Sans MS"/>
              </a:rPr>
              <a:t> </a:t>
            </a:r>
            <a:r>
              <a:rPr lang="en-US" sz="1600" dirty="0">
                <a:latin typeface="Comic Sans MS"/>
                <a:cs typeface="Comic Sans MS"/>
              </a:rPr>
              <a:t>draw a large circle on a piece of cardboard - the easiest method is to draw around a suitable large </a:t>
            </a:r>
            <a:r>
              <a:rPr lang="en-US" sz="1600" dirty="0" smtClean="0">
                <a:latin typeface="Comic Sans MS"/>
                <a:cs typeface="Comic Sans MS"/>
              </a:rPr>
              <a:t>container (a bin?!), </a:t>
            </a:r>
            <a:r>
              <a:rPr lang="en-US" sz="1600" dirty="0">
                <a:latin typeface="Comic Sans MS"/>
                <a:cs typeface="Comic Sans MS"/>
              </a:rPr>
              <a:t>or alternatively fasten a pencil to a length of string and use as a simple compass. Cut out </a:t>
            </a:r>
            <a:r>
              <a:rPr lang="en-US" sz="1600" dirty="0" smtClean="0">
                <a:latin typeface="Comic Sans MS"/>
                <a:cs typeface="Comic Sans MS"/>
              </a:rPr>
              <a:t>the circle</a:t>
            </a:r>
            <a:r>
              <a:rPr lang="en-US" sz="1600" dirty="0">
                <a:latin typeface="Comic Sans MS"/>
                <a:cs typeface="Comic Sans MS"/>
              </a:rPr>
              <a:t>. </a:t>
            </a:r>
            <a:endParaRPr lang="en-US" sz="1600" dirty="0" smtClean="0">
              <a:latin typeface="Comic Sans MS"/>
              <a:cs typeface="Comic Sans MS"/>
            </a:endParaRPr>
          </a:p>
          <a:p>
            <a:endParaRPr lang="en-US" sz="1600" dirty="0">
              <a:latin typeface="Comic Sans MS"/>
              <a:cs typeface="Comic Sans MS"/>
            </a:endParaRPr>
          </a:p>
          <a:p>
            <a:r>
              <a:rPr lang="en-US" sz="1600" dirty="0" smtClean="0">
                <a:latin typeface="Comic Sans MS"/>
                <a:cs typeface="Comic Sans MS"/>
              </a:rPr>
              <a:t>Many </a:t>
            </a:r>
            <a:r>
              <a:rPr lang="en-US" sz="1600" dirty="0">
                <a:latin typeface="Comic Sans MS"/>
                <a:cs typeface="Comic Sans MS"/>
              </a:rPr>
              <a:t>ancient Greek shields had a decorative </a:t>
            </a:r>
            <a:r>
              <a:rPr lang="en-US" sz="1600" dirty="0">
                <a:solidFill>
                  <a:srgbClr val="008000"/>
                </a:solidFill>
                <a:latin typeface="Comic Sans MS"/>
                <a:cs typeface="Comic Sans MS"/>
              </a:rPr>
              <a:t>border</a:t>
            </a:r>
            <a:r>
              <a:rPr lang="en-US" sz="1600" dirty="0">
                <a:latin typeface="Comic Sans MS"/>
                <a:cs typeface="Comic Sans MS"/>
              </a:rPr>
              <a:t> so you can either paint this or cut out another slightly larger circle from different </a:t>
            </a:r>
            <a:r>
              <a:rPr lang="en-US" sz="1600" dirty="0" err="1">
                <a:latin typeface="Comic Sans MS"/>
                <a:cs typeface="Comic Sans MS"/>
              </a:rPr>
              <a:t>coloured</a:t>
            </a:r>
            <a:r>
              <a:rPr lang="en-US" sz="1600" dirty="0">
                <a:latin typeface="Comic Sans MS"/>
                <a:cs typeface="Comic Sans MS"/>
              </a:rPr>
              <a:t> cardboard and glue the two together (this is the method we used). </a:t>
            </a:r>
            <a:endParaRPr lang="en-US" sz="1600" dirty="0" smtClean="0">
              <a:latin typeface="Comic Sans MS"/>
              <a:cs typeface="Comic Sans MS"/>
            </a:endParaRPr>
          </a:p>
          <a:p>
            <a:endParaRPr lang="en-US" sz="1600" dirty="0">
              <a:latin typeface="Comic Sans MS"/>
              <a:cs typeface="Comic Sans MS"/>
            </a:endParaRPr>
          </a:p>
          <a:p>
            <a:r>
              <a:rPr lang="en-US" sz="1600" dirty="0" smtClean="0">
                <a:solidFill>
                  <a:srgbClr val="008000"/>
                </a:solidFill>
                <a:latin typeface="Comic Sans MS"/>
                <a:cs typeface="Comic Sans MS"/>
              </a:rPr>
              <a:t>Next</a:t>
            </a:r>
            <a:r>
              <a:rPr lang="en-US" sz="1600" dirty="0" smtClean="0">
                <a:latin typeface="Comic Sans MS"/>
                <a:cs typeface="Comic Sans MS"/>
              </a:rPr>
              <a:t> </a:t>
            </a:r>
            <a:r>
              <a:rPr lang="en-US" sz="1600" dirty="0">
                <a:latin typeface="Comic Sans MS"/>
                <a:cs typeface="Comic Sans MS"/>
              </a:rPr>
              <a:t>decorate your shield  </a:t>
            </a:r>
            <a:r>
              <a:rPr lang="en-US" sz="1600" dirty="0" smtClean="0">
                <a:latin typeface="Comic Sans MS"/>
                <a:cs typeface="Comic Sans MS"/>
              </a:rPr>
              <a:t>look at the examples, do your own research or take inspiration </a:t>
            </a:r>
            <a:r>
              <a:rPr lang="en-US" sz="1600" dirty="0">
                <a:latin typeface="Comic Sans MS"/>
                <a:cs typeface="Comic Sans MS"/>
              </a:rPr>
              <a:t>from Greek mythology. </a:t>
            </a:r>
            <a:endParaRPr lang="en-US" sz="1600" dirty="0" smtClean="0">
              <a:latin typeface="Comic Sans MS"/>
              <a:cs typeface="Comic Sans MS"/>
            </a:endParaRPr>
          </a:p>
          <a:p>
            <a:endParaRPr lang="en-US" sz="1600" dirty="0">
              <a:latin typeface="Comic Sans MS"/>
              <a:cs typeface="Comic Sans MS"/>
            </a:endParaRPr>
          </a:p>
          <a:p>
            <a:r>
              <a:rPr lang="en-US" sz="1600" dirty="0" smtClean="0">
                <a:solidFill>
                  <a:srgbClr val="008000"/>
                </a:solidFill>
                <a:latin typeface="Comic Sans MS"/>
                <a:cs typeface="Comic Sans MS"/>
              </a:rPr>
              <a:t>Finally</a:t>
            </a:r>
            <a:r>
              <a:rPr lang="en-US" sz="1600" dirty="0" smtClean="0">
                <a:latin typeface="Comic Sans MS"/>
                <a:cs typeface="Comic Sans MS"/>
              </a:rPr>
              <a:t> </a:t>
            </a:r>
            <a:r>
              <a:rPr lang="en-US" sz="1600" dirty="0">
                <a:latin typeface="Comic Sans MS"/>
                <a:cs typeface="Comic Sans MS"/>
              </a:rPr>
              <a:t>you need to be able to hold your shield easily. Cut out two strips of cardboard and attach to the back of your shield as shown in photo.</a:t>
            </a:r>
            <a:endParaRPr lang="en-US" sz="1600" dirty="0">
              <a:latin typeface="Comic Sans MS"/>
              <a:cs typeface="Comic Sans MS"/>
            </a:endParaRPr>
          </a:p>
        </p:txBody>
      </p:sp>
      <p:pic>
        <p:nvPicPr>
          <p:cNvPr id="5" name="Picture 4"/>
          <p:cNvPicPr>
            <a:picLocks noChangeAspect="1"/>
          </p:cNvPicPr>
          <p:nvPr/>
        </p:nvPicPr>
        <p:blipFill>
          <a:blip r:embed="rId2"/>
          <a:stretch>
            <a:fillRect/>
          </a:stretch>
        </p:blipFill>
        <p:spPr>
          <a:xfrm>
            <a:off x="5653443" y="725713"/>
            <a:ext cx="2853742" cy="2102757"/>
          </a:xfrm>
          <a:prstGeom prst="rect">
            <a:avLst/>
          </a:prstGeom>
          <a:ln>
            <a:solidFill>
              <a:srgbClr val="1C1C1C"/>
            </a:solidFill>
          </a:ln>
        </p:spPr>
      </p:pic>
      <p:pic>
        <p:nvPicPr>
          <p:cNvPr id="6" name="Picture 5"/>
          <p:cNvPicPr>
            <a:picLocks noChangeAspect="1"/>
          </p:cNvPicPr>
          <p:nvPr/>
        </p:nvPicPr>
        <p:blipFill>
          <a:blip r:embed="rId3"/>
          <a:stretch>
            <a:fillRect/>
          </a:stretch>
        </p:blipFill>
        <p:spPr>
          <a:xfrm>
            <a:off x="5660572" y="3205792"/>
            <a:ext cx="2821214" cy="2023181"/>
          </a:xfrm>
          <a:prstGeom prst="rect">
            <a:avLst/>
          </a:prstGeom>
          <a:ln>
            <a:solidFill>
              <a:srgbClr val="1C1C1C"/>
            </a:solidFill>
          </a:ln>
        </p:spPr>
      </p:pic>
      <p:sp>
        <p:nvSpPr>
          <p:cNvPr id="7" name="Rounded Rectangle 6"/>
          <p:cNvSpPr/>
          <p:nvPr/>
        </p:nvSpPr>
        <p:spPr>
          <a:xfrm>
            <a:off x="6241143" y="5352143"/>
            <a:ext cx="2267857" cy="9615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accent6">
                    <a:lumMod val="75000"/>
                  </a:schemeClr>
                </a:solidFill>
                <a:latin typeface="Comic Sans MS"/>
                <a:cs typeface="Comic Sans MS"/>
              </a:rPr>
              <a:t>Make sure you take a </a:t>
            </a:r>
            <a:r>
              <a:rPr lang="en-US" sz="1100" b="1" dirty="0" smtClean="0">
                <a:solidFill>
                  <a:schemeClr val="accent6">
                    <a:lumMod val="75000"/>
                  </a:schemeClr>
                </a:solidFill>
                <a:latin typeface="Comic Sans MS"/>
                <a:cs typeface="Comic Sans MS"/>
              </a:rPr>
              <a:t>picture</a:t>
            </a:r>
            <a:r>
              <a:rPr lang="en-US" sz="1100" dirty="0" smtClean="0">
                <a:solidFill>
                  <a:schemeClr val="accent6">
                    <a:lumMod val="75000"/>
                  </a:schemeClr>
                </a:solidFill>
                <a:latin typeface="Comic Sans MS"/>
                <a:cs typeface="Comic Sans MS"/>
              </a:rPr>
              <a:t> of your finished shield and </a:t>
            </a:r>
            <a:r>
              <a:rPr lang="en-US" sz="1100" b="1" dirty="0" smtClean="0">
                <a:solidFill>
                  <a:schemeClr val="accent6">
                    <a:lumMod val="75000"/>
                  </a:schemeClr>
                </a:solidFill>
                <a:latin typeface="Comic Sans MS"/>
                <a:cs typeface="Comic Sans MS"/>
              </a:rPr>
              <a:t>email</a:t>
            </a:r>
            <a:r>
              <a:rPr lang="en-US" sz="1100" dirty="0" smtClean="0">
                <a:solidFill>
                  <a:schemeClr val="accent6">
                    <a:lumMod val="75000"/>
                  </a:schemeClr>
                </a:solidFill>
                <a:latin typeface="Comic Sans MS"/>
                <a:cs typeface="Comic Sans MS"/>
              </a:rPr>
              <a:t> it to your teachers via Purple Mash email or the School Office. </a:t>
            </a:r>
            <a:endParaRPr lang="en-US" sz="1100" dirty="0">
              <a:solidFill>
                <a:schemeClr val="accent6">
                  <a:lumMod val="75000"/>
                </a:schemeClr>
              </a:solidFill>
              <a:latin typeface="Comic Sans MS"/>
              <a:cs typeface="Comic Sans MS"/>
            </a:endParaRPr>
          </a:p>
        </p:txBody>
      </p:sp>
    </p:spTree>
    <p:extLst>
      <p:ext uri="{BB962C8B-B14F-4D97-AF65-F5344CB8AC3E}">
        <p14:creationId xmlns:p14="http://schemas.microsoft.com/office/powerpoint/2010/main" val="693957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3" name="Rectangle 2"/>
          <p:cNvSpPr/>
          <p:nvPr/>
        </p:nvSpPr>
        <p:spPr>
          <a:xfrm>
            <a:off x="607785" y="1292697"/>
            <a:ext cx="3828143" cy="4524316"/>
          </a:xfrm>
          <a:prstGeom prst="rect">
            <a:avLst/>
          </a:prstGeom>
        </p:spPr>
        <p:txBody>
          <a:bodyPr wrap="square">
            <a:spAutoFit/>
          </a:bodyPr>
          <a:lstStyle/>
          <a:p>
            <a:r>
              <a:rPr lang="en-US" dirty="0">
                <a:solidFill>
                  <a:srgbClr val="1C1C1C"/>
                </a:solidFill>
                <a:latin typeface="Comic Sans MS"/>
                <a:cs typeface="Comic Sans MS"/>
              </a:rPr>
              <a:t>Men, in ancient Greece, were expected to serve the army for at least 18-20 years in almost all city-states. </a:t>
            </a:r>
            <a:endParaRPr lang="en-US" dirty="0" smtClean="0">
              <a:solidFill>
                <a:srgbClr val="1C1C1C"/>
              </a:solidFill>
              <a:latin typeface="Comic Sans MS"/>
              <a:cs typeface="Comic Sans MS"/>
            </a:endParaRPr>
          </a:p>
          <a:p>
            <a:endParaRPr lang="en-US" dirty="0">
              <a:solidFill>
                <a:srgbClr val="1C1C1C"/>
              </a:solidFill>
              <a:latin typeface="Comic Sans MS"/>
              <a:cs typeface="Comic Sans MS"/>
            </a:endParaRPr>
          </a:p>
          <a:p>
            <a:r>
              <a:rPr lang="en-US" dirty="0" smtClean="0">
                <a:solidFill>
                  <a:srgbClr val="1C1C1C"/>
                </a:solidFill>
                <a:latin typeface="Comic Sans MS"/>
                <a:cs typeface="Comic Sans MS"/>
              </a:rPr>
              <a:t>In </a:t>
            </a:r>
            <a:r>
              <a:rPr lang="en-US" dirty="0">
                <a:solidFill>
                  <a:srgbClr val="1C1C1C"/>
                </a:solidFill>
                <a:latin typeface="Comic Sans MS"/>
                <a:cs typeface="Comic Sans MS"/>
              </a:rPr>
              <a:t>some </a:t>
            </a:r>
            <a:r>
              <a:rPr lang="en-US" dirty="0" smtClean="0">
                <a:solidFill>
                  <a:srgbClr val="1C1C1C"/>
                </a:solidFill>
                <a:latin typeface="Comic Sans MS"/>
                <a:cs typeface="Comic Sans MS"/>
              </a:rPr>
              <a:t>Greek city-states like Sparta, it was compulsory for all men to undergo rigorous training and join the army after they turned 20 years old. Training often started for boys at the age of 7! </a:t>
            </a:r>
          </a:p>
          <a:p>
            <a:endParaRPr lang="en-US" dirty="0">
              <a:solidFill>
                <a:srgbClr val="1C1C1C"/>
              </a:solidFill>
              <a:latin typeface="Comic Sans MS"/>
              <a:cs typeface="Comic Sans MS"/>
            </a:endParaRPr>
          </a:p>
          <a:p>
            <a:r>
              <a:rPr lang="en-US" dirty="0" smtClean="0">
                <a:solidFill>
                  <a:srgbClr val="1C1C1C"/>
                </a:solidFill>
                <a:latin typeface="Comic Sans MS"/>
                <a:cs typeface="Comic Sans MS"/>
              </a:rPr>
              <a:t>One of the most important pieces of </a:t>
            </a:r>
            <a:r>
              <a:rPr lang="en-US" dirty="0" err="1" smtClean="0">
                <a:solidFill>
                  <a:srgbClr val="1C1C1C"/>
                </a:solidFill>
                <a:latin typeface="Comic Sans MS"/>
                <a:cs typeface="Comic Sans MS"/>
              </a:rPr>
              <a:t>armour</a:t>
            </a:r>
            <a:r>
              <a:rPr lang="en-US" dirty="0" smtClean="0">
                <a:solidFill>
                  <a:srgbClr val="1C1C1C"/>
                </a:solidFill>
                <a:latin typeface="Comic Sans MS"/>
                <a:cs typeface="Comic Sans MS"/>
              </a:rPr>
              <a:t> for the warriors was their shields. </a:t>
            </a:r>
            <a:endParaRPr lang="en-US" dirty="0">
              <a:solidFill>
                <a:srgbClr val="1C1C1C"/>
              </a:solidFill>
              <a:latin typeface="Comic Sans MS"/>
              <a:cs typeface="Comic Sans MS"/>
            </a:endParaRPr>
          </a:p>
        </p:txBody>
      </p:sp>
      <p:pic>
        <p:nvPicPr>
          <p:cNvPr id="6" name="Picture 5"/>
          <p:cNvPicPr>
            <a:picLocks noChangeAspect="1"/>
          </p:cNvPicPr>
          <p:nvPr/>
        </p:nvPicPr>
        <p:blipFill>
          <a:blip r:embed="rId2"/>
          <a:stretch>
            <a:fillRect/>
          </a:stretch>
        </p:blipFill>
        <p:spPr>
          <a:xfrm>
            <a:off x="4488924" y="1542142"/>
            <a:ext cx="4056361" cy="3853543"/>
          </a:xfrm>
          <a:prstGeom prst="rect">
            <a:avLst/>
          </a:prstGeom>
          <a:ln>
            <a:solidFill>
              <a:srgbClr val="1C1C1C"/>
            </a:solidFill>
          </a:ln>
        </p:spPr>
      </p:pic>
    </p:spTree>
    <p:extLst>
      <p:ext uri="{BB962C8B-B14F-4D97-AF65-F5344CB8AC3E}">
        <p14:creationId xmlns:p14="http://schemas.microsoft.com/office/powerpoint/2010/main" val="1351526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pic>
        <p:nvPicPr>
          <p:cNvPr id="2" name="Picture 1"/>
          <p:cNvPicPr>
            <a:picLocks noChangeAspect="1"/>
          </p:cNvPicPr>
          <p:nvPr/>
        </p:nvPicPr>
        <p:blipFill>
          <a:blip r:embed="rId2"/>
          <a:stretch>
            <a:fillRect/>
          </a:stretch>
        </p:blipFill>
        <p:spPr>
          <a:xfrm>
            <a:off x="794657" y="1297214"/>
            <a:ext cx="7199097" cy="3327400"/>
          </a:xfrm>
          <a:prstGeom prst="rect">
            <a:avLst/>
          </a:prstGeom>
          <a:ln>
            <a:solidFill>
              <a:srgbClr val="1C1C1C"/>
            </a:solidFill>
          </a:ln>
        </p:spPr>
      </p:pic>
      <p:cxnSp>
        <p:nvCxnSpPr>
          <p:cNvPr id="4" name="Straight Connector 3"/>
          <p:cNvCxnSpPr/>
          <p:nvPr/>
        </p:nvCxnSpPr>
        <p:spPr>
          <a:xfrm>
            <a:off x="4671786" y="4018643"/>
            <a:ext cx="21045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081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3" name="Rectangle 2"/>
          <p:cNvSpPr/>
          <p:nvPr/>
        </p:nvSpPr>
        <p:spPr>
          <a:xfrm>
            <a:off x="625929" y="1436052"/>
            <a:ext cx="3429000" cy="3139321"/>
          </a:xfrm>
          <a:prstGeom prst="rect">
            <a:avLst/>
          </a:prstGeom>
        </p:spPr>
        <p:txBody>
          <a:bodyPr wrap="square">
            <a:spAutoFit/>
          </a:bodyPr>
          <a:lstStyle/>
          <a:p>
            <a:r>
              <a:rPr lang="en-US" dirty="0">
                <a:latin typeface="Comic Sans MS"/>
                <a:cs typeface="Comic Sans MS"/>
              </a:rPr>
              <a:t>Towards the end of the eighth century BC, the ancient Greeks invented a large, round shield (</a:t>
            </a:r>
            <a:r>
              <a:rPr lang="en-US" i="1" dirty="0" err="1">
                <a:solidFill>
                  <a:srgbClr val="008000"/>
                </a:solidFill>
                <a:latin typeface="Comic Sans MS"/>
                <a:cs typeface="Comic Sans MS"/>
              </a:rPr>
              <a:t>aspis</a:t>
            </a:r>
            <a:r>
              <a:rPr lang="en-US" dirty="0">
                <a:latin typeface="Comic Sans MS"/>
                <a:cs typeface="Comic Sans MS"/>
              </a:rPr>
              <a:t>) that was to dominate Greek warfare from that point onwards down the Hellenistic era. </a:t>
            </a:r>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It’s </a:t>
            </a:r>
            <a:r>
              <a:rPr lang="en-US" dirty="0">
                <a:latin typeface="Comic Sans MS"/>
                <a:cs typeface="Comic Sans MS"/>
              </a:rPr>
              <a:t>often referred to as an “Argive” shield.</a:t>
            </a:r>
            <a:endParaRPr lang="en-US" dirty="0">
              <a:latin typeface="Comic Sans MS"/>
              <a:cs typeface="Comic Sans MS"/>
            </a:endParaRPr>
          </a:p>
        </p:txBody>
      </p:sp>
      <p:pic>
        <p:nvPicPr>
          <p:cNvPr id="6" name="Picture 5"/>
          <p:cNvPicPr>
            <a:picLocks noChangeAspect="1"/>
          </p:cNvPicPr>
          <p:nvPr/>
        </p:nvPicPr>
        <p:blipFill>
          <a:blip r:embed="rId2"/>
          <a:stretch>
            <a:fillRect/>
          </a:stretch>
        </p:blipFill>
        <p:spPr>
          <a:xfrm>
            <a:off x="4026568" y="1297213"/>
            <a:ext cx="4638547" cy="4054929"/>
          </a:xfrm>
          <a:prstGeom prst="rect">
            <a:avLst/>
          </a:prstGeom>
          <a:ln>
            <a:solidFill>
              <a:srgbClr val="1C1C1C"/>
            </a:solidFill>
          </a:ln>
        </p:spPr>
      </p:pic>
    </p:spTree>
    <p:extLst>
      <p:ext uri="{BB962C8B-B14F-4D97-AF65-F5344CB8AC3E}">
        <p14:creationId xmlns:p14="http://schemas.microsoft.com/office/powerpoint/2010/main" val="1354701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2" name="Rectangle 1"/>
          <p:cNvSpPr/>
          <p:nvPr/>
        </p:nvSpPr>
        <p:spPr>
          <a:xfrm>
            <a:off x="789215" y="1301768"/>
            <a:ext cx="3673928" cy="4247317"/>
          </a:xfrm>
          <a:prstGeom prst="rect">
            <a:avLst/>
          </a:prstGeom>
        </p:spPr>
        <p:txBody>
          <a:bodyPr wrap="square">
            <a:spAutoFit/>
          </a:bodyPr>
          <a:lstStyle/>
          <a:p>
            <a:r>
              <a:rPr lang="en-US" dirty="0">
                <a:latin typeface="Comic Sans MS"/>
                <a:cs typeface="Comic Sans MS"/>
              </a:rPr>
              <a:t>The Argive shield was round, about a </a:t>
            </a:r>
            <a:r>
              <a:rPr lang="en-US" dirty="0" err="1">
                <a:latin typeface="Comic Sans MS"/>
                <a:cs typeface="Comic Sans MS"/>
              </a:rPr>
              <a:t>metre</a:t>
            </a:r>
            <a:r>
              <a:rPr lang="en-US" dirty="0">
                <a:latin typeface="Comic Sans MS"/>
                <a:cs typeface="Comic Sans MS"/>
              </a:rPr>
              <a:t> or more in diameter. </a:t>
            </a:r>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It </a:t>
            </a:r>
            <a:r>
              <a:rPr lang="en-US" dirty="0">
                <a:latin typeface="Comic Sans MS"/>
                <a:cs typeface="Comic Sans MS"/>
              </a:rPr>
              <a:t>was </a:t>
            </a:r>
            <a:r>
              <a:rPr lang="en-US" dirty="0">
                <a:solidFill>
                  <a:srgbClr val="008000"/>
                </a:solidFill>
                <a:latin typeface="Comic Sans MS"/>
                <a:cs typeface="Comic Sans MS"/>
              </a:rPr>
              <a:t>convex</a:t>
            </a:r>
            <a:r>
              <a:rPr lang="en-US" dirty="0">
                <a:latin typeface="Comic Sans MS"/>
                <a:cs typeface="Comic Sans MS"/>
              </a:rPr>
              <a:t> (“hollow”, as the ancient sources would have it), and featured a central arm </a:t>
            </a:r>
            <a:r>
              <a:rPr lang="en-US" dirty="0" smtClean="0">
                <a:latin typeface="Comic Sans MS"/>
                <a:cs typeface="Comic Sans MS"/>
              </a:rPr>
              <a:t>grab </a:t>
            </a:r>
            <a:r>
              <a:rPr lang="en-US" dirty="0">
                <a:latin typeface="Comic Sans MS"/>
                <a:cs typeface="Comic Sans MS"/>
              </a:rPr>
              <a:t>(</a:t>
            </a:r>
            <a:r>
              <a:rPr lang="en-US" i="1" dirty="0" err="1">
                <a:solidFill>
                  <a:srgbClr val="008000"/>
                </a:solidFill>
                <a:latin typeface="Comic Sans MS"/>
                <a:cs typeface="Comic Sans MS"/>
              </a:rPr>
              <a:t>porpax</a:t>
            </a:r>
            <a:r>
              <a:rPr lang="en-US" dirty="0">
                <a:latin typeface="Comic Sans MS"/>
                <a:cs typeface="Comic Sans MS"/>
              </a:rPr>
              <a:t>) through which the left arm was put, while the hand grabbed a handle (</a:t>
            </a:r>
            <a:r>
              <a:rPr lang="en-US" i="1" dirty="0" err="1">
                <a:solidFill>
                  <a:srgbClr val="008000"/>
                </a:solidFill>
                <a:latin typeface="Comic Sans MS"/>
                <a:cs typeface="Comic Sans MS"/>
              </a:rPr>
              <a:t>antilabe</a:t>
            </a:r>
            <a:r>
              <a:rPr lang="en-US" dirty="0">
                <a:latin typeface="Comic Sans MS"/>
                <a:cs typeface="Comic Sans MS"/>
              </a:rPr>
              <a:t>) near the shield’s edge. </a:t>
            </a:r>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Often</a:t>
            </a:r>
            <a:r>
              <a:rPr lang="en-US" dirty="0">
                <a:latin typeface="Comic Sans MS"/>
                <a:cs typeface="Comic Sans MS"/>
              </a:rPr>
              <a:t>, there was another </a:t>
            </a:r>
            <a:r>
              <a:rPr lang="en-US" i="1" dirty="0" err="1">
                <a:latin typeface="Comic Sans MS"/>
                <a:cs typeface="Comic Sans MS"/>
              </a:rPr>
              <a:t>antilabe</a:t>
            </a:r>
            <a:r>
              <a:rPr lang="en-US" dirty="0">
                <a:latin typeface="Comic Sans MS"/>
                <a:cs typeface="Comic Sans MS"/>
              </a:rPr>
              <a:t> on the opposite edge, which perhaps served as a spare.</a:t>
            </a:r>
            <a:endParaRPr lang="en-US" dirty="0">
              <a:latin typeface="Comic Sans MS"/>
              <a:cs typeface="Comic Sans MS"/>
            </a:endParaRPr>
          </a:p>
        </p:txBody>
      </p:sp>
      <p:pic>
        <p:nvPicPr>
          <p:cNvPr id="6" name="Picture 5"/>
          <p:cNvPicPr>
            <a:picLocks noChangeAspect="1"/>
          </p:cNvPicPr>
          <p:nvPr/>
        </p:nvPicPr>
        <p:blipFill>
          <a:blip r:embed="rId2"/>
          <a:stretch>
            <a:fillRect/>
          </a:stretch>
        </p:blipFill>
        <p:spPr>
          <a:xfrm>
            <a:off x="4624907" y="1387928"/>
            <a:ext cx="3911069" cy="3891643"/>
          </a:xfrm>
          <a:prstGeom prst="rect">
            <a:avLst/>
          </a:prstGeom>
        </p:spPr>
      </p:pic>
    </p:spTree>
    <p:extLst>
      <p:ext uri="{BB962C8B-B14F-4D97-AF65-F5344CB8AC3E}">
        <p14:creationId xmlns:p14="http://schemas.microsoft.com/office/powerpoint/2010/main" val="543610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9214" y="523854"/>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2" name="Rectangle 1"/>
          <p:cNvSpPr/>
          <p:nvPr/>
        </p:nvSpPr>
        <p:spPr>
          <a:xfrm>
            <a:off x="589643" y="1249126"/>
            <a:ext cx="3664857" cy="4247317"/>
          </a:xfrm>
          <a:prstGeom prst="rect">
            <a:avLst/>
          </a:prstGeom>
        </p:spPr>
        <p:txBody>
          <a:bodyPr wrap="square">
            <a:spAutoFit/>
          </a:bodyPr>
          <a:lstStyle/>
          <a:p>
            <a:r>
              <a:rPr lang="en-US" dirty="0" smtClean="0">
                <a:latin typeface="Comic Sans MS"/>
                <a:cs typeface="Comic Sans MS"/>
              </a:rPr>
              <a:t>The </a:t>
            </a:r>
            <a:r>
              <a:rPr lang="en-US" dirty="0">
                <a:latin typeface="Comic Sans MS"/>
                <a:cs typeface="Comic Sans MS"/>
              </a:rPr>
              <a:t>warrior would carry the </a:t>
            </a:r>
            <a:r>
              <a:rPr lang="en-US" dirty="0" smtClean="0">
                <a:latin typeface="Comic Sans MS"/>
                <a:cs typeface="Comic Sans MS"/>
              </a:rPr>
              <a:t>Greek shield in his left hand with the help of a central band and a grip (a strap on the back of the shield). </a:t>
            </a:r>
          </a:p>
          <a:p>
            <a:endParaRPr lang="en-US" dirty="0">
              <a:latin typeface="Comic Sans MS"/>
              <a:cs typeface="Comic Sans MS"/>
            </a:endParaRPr>
          </a:p>
          <a:p>
            <a:r>
              <a:rPr lang="en-US" dirty="0" smtClean="0">
                <a:latin typeface="Comic Sans MS"/>
                <a:cs typeface="Comic Sans MS"/>
              </a:rPr>
              <a:t>Shields would weigh as much as 8kg sometimes and the fighter would require great strength and skill to use it as protection. </a:t>
            </a:r>
            <a:endParaRPr lang="en-US" dirty="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The entire </a:t>
            </a:r>
            <a:r>
              <a:rPr lang="en-US" dirty="0" err="1" smtClean="0">
                <a:latin typeface="Comic Sans MS"/>
                <a:cs typeface="Comic Sans MS"/>
              </a:rPr>
              <a:t>armour</a:t>
            </a:r>
            <a:r>
              <a:rPr lang="en-US" dirty="0" smtClean="0">
                <a:latin typeface="Comic Sans MS"/>
                <a:cs typeface="Comic Sans MS"/>
              </a:rPr>
              <a:t> chest piece and helmet, arm and leg guards (greaves) would sometimes weigh as much as 20kg! </a:t>
            </a:r>
            <a:endParaRPr lang="en-US" dirty="0">
              <a:latin typeface="Comic Sans MS"/>
              <a:cs typeface="Comic Sans MS"/>
            </a:endParaRPr>
          </a:p>
        </p:txBody>
      </p:sp>
      <p:pic>
        <p:nvPicPr>
          <p:cNvPr id="4" name="Picture 3"/>
          <p:cNvPicPr>
            <a:picLocks noChangeAspect="1"/>
          </p:cNvPicPr>
          <p:nvPr/>
        </p:nvPicPr>
        <p:blipFill>
          <a:blip r:embed="rId2"/>
          <a:stretch>
            <a:fillRect/>
          </a:stretch>
        </p:blipFill>
        <p:spPr>
          <a:xfrm>
            <a:off x="4551966" y="1614713"/>
            <a:ext cx="3828706" cy="3837215"/>
          </a:xfrm>
          <a:prstGeom prst="rect">
            <a:avLst/>
          </a:prstGeom>
          <a:ln>
            <a:solidFill>
              <a:srgbClr val="1C1C1C"/>
            </a:solidFill>
          </a:ln>
        </p:spPr>
      </p:pic>
    </p:spTree>
    <p:extLst>
      <p:ext uri="{BB962C8B-B14F-4D97-AF65-F5344CB8AC3E}">
        <p14:creationId xmlns:p14="http://schemas.microsoft.com/office/powerpoint/2010/main" val="728931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0142" y="306140"/>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2" name="Rectangle 1"/>
          <p:cNvSpPr/>
          <p:nvPr/>
        </p:nvSpPr>
        <p:spPr>
          <a:xfrm>
            <a:off x="508000" y="940697"/>
            <a:ext cx="3664857" cy="5355313"/>
          </a:xfrm>
          <a:prstGeom prst="rect">
            <a:avLst/>
          </a:prstGeom>
        </p:spPr>
        <p:txBody>
          <a:bodyPr wrap="square">
            <a:spAutoFit/>
          </a:bodyPr>
          <a:lstStyle/>
          <a:p>
            <a:r>
              <a:rPr lang="en-US" u="sng" dirty="0" smtClean="0">
                <a:latin typeface="Comic Sans MS"/>
                <a:cs typeface="Comic Sans MS"/>
              </a:rPr>
              <a:t>Shield Designs</a:t>
            </a:r>
          </a:p>
          <a:p>
            <a:endParaRPr lang="en-US" dirty="0">
              <a:latin typeface="Comic Sans MS"/>
              <a:cs typeface="Comic Sans MS"/>
            </a:endParaRPr>
          </a:p>
          <a:p>
            <a:r>
              <a:rPr lang="en-US" dirty="0" smtClean="0">
                <a:latin typeface="Comic Sans MS"/>
                <a:cs typeface="Comic Sans MS"/>
              </a:rPr>
              <a:t>The shields were either made of bronze (very heavy!) or wood which was covered with bronze. These were painted with different designs of which the mostly widely used was the Lambda </a:t>
            </a:r>
            <a:r>
              <a:rPr lang="mr-IN" dirty="0" smtClean="0">
                <a:latin typeface="Comic Sans MS"/>
                <a:cs typeface="Comic Sans MS"/>
              </a:rPr>
              <a:t>–</a:t>
            </a:r>
            <a:r>
              <a:rPr lang="en-US" dirty="0" smtClean="0">
                <a:latin typeface="Comic Sans MS"/>
                <a:cs typeface="Comic Sans MS"/>
              </a:rPr>
              <a:t> the inverted V-sign </a:t>
            </a:r>
            <a:r>
              <a:rPr lang="mr-IN" dirty="0" smtClean="0">
                <a:latin typeface="Comic Sans MS"/>
                <a:cs typeface="Comic Sans MS"/>
              </a:rPr>
              <a:t>–</a:t>
            </a:r>
            <a:r>
              <a:rPr lang="en-US" dirty="0" smtClean="0">
                <a:latin typeface="Comic Sans MS"/>
                <a:cs typeface="Comic Sans MS"/>
              </a:rPr>
              <a:t> and the Gorgon which came from Greek mythology. </a:t>
            </a:r>
          </a:p>
          <a:p>
            <a:endParaRPr lang="en-US" dirty="0">
              <a:latin typeface="Comic Sans MS"/>
              <a:cs typeface="Comic Sans MS"/>
            </a:endParaRPr>
          </a:p>
          <a:p>
            <a:r>
              <a:rPr lang="en-US" dirty="0" smtClean="0">
                <a:latin typeface="Comic Sans MS"/>
                <a:cs typeface="Comic Sans MS"/>
              </a:rPr>
              <a:t>It was believed that a person who saw the emblem of the Gorgon would turn into stone and so it was used on the shields to distract the enemies. </a:t>
            </a:r>
          </a:p>
          <a:p>
            <a:endParaRPr lang="en-US" dirty="0">
              <a:latin typeface="Comic Sans MS"/>
              <a:cs typeface="Comic Sans MS"/>
            </a:endParaRPr>
          </a:p>
          <a:p>
            <a:endParaRPr lang="en-US" dirty="0">
              <a:latin typeface="Comic Sans MS"/>
              <a:cs typeface="Comic Sans MS"/>
            </a:endParaRPr>
          </a:p>
        </p:txBody>
      </p:sp>
      <p:pic>
        <p:nvPicPr>
          <p:cNvPr id="7" name="Picture 6"/>
          <p:cNvPicPr>
            <a:picLocks noChangeAspect="1"/>
          </p:cNvPicPr>
          <p:nvPr/>
        </p:nvPicPr>
        <p:blipFill>
          <a:blip r:embed="rId2"/>
          <a:stretch>
            <a:fillRect/>
          </a:stretch>
        </p:blipFill>
        <p:spPr>
          <a:xfrm>
            <a:off x="5259997" y="1061356"/>
            <a:ext cx="2686576" cy="2552247"/>
          </a:xfrm>
          <a:prstGeom prst="rect">
            <a:avLst/>
          </a:prstGeom>
          <a:ln>
            <a:solidFill>
              <a:srgbClr val="1C1C1C"/>
            </a:solidFill>
          </a:ln>
        </p:spPr>
      </p:pic>
    </p:spTree>
    <p:extLst>
      <p:ext uri="{BB962C8B-B14F-4D97-AF65-F5344CB8AC3E}">
        <p14:creationId xmlns:p14="http://schemas.microsoft.com/office/powerpoint/2010/main" val="2472652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0142" y="306140"/>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2" name="Rectangle 1"/>
          <p:cNvSpPr/>
          <p:nvPr/>
        </p:nvSpPr>
        <p:spPr>
          <a:xfrm>
            <a:off x="508000" y="940697"/>
            <a:ext cx="3664857" cy="1200329"/>
          </a:xfrm>
          <a:prstGeom prst="rect">
            <a:avLst/>
          </a:prstGeom>
        </p:spPr>
        <p:txBody>
          <a:bodyPr wrap="square">
            <a:spAutoFit/>
          </a:bodyPr>
          <a:lstStyle/>
          <a:p>
            <a:r>
              <a:rPr lang="en-US" u="sng" dirty="0" smtClean="0">
                <a:latin typeface="Comic Sans MS"/>
                <a:cs typeface="Comic Sans MS"/>
              </a:rPr>
              <a:t>Shield Designs</a:t>
            </a:r>
          </a:p>
          <a:p>
            <a:endParaRPr lang="en-US" dirty="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7" name="Picture 6"/>
          <p:cNvPicPr>
            <a:picLocks noChangeAspect="1"/>
          </p:cNvPicPr>
          <p:nvPr/>
        </p:nvPicPr>
        <p:blipFill>
          <a:blip r:embed="rId2"/>
          <a:stretch>
            <a:fillRect/>
          </a:stretch>
        </p:blipFill>
        <p:spPr>
          <a:xfrm>
            <a:off x="5259997" y="1061356"/>
            <a:ext cx="2686576" cy="2552247"/>
          </a:xfrm>
          <a:prstGeom prst="rect">
            <a:avLst/>
          </a:prstGeom>
          <a:ln>
            <a:solidFill>
              <a:srgbClr val="1C1C1C"/>
            </a:solidFill>
          </a:ln>
        </p:spPr>
      </p:pic>
      <p:sp>
        <p:nvSpPr>
          <p:cNvPr id="3" name="Rectangle 2"/>
          <p:cNvSpPr/>
          <p:nvPr/>
        </p:nvSpPr>
        <p:spPr>
          <a:xfrm>
            <a:off x="562429" y="1296912"/>
            <a:ext cx="3619500" cy="4801315"/>
          </a:xfrm>
          <a:prstGeom prst="rect">
            <a:avLst/>
          </a:prstGeom>
        </p:spPr>
        <p:txBody>
          <a:bodyPr wrap="square">
            <a:spAutoFit/>
          </a:bodyPr>
          <a:lstStyle/>
          <a:p>
            <a:r>
              <a:rPr lang="en-US" dirty="0">
                <a:latin typeface="Comic Sans MS"/>
                <a:cs typeface="Comic Sans MS"/>
              </a:rPr>
              <a:t>In other instances, shield </a:t>
            </a:r>
            <a:r>
              <a:rPr lang="en-US" dirty="0">
                <a:solidFill>
                  <a:srgbClr val="008000"/>
                </a:solidFill>
                <a:latin typeface="Comic Sans MS"/>
                <a:cs typeface="Comic Sans MS"/>
              </a:rPr>
              <a:t>blazons</a:t>
            </a:r>
            <a:r>
              <a:rPr lang="en-US" dirty="0">
                <a:latin typeface="Comic Sans MS"/>
                <a:cs typeface="Comic Sans MS"/>
              </a:rPr>
              <a:t> were connected to the owner of the shield, and therefore must have had some </a:t>
            </a:r>
            <a:r>
              <a:rPr lang="en-US" dirty="0">
                <a:solidFill>
                  <a:srgbClr val="008000"/>
                </a:solidFill>
                <a:latin typeface="Comic Sans MS"/>
                <a:cs typeface="Comic Sans MS"/>
              </a:rPr>
              <a:t>personal significance</a:t>
            </a:r>
            <a:r>
              <a:rPr lang="en-US" dirty="0">
                <a:latin typeface="Comic Sans MS"/>
                <a:cs typeface="Comic Sans MS"/>
              </a:rPr>
              <a:t>. </a:t>
            </a:r>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In </a:t>
            </a:r>
            <a:r>
              <a:rPr lang="en-US" dirty="0">
                <a:latin typeface="Comic Sans MS"/>
                <a:cs typeface="Comic Sans MS"/>
              </a:rPr>
              <a:t>some cases, the meaning might not be difficult to guess: </a:t>
            </a:r>
            <a:r>
              <a:rPr lang="en-US" dirty="0">
                <a:solidFill>
                  <a:srgbClr val="008000"/>
                </a:solidFill>
                <a:latin typeface="Comic Sans MS"/>
                <a:cs typeface="Comic Sans MS"/>
              </a:rPr>
              <a:t>a lion would symbolize strength</a:t>
            </a:r>
            <a:r>
              <a:rPr lang="en-US" dirty="0">
                <a:latin typeface="Comic Sans MS"/>
                <a:cs typeface="Comic Sans MS"/>
              </a:rPr>
              <a:t> and courage, for example, while </a:t>
            </a:r>
            <a:r>
              <a:rPr lang="en-US" dirty="0">
                <a:solidFill>
                  <a:srgbClr val="008000"/>
                </a:solidFill>
                <a:latin typeface="Comic Sans MS"/>
                <a:cs typeface="Comic Sans MS"/>
              </a:rPr>
              <a:t>a snake was a symbol of wisdom and immortality</a:t>
            </a:r>
            <a:r>
              <a:rPr lang="en-US" dirty="0">
                <a:latin typeface="Comic Sans MS"/>
                <a:cs typeface="Comic Sans MS"/>
              </a:rPr>
              <a:t> (because snakes sloughed off their skins at regular intervals, the ancient Greeks believed they continuously renewed themselves).</a:t>
            </a:r>
            <a:endParaRPr lang="en-US" dirty="0">
              <a:latin typeface="Comic Sans MS"/>
              <a:cs typeface="Comic Sans MS"/>
            </a:endParaRPr>
          </a:p>
        </p:txBody>
      </p:sp>
    </p:spTree>
    <p:extLst>
      <p:ext uri="{BB962C8B-B14F-4D97-AF65-F5344CB8AC3E}">
        <p14:creationId xmlns:p14="http://schemas.microsoft.com/office/powerpoint/2010/main" val="879254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xmlns="" id="{F632E9FD-9958-46B8-BFBE-989A856D4C3A}"/>
              </a:ext>
            </a:extLst>
          </p:cNvPr>
          <p:cNvSpPr txBox="1">
            <a:spLocks/>
          </p:cNvSpPr>
          <p:nvPr/>
        </p:nvSpPr>
        <p:spPr>
          <a:xfrm>
            <a:off x="780142" y="306140"/>
            <a:ext cx="7483929" cy="552950"/>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500" b="0" u="sng" dirty="0" smtClean="0">
                <a:solidFill>
                  <a:schemeClr val="tx1"/>
                </a:solidFill>
                <a:latin typeface="Comic Sans MS"/>
                <a:cs typeface="Comic Sans MS"/>
              </a:rPr>
              <a:t>LO: To design a Greek shield.</a:t>
            </a:r>
            <a:endParaRPr lang="en-GB" sz="3500" b="0" u="sng" dirty="0">
              <a:solidFill>
                <a:schemeClr val="tx1"/>
              </a:solidFill>
              <a:latin typeface="Comic Sans MS"/>
              <a:cs typeface="Comic Sans MS"/>
            </a:endParaRPr>
          </a:p>
        </p:txBody>
      </p:sp>
      <p:sp>
        <p:nvSpPr>
          <p:cNvPr id="2" name="Rectangle 1"/>
          <p:cNvSpPr/>
          <p:nvPr/>
        </p:nvSpPr>
        <p:spPr>
          <a:xfrm>
            <a:off x="508000" y="940697"/>
            <a:ext cx="3664857" cy="4801315"/>
          </a:xfrm>
          <a:prstGeom prst="rect">
            <a:avLst/>
          </a:prstGeom>
        </p:spPr>
        <p:txBody>
          <a:bodyPr wrap="square">
            <a:spAutoFit/>
          </a:bodyPr>
          <a:lstStyle/>
          <a:p>
            <a:r>
              <a:rPr lang="en-US" u="sng" dirty="0" smtClean="0">
                <a:latin typeface="Comic Sans MS"/>
                <a:cs typeface="Comic Sans MS"/>
              </a:rPr>
              <a:t>Shield Designs</a:t>
            </a:r>
          </a:p>
          <a:p>
            <a:endParaRPr lang="en-US" u="sng" dirty="0" smtClean="0">
              <a:latin typeface="Comic Sans MS"/>
              <a:cs typeface="Comic Sans MS"/>
            </a:endParaRPr>
          </a:p>
          <a:p>
            <a:r>
              <a:rPr lang="en-GB" dirty="0" smtClean="0">
                <a:latin typeface="Comic Sans MS"/>
                <a:cs typeface="Comic Sans MS"/>
              </a:rPr>
              <a:t>Sometimes the round shields would be as big as 80cm (or 30 inches) in </a:t>
            </a:r>
            <a:r>
              <a:rPr lang="en-GB" dirty="0" smtClean="0">
                <a:solidFill>
                  <a:srgbClr val="008000"/>
                </a:solidFill>
                <a:latin typeface="Comic Sans MS"/>
                <a:cs typeface="Comic Sans MS"/>
              </a:rPr>
              <a:t>diameter</a:t>
            </a:r>
            <a:r>
              <a:rPr lang="en-GB" dirty="0" smtClean="0">
                <a:latin typeface="Comic Sans MS"/>
                <a:cs typeface="Comic Sans MS"/>
              </a:rPr>
              <a:t>! </a:t>
            </a:r>
          </a:p>
          <a:p>
            <a:endParaRPr lang="en-GB" dirty="0">
              <a:latin typeface="Comic Sans MS"/>
              <a:cs typeface="Comic Sans MS"/>
            </a:endParaRPr>
          </a:p>
          <a:p>
            <a:r>
              <a:rPr lang="en-GB" dirty="0" smtClean="0">
                <a:latin typeface="Comic Sans MS"/>
                <a:cs typeface="Comic Sans MS"/>
              </a:rPr>
              <a:t>They would also be cut out into different shapes to make them light in weight and yet serve their primary purpose of protection. </a:t>
            </a:r>
          </a:p>
          <a:p>
            <a:endParaRPr lang="en-GB" dirty="0">
              <a:latin typeface="Comic Sans MS"/>
              <a:cs typeface="Comic Sans MS"/>
            </a:endParaRPr>
          </a:p>
          <a:p>
            <a:endParaRPr lang="en-GB" dirty="0" smtClean="0">
              <a:latin typeface="Comic Sans MS"/>
              <a:cs typeface="Comic Sans MS"/>
            </a:endParaRPr>
          </a:p>
          <a:p>
            <a:endParaRPr lang="en-GB" dirty="0">
              <a:latin typeface="Comic Sans MS"/>
              <a:cs typeface="Comic Sans MS"/>
            </a:endParaRPr>
          </a:p>
          <a:p>
            <a:endParaRPr lang="en-GB" dirty="0" smtClean="0">
              <a:latin typeface="Comic Sans MS"/>
              <a:cs typeface="Comic Sans MS"/>
            </a:endParaRPr>
          </a:p>
          <a:p>
            <a:endParaRPr lang="en-US" dirty="0">
              <a:latin typeface="Comic Sans MS"/>
              <a:cs typeface="Comic Sans MS"/>
            </a:endParaRPr>
          </a:p>
          <a:p>
            <a:endParaRPr lang="en-US" dirty="0">
              <a:latin typeface="Comic Sans MS"/>
              <a:cs typeface="Comic Sans MS"/>
            </a:endParaRPr>
          </a:p>
        </p:txBody>
      </p:sp>
      <p:pic>
        <p:nvPicPr>
          <p:cNvPr id="7" name="Picture 6"/>
          <p:cNvPicPr>
            <a:picLocks noChangeAspect="1"/>
          </p:cNvPicPr>
          <p:nvPr/>
        </p:nvPicPr>
        <p:blipFill>
          <a:blip r:embed="rId2"/>
          <a:stretch>
            <a:fillRect/>
          </a:stretch>
        </p:blipFill>
        <p:spPr>
          <a:xfrm>
            <a:off x="5259997" y="1061356"/>
            <a:ext cx="2686576" cy="2552247"/>
          </a:xfrm>
          <a:prstGeom prst="rect">
            <a:avLst/>
          </a:prstGeom>
          <a:ln>
            <a:solidFill>
              <a:srgbClr val="1C1C1C"/>
            </a:solidFill>
          </a:ln>
        </p:spPr>
      </p:pic>
      <p:sp>
        <p:nvSpPr>
          <p:cNvPr id="3" name="Rectangle 2"/>
          <p:cNvSpPr/>
          <p:nvPr/>
        </p:nvSpPr>
        <p:spPr>
          <a:xfrm>
            <a:off x="752929" y="5979050"/>
            <a:ext cx="7874000" cy="307777"/>
          </a:xfrm>
          <a:prstGeom prst="rect">
            <a:avLst/>
          </a:prstGeom>
        </p:spPr>
        <p:txBody>
          <a:bodyPr wrap="square">
            <a:spAutoFit/>
          </a:bodyPr>
          <a:lstStyle/>
          <a:p>
            <a:r>
              <a:rPr lang="en-GB" sz="1400" dirty="0">
                <a:latin typeface="Comic Sans MS"/>
                <a:cs typeface="Comic Sans MS"/>
              </a:rPr>
              <a:t>HAVE A LOOK ON THE NEXT SLIDES FOR SOME SHIELD PATTERN EXAMPLES.</a:t>
            </a:r>
            <a:endParaRPr lang="en-US" sz="1400" dirty="0">
              <a:latin typeface="Comic Sans MS"/>
              <a:cs typeface="Comic Sans MS"/>
            </a:endParaRPr>
          </a:p>
        </p:txBody>
      </p:sp>
      <p:cxnSp>
        <p:nvCxnSpPr>
          <p:cNvPr id="6" name="Straight Arrow Connector 5"/>
          <p:cNvCxnSpPr/>
          <p:nvPr/>
        </p:nvCxnSpPr>
        <p:spPr>
          <a:xfrm flipV="1">
            <a:off x="7828642" y="6132286"/>
            <a:ext cx="662215" cy="90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440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131</TotalTime>
  <Words>723</Words>
  <Application>Microsoft Macintosh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Twinkl-A10</dc:creator>
  <cp:lastModifiedBy>Tim Kermode</cp:lastModifiedBy>
  <cp:revision>17</cp:revision>
  <dcterms:created xsi:type="dcterms:W3CDTF">2020-09-07T06:46:38Z</dcterms:created>
  <dcterms:modified xsi:type="dcterms:W3CDTF">2020-10-07T09:25:56Z</dcterms:modified>
</cp:coreProperties>
</file>